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9" r:id="rId5"/>
    <p:sldId id="264" r:id="rId6"/>
    <p:sldId id="265" r:id="rId7"/>
    <p:sldId id="266" r:id="rId8"/>
    <p:sldId id="268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565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509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80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686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430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646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634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0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715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157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6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97C89-2CF5-4FF6-A8DC-51DB7BC486FC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24BEE-E995-47F3-B340-F80D5D02F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27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探究科スライド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990112"/>
            <a:ext cx="6858000" cy="1153391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教材</a:t>
            </a:r>
            <a:r>
              <a:rPr lang="en-US" altLang="ja-JP" sz="3600" dirty="0" smtClean="0"/>
              <a:t>No.10</a:t>
            </a:r>
            <a:r>
              <a:rPr lang="ja-JP" altLang="en-US" sz="3600" dirty="0" smtClean="0"/>
              <a:t>（</a:t>
            </a:r>
            <a:r>
              <a:rPr lang="en-US" altLang="ja-JP" sz="3600" dirty="0" smtClean="0"/>
              <a:t>K2</a:t>
            </a:r>
            <a:r>
              <a:rPr lang="ja-JP" altLang="en-US" sz="3600" dirty="0" smtClean="0"/>
              <a:t>）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5835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１．２学期前半のプロジェクト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551420"/>
          </a:xfrm>
          <a:ln w="127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１．テーマ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ja-JP" dirty="0" smtClean="0"/>
              <a:t>・</a:t>
            </a:r>
            <a:r>
              <a:rPr lang="ja-JP" altLang="ja-JP" dirty="0"/>
              <a:t>自分で「誰かのために何か行動する」プロジェクトを企画し</a:t>
            </a:r>
            <a:r>
              <a:rPr lang="ja-JP" altLang="ja-JP" dirty="0" smtClean="0"/>
              <a:t>、チャリティ</a:t>
            </a:r>
            <a:r>
              <a:rPr lang="ja-JP" altLang="ja-JP" dirty="0"/>
              <a:t>・デーで実際に実行する。</a:t>
            </a:r>
            <a:endParaRPr kumimoji="1" lang="ja-JP" altLang="en-US" dirty="0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628650" y="3552254"/>
            <a:ext cx="7886700" cy="286932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テーマの例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266700" algn="just">
              <a:spcAft>
                <a:spcPts val="0"/>
              </a:spcAft>
            </a:pPr>
            <a:r>
              <a:rPr lang="en-US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(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例</a:t>
            </a:r>
            <a:r>
              <a:rPr lang="en-US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)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使わない服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を</a:t>
            </a:r>
            <a:r>
              <a:rPr lang="ja-JP" altLang="en-US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チェリティで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集めて</a:t>
            </a:r>
            <a:r>
              <a:rPr lang="ja-JP" altLang="en-US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、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途上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国に送るプロジェクトに送る</a:t>
            </a:r>
          </a:p>
          <a:p>
            <a:pPr marL="266700" algn="just">
              <a:spcAft>
                <a:spcPts val="0"/>
              </a:spcAft>
            </a:pPr>
            <a:r>
              <a:rPr lang="en-US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(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例</a:t>
            </a:r>
            <a:r>
              <a:rPr lang="en-US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)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東日本大震災の被災地の企業の商品を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仕入れて</a:t>
            </a:r>
            <a:r>
              <a:rPr lang="ja-JP" altLang="en-US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チャリティで紹介・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販売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し、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復興に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協力する</a:t>
            </a:r>
          </a:p>
          <a:p>
            <a:pPr marL="266700" algn="just">
              <a:spcAft>
                <a:spcPts val="0"/>
              </a:spcAft>
            </a:pPr>
            <a:r>
              <a:rPr lang="en-US" altLang="ja-JP" kern="1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(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例</a:t>
            </a:r>
            <a:r>
              <a:rPr lang="en-US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)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地域で活動する</a:t>
            </a:r>
            <a:r>
              <a:rPr lang="en-US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NPO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団体に取材し、その活動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を</a:t>
            </a:r>
            <a:r>
              <a:rPr lang="ja-JP" altLang="en-US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チャリティで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紹介し</a:t>
            </a:r>
            <a:r>
              <a:rPr lang="ja-JP" altLang="en-US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広報に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協力する</a:t>
            </a:r>
            <a:endParaRPr lang="ja-JP" altLang="ja-JP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054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プロジェクトの流れ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0868971"/>
              </p:ext>
            </p:extLst>
          </p:nvPr>
        </p:nvGraphicFramePr>
        <p:xfrm>
          <a:off x="126393" y="1690689"/>
          <a:ext cx="8891213" cy="4267200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2132085"/>
                <a:gridCol w="6759128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solidFill>
                            <a:srgbClr val="FF0000"/>
                          </a:solidFill>
                          <a:effectLst/>
                        </a:rPr>
                        <a:t>①</a:t>
                      </a: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企画説明・</a:t>
                      </a:r>
                      <a:r>
                        <a:rPr lang="ja-JP" sz="2000" kern="100" dirty="0" smtClean="0">
                          <a:solidFill>
                            <a:srgbClr val="FF0000"/>
                          </a:solidFill>
                          <a:effectLst/>
                        </a:rPr>
                        <a:t>調査</a:t>
                      </a:r>
                      <a:endParaRPr lang="ja-JP" sz="2000" kern="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②調査２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③企画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④発表・相互評価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solidFill>
                            <a:srgbClr val="FF0000"/>
                          </a:solidFill>
                          <a:effectLst/>
                        </a:rPr>
                        <a:t>⑤</a:t>
                      </a: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実行準備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solidFill>
                            <a:srgbClr val="FF0000"/>
                          </a:solidFill>
                          <a:effectLst/>
                        </a:rPr>
                        <a:t>⑥</a:t>
                      </a: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実行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⑦振り返り</a:t>
                      </a:r>
                      <a:endParaRPr lang="ja-JP" sz="2000" kern="100" dirty="0">
                        <a:solidFill>
                          <a:srgbClr val="FF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r>
                        <a:rPr lang="ja-JP" sz="2000" kern="100" dirty="0" smtClean="0">
                          <a:effectLst/>
                        </a:rPr>
                        <a:t>・</a:t>
                      </a:r>
                      <a:r>
                        <a:rPr lang="ja-JP" sz="2000" kern="100" dirty="0">
                          <a:effectLst/>
                        </a:rPr>
                        <a:t>企画説明・社会にどんなプロジェクトがあるか調べる（</a:t>
                      </a:r>
                      <a:r>
                        <a:rPr lang="en-US" sz="2000" kern="100" dirty="0">
                          <a:effectLst/>
                        </a:rPr>
                        <a:t>1</a:t>
                      </a:r>
                      <a:r>
                        <a:rPr lang="ja-JP" sz="2000" kern="100" dirty="0">
                          <a:effectLst/>
                        </a:rPr>
                        <a:t>時間）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en-US" sz="20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effectLst/>
                        </a:rPr>
                        <a:t>・</a:t>
                      </a:r>
                      <a:r>
                        <a:rPr lang="ja-JP" sz="2000" kern="100" dirty="0">
                          <a:effectLst/>
                        </a:rPr>
                        <a:t>ボランティアとして行動している人の話を聞く（</a:t>
                      </a:r>
                      <a:r>
                        <a:rPr lang="en-US" sz="2000" kern="100" dirty="0">
                          <a:effectLst/>
                        </a:rPr>
                        <a:t>1</a:t>
                      </a:r>
                      <a:r>
                        <a:rPr lang="ja-JP" sz="2000" kern="100" dirty="0">
                          <a:effectLst/>
                        </a:rPr>
                        <a:t>時間）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・個人でプロジェクトを企画する（</a:t>
                      </a:r>
                      <a:r>
                        <a:rPr lang="en-US" sz="2000" kern="100" dirty="0">
                          <a:effectLst/>
                        </a:rPr>
                        <a:t>1</a:t>
                      </a:r>
                      <a:r>
                        <a:rPr lang="ja-JP" sz="2000" kern="100" dirty="0">
                          <a:effectLst/>
                        </a:rPr>
                        <a:t>時間）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・企画したプロジェクトをポスターにまとめる（</a:t>
                      </a:r>
                      <a:r>
                        <a:rPr lang="en-US" sz="2000" kern="100" dirty="0">
                          <a:effectLst/>
                        </a:rPr>
                        <a:t>1</a:t>
                      </a:r>
                      <a:r>
                        <a:rPr lang="ja-JP" sz="2000" kern="100" dirty="0">
                          <a:effectLst/>
                        </a:rPr>
                        <a:t>時間）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・ポスターで発表・相互評価をする（</a:t>
                      </a: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時間）</a:t>
                      </a:r>
                    </a:p>
                    <a:p>
                      <a:pPr indent="133350"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相互評価・実現可能性など審査し、プロジェクトを数案に絞る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effectLst/>
                        </a:rPr>
                        <a:t>・</a:t>
                      </a:r>
                      <a:r>
                        <a:rPr lang="ja-JP" sz="2000" kern="100" dirty="0">
                          <a:effectLst/>
                        </a:rPr>
                        <a:t>プロジェクトごとのチームに分かれ、実行する準備（掲示物作成・仕入れなど）を行う（</a:t>
                      </a:r>
                      <a:r>
                        <a:rPr lang="en-US" sz="2000" kern="100" dirty="0">
                          <a:effectLst/>
                        </a:rPr>
                        <a:t>2</a:t>
                      </a:r>
                      <a:r>
                        <a:rPr lang="ja-JP" sz="2000" kern="100" dirty="0">
                          <a:effectLst/>
                        </a:rPr>
                        <a:t>時間）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effectLst/>
                        </a:rPr>
                        <a:t>・</a:t>
                      </a:r>
                      <a:r>
                        <a:rPr lang="ja-JP" sz="2000" kern="100" dirty="0">
                          <a:effectLst/>
                        </a:rPr>
                        <a:t>チャリティ・デーで実行する（募金、販売、掲示など）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・チーム・個人で振り返りをする（</a:t>
                      </a:r>
                      <a:r>
                        <a:rPr lang="en-US" sz="2000" kern="100" dirty="0">
                          <a:effectLst/>
                        </a:rPr>
                        <a:t>1</a:t>
                      </a:r>
                      <a:r>
                        <a:rPr lang="ja-JP" sz="2000" kern="100" dirty="0" smtClean="0">
                          <a:effectLst/>
                        </a:rPr>
                        <a:t>時間</a:t>
                      </a:r>
                      <a:r>
                        <a:rPr lang="ja-JP" altLang="en-US" sz="2000" kern="100" dirty="0" smtClean="0">
                          <a:effectLst/>
                        </a:rPr>
                        <a:t>）</a:t>
                      </a: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下矢印 4"/>
          <p:cNvSpPr/>
          <p:nvPr/>
        </p:nvSpPr>
        <p:spPr>
          <a:xfrm>
            <a:off x="628650" y="2047009"/>
            <a:ext cx="675409" cy="21820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下矢印 5"/>
          <p:cNvSpPr/>
          <p:nvPr/>
        </p:nvSpPr>
        <p:spPr>
          <a:xfrm>
            <a:off x="668479" y="2616019"/>
            <a:ext cx="675409" cy="21820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下矢印 6"/>
          <p:cNvSpPr/>
          <p:nvPr/>
        </p:nvSpPr>
        <p:spPr>
          <a:xfrm>
            <a:off x="668479" y="5366614"/>
            <a:ext cx="675409" cy="21820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下矢印 7"/>
          <p:cNvSpPr/>
          <p:nvPr/>
        </p:nvSpPr>
        <p:spPr>
          <a:xfrm>
            <a:off x="670213" y="4775339"/>
            <a:ext cx="675409" cy="21820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下矢印 8"/>
          <p:cNvSpPr/>
          <p:nvPr/>
        </p:nvSpPr>
        <p:spPr>
          <a:xfrm>
            <a:off x="668479" y="4143842"/>
            <a:ext cx="675409" cy="21820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下矢印 9"/>
          <p:cNvSpPr/>
          <p:nvPr/>
        </p:nvSpPr>
        <p:spPr>
          <a:xfrm>
            <a:off x="671945" y="3403240"/>
            <a:ext cx="675409" cy="21820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150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参考：ポスターの評価観点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提出</a:t>
            </a:r>
            <a:r>
              <a:rPr kumimoji="1" lang="ja-JP" altLang="en-US" dirty="0" smtClean="0"/>
              <a:t>：期限内に提出したか</a:t>
            </a:r>
            <a:endParaRPr kumimoji="1"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項目</a:t>
            </a:r>
            <a:r>
              <a:rPr lang="ja-JP" altLang="en-US" dirty="0" smtClean="0"/>
              <a:t>：</a:t>
            </a:r>
            <a:r>
              <a:rPr lang="en-US" altLang="ja-JP" dirty="0" smtClean="0"/>
              <a:t>3</a:t>
            </a:r>
            <a:r>
              <a:rPr lang="ja-JP" altLang="en-US" dirty="0" smtClean="0"/>
              <a:t>項目（概要・手順・アピール）があるか</a:t>
            </a:r>
            <a:endParaRPr lang="en-US" altLang="ja-JP" dirty="0" smtClean="0"/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清書</a:t>
            </a:r>
            <a:r>
              <a:rPr kumimoji="1" lang="ja-JP" altLang="en-US" dirty="0" smtClean="0"/>
              <a:t>：マジックで買いているか？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内容</a:t>
            </a:r>
            <a:r>
              <a:rPr kumimoji="1" lang="ja-JP" altLang="en-US" dirty="0" smtClean="0"/>
              <a:t>：内容のボリューム・わかりやすい説明</a:t>
            </a:r>
            <a:endParaRPr kumimoji="1"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工夫</a:t>
            </a:r>
            <a:r>
              <a:rPr lang="ja-JP" altLang="en-US" dirty="0" smtClean="0"/>
              <a:t>：色使い、図、写真などの見やすさの工夫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>
                <a:solidFill>
                  <a:srgbClr val="FF0000"/>
                </a:solidFill>
              </a:rPr>
              <a:t>具体性</a:t>
            </a:r>
            <a:r>
              <a:rPr lang="ja-JP" altLang="en-US" dirty="0" smtClean="0"/>
              <a:t>：連携先が明確ですぐ実施可能か？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1441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１．ポスターを評価しよう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17072" y="1825625"/>
            <a:ext cx="7471064" cy="91440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自分が</a:t>
            </a:r>
            <a:r>
              <a:rPr kumimoji="1" lang="ja-JP" altLang="en-US" dirty="0" smtClean="0">
                <a:solidFill>
                  <a:srgbClr val="FF0000"/>
                </a:solidFill>
              </a:rPr>
              <a:t>「関わってみたい、協力したいプロジェクト」</a:t>
            </a:r>
            <a:r>
              <a:rPr kumimoji="1" lang="ja-JP" altLang="en-US" dirty="0" smtClean="0"/>
              <a:t>のポスター</a:t>
            </a:r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枚を表にメモしましょう。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72736" y="1825625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/>
              <a:t>STEP2</a:t>
            </a:r>
            <a:endParaRPr lang="ja-JP" altLang="en-US" sz="40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730830"/>
              </p:ext>
            </p:extLst>
          </p:nvPr>
        </p:nvGraphicFramePr>
        <p:xfrm>
          <a:off x="72736" y="3040133"/>
          <a:ext cx="8707582" cy="1828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75109"/>
                <a:gridCol w="859324"/>
                <a:gridCol w="1018326"/>
                <a:gridCol w="4654823"/>
              </a:tblGrid>
              <a:tr h="434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プロジェクト名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（例）被災地に募金しよう</a:t>
                      </a:r>
                      <a:endParaRPr lang="ja-JP" sz="1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</a:rPr>
                        <a:t>名前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 </a:t>
                      </a:r>
                      <a:endParaRPr lang="ja-JP" sz="24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部門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（例）募金</a:t>
                      </a:r>
                      <a:endParaRPr lang="ja-JP" sz="1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目に留まった理由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（例）企画にオリジナリティがあったから</a:t>
                      </a:r>
                      <a:endParaRPr lang="ja-JP" sz="1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10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3751119" y="4982004"/>
            <a:ext cx="51642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2400" dirty="0">
                <a:latin typeface="+mn-ea"/>
                <a:cs typeface="Times New Roman" panose="02020603050405020304" pitchFamily="18" charset="0"/>
              </a:rPr>
              <a:t>☞理由は</a:t>
            </a:r>
            <a:r>
              <a:rPr lang="en-US" altLang="ja-JP" sz="2400" dirty="0">
                <a:latin typeface="+mn-ea"/>
                <a:cs typeface="Times New Roman" panose="02020603050405020304" pitchFamily="18" charset="0"/>
              </a:rPr>
              <a:t>1</a:t>
            </a:r>
            <a:r>
              <a:rPr lang="ja-JP" altLang="ja-JP" sz="2400" dirty="0">
                <a:latin typeface="+mn-ea"/>
                <a:cs typeface="Times New Roman" panose="02020603050405020304" pitchFamily="18" charset="0"/>
              </a:rPr>
              <a:t>行程度でよいが、何がどのようによいと思ったかを明確に書くこと</a:t>
            </a:r>
            <a:endParaRPr lang="ja-JP" altLang="en-US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63273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２．ポスターを研究・分析しよう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89808" y="1825625"/>
            <a:ext cx="7434695" cy="927966"/>
          </a:xfrm>
        </p:spPr>
        <p:txBody>
          <a:bodyPr/>
          <a:lstStyle/>
          <a:p>
            <a:r>
              <a:rPr kumimoji="1" lang="ja-JP" altLang="en-US" dirty="0" smtClean="0"/>
              <a:t>１で選んだ１０枚から</a:t>
            </a:r>
            <a:r>
              <a:rPr kumimoji="1" lang="ja-JP" altLang="en-US" dirty="0" smtClean="0">
                <a:solidFill>
                  <a:srgbClr val="FF0000"/>
                </a:solidFill>
              </a:rPr>
              <a:t>「やってみたいプロジェクトベスト１０」</a:t>
            </a:r>
            <a:r>
              <a:rPr kumimoji="1" lang="ja-JP" altLang="en-US" dirty="0" smtClean="0"/>
              <a:t>を選び、分析・評価しよう。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72736" y="1825625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/>
              <a:t>STEP2</a:t>
            </a:r>
            <a:endParaRPr lang="ja-JP" altLang="en-US" sz="40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588117"/>
              </p:ext>
            </p:extLst>
          </p:nvPr>
        </p:nvGraphicFramePr>
        <p:xfrm>
          <a:off x="223404" y="2888527"/>
          <a:ext cx="8697191" cy="3352800"/>
        </p:xfrm>
        <a:graphic>
          <a:graphicData uri="http://schemas.openxmlformats.org/drawingml/2006/table">
            <a:tbl>
              <a:tblPr firstCol="1" bandRow="1">
                <a:tableStyleId>{00A15C55-8517-42AA-B614-E9B94910E393}</a:tableStyleId>
              </a:tblPr>
              <a:tblGrid>
                <a:gridCol w="2161310"/>
                <a:gridCol w="6535881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タイトル（名前）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優れている点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自分が評価した点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・箇条書き</a:t>
                      </a:r>
                      <a:r>
                        <a:rPr lang="en-US" sz="2000" kern="100" dirty="0">
                          <a:effectLst/>
                        </a:rPr>
                        <a:t>3</a:t>
                      </a:r>
                      <a:r>
                        <a:rPr lang="ja-JP" sz="2000" kern="100" dirty="0">
                          <a:effectLst/>
                        </a:rPr>
                        <a:t>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評価（</a:t>
                      </a:r>
                      <a:r>
                        <a:rPr lang="en-US" sz="2000" kern="100" dirty="0">
                          <a:effectLst/>
                        </a:rPr>
                        <a:t>4</a:t>
                      </a:r>
                      <a:r>
                        <a:rPr lang="ja-JP" sz="2000" kern="100" dirty="0">
                          <a:effectLst/>
                        </a:rPr>
                        <a:t>段階評価）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（ＳＡＢＣ）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ポスターデザイン</a:t>
                      </a:r>
                      <a:r>
                        <a:rPr lang="ja-JP" sz="2000" kern="100" dirty="0" smtClean="0">
                          <a:effectLst/>
                        </a:rPr>
                        <a:t>（</a:t>
                      </a:r>
                      <a:r>
                        <a:rPr lang="ja-JP" sz="2000" kern="100" dirty="0">
                          <a:effectLst/>
                        </a:rPr>
                        <a:t>　）　企画</a:t>
                      </a:r>
                      <a:r>
                        <a:rPr lang="ja-JP" sz="2000" kern="100" dirty="0" smtClean="0">
                          <a:effectLst/>
                        </a:rPr>
                        <a:t>内容（</a:t>
                      </a:r>
                      <a:r>
                        <a:rPr lang="ja-JP" sz="2000" kern="100" dirty="0">
                          <a:effectLst/>
                        </a:rPr>
                        <a:t>　）　実現可能性（　</a:t>
                      </a:r>
                      <a:r>
                        <a:rPr lang="ja-JP" sz="2000" kern="100" dirty="0" smtClean="0">
                          <a:effectLst/>
                        </a:rPr>
                        <a:t>）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73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３．ポスターから学ぼう！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2736" y="1825625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STEP3</a:t>
            </a:r>
            <a:endParaRPr lang="ja-JP" altLang="en-US" sz="4000" dirty="0"/>
          </a:p>
        </p:txBody>
      </p:sp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89808" y="1825625"/>
            <a:ext cx="7434695" cy="927966"/>
          </a:xfrm>
        </p:spPr>
        <p:txBody>
          <a:bodyPr/>
          <a:lstStyle/>
          <a:p>
            <a:r>
              <a:rPr kumimoji="1" lang="ja-JP" altLang="en-US" dirty="0" smtClean="0"/>
              <a:t>他のポスターを見て、学んだこと参考になったことを具体的に書きましょう。　☞各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項目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188826"/>
              </p:ext>
            </p:extLst>
          </p:nvPr>
        </p:nvGraphicFramePr>
        <p:xfrm>
          <a:off x="301336" y="2961409"/>
          <a:ext cx="8447808" cy="2322165"/>
        </p:xfrm>
        <a:graphic>
          <a:graphicData uri="http://schemas.openxmlformats.org/drawingml/2006/table">
            <a:tbl>
              <a:tblPr firstCol="1" bandRow="1">
                <a:tableStyleId>{00A15C55-8517-42AA-B614-E9B94910E393}</a:tableStyleId>
              </a:tblPr>
              <a:tblGrid>
                <a:gridCol w="1527689"/>
                <a:gridCol w="6920119"/>
              </a:tblGrid>
              <a:tr h="12248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r>
                        <a:rPr lang="ja-JP" sz="2400" kern="100" dirty="0" smtClean="0">
                          <a:effectLst/>
                        </a:rPr>
                        <a:t>ポスター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デザイン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 smtClean="0">
                          <a:effectLst/>
                        </a:rPr>
                        <a:t>について</a:t>
                      </a: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r>
                        <a:rPr lang="ja-JP" sz="2400" kern="100" dirty="0" smtClean="0">
                          <a:effectLst/>
                        </a:rPr>
                        <a:t>企画</a:t>
                      </a:r>
                      <a:r>
                        <a:rPr lang="ja-JP" sz="2400" kern="100" dirty="0">
                          <a:effectLst/>
                        </a:rPr>
                        <a:t>の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内容に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 smtClean="0">
                          <a:effectLst/>
                        </a:rPr>
                        <a:t>ついて</a:t>
                      </a:r>
                      <a:endParaRPr lang="ja-JP" sz="2400" kern="1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4050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プロジェクトの流れ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382173"/>
              </p:ext>
            </p:extLst>
          </p:nvPr>
        </p:nvGraphicFramePr>
        <p:xfrm>
          <a:off x="126393" y="1690689"/>
          <a:ext cx="8891213" cy="4267200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2132085"/>
                <a:gridCol w="6759128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solidFill>
                            <a:srgbClr val="FF0000"/>
                          </a:solidFill>
                          <a:effectLst/>
                        </a:rPr>
                        <a:t>①</a:t>
                      </a: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企画説明・</a:t>
                      </a:r>
                      <a:r>
                        <a:rPr lang="ja-JP" sz="2000" kern="100" dirty="0" smtClean="0">
                          <a:solidFill>
                            <a:srgbClr val="FF0000"/>
                          </a:solidFill>
                          <a:effectLst/>
                        </a:rPr>
                        <a:t>調査</a:t>
                      </a:r>
                      <a:endParaRPr lang="ja-JP" sz="2000" kern="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②調査２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③企画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④発表・相互評価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solidFill>
                            <a:srgbClr val="FF0000"/>
                          </a:solidFill>
                          <a:effectLst/>
                        </a:rPr>
                        <a:t>⑤</a:t>
                      </a: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実行準備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solidFill>
                            <a:srgbClr val="FF0000"/>
                          </a:solidFill>
                          <a:effectLst/>
                        </a:rPr>
                        <a:t>⑥</a:t>
                      </a: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実行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⑦振り返り</a:t>
                      </a:r>
                      <a:endParaRPr lang="ja-JP" sz="2000" kern="100" dirty="0">
                        <a:solidFill>
                          <a:srgbClr val="FF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r>
                        <a:rPr lang="ja-JP" sz="2000" kern="100" dirty="0" smtClean="0">
                          <a:effectLst/>
                        </a:rPr>
                        <a:t>・</a:t>
                      </a:r>
                      <a:r>
                        <a:rPr lang="ja-JP" sz="2000" kern="100" dirty="0">
                          <a:effectLst/>
                        </a:rPr>
                        <a:t>企画説明・社会にどんなプロジェクトがあるか調べる（</a:t>
                      </a:r>
                      <a:r>
                        <a:rPr lang="en-US" sz="2000" kern="100" dirty="0">
                          <a:effectLst/>
                        </a:rPr>
                        <a:t>1</a:t>
                      </a:r>
                      <a:r>
                        <a:rPr lang="ja-JP" sz="2000" kern="100" dirty="0">
                          <a:effectLst/>
                        </a:rPr>
                        <a:t>時間）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en-US" sz="20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effectLst/>
                        </a:rPr>
                        <a:t>・</a:t>
                      </a:r>
                      <a:r>
                        <a:rPr lang="ja-JP" sz="2000" kern="100" dirty="0">
                          <a:effectLst/>
                        </a:rPr>
                        <a:t>ボランティアとして行動している人の話を聞く（</a:t>
                      </a:r>
                      <a:r>
                        <a:rPr lang="en-US" sz="2000" kern="100" dirty="0">
                          <a:effectLst/>
                        </a:rPr>
                        <a:t>1</a:t>
                      </a:r>
                      <a:r>
                        <a:rPr lang="ja-JP" sz="2000" kern="100" dirty="0">
                          <a:effectLst/>
                        </a:rPr>
                        <a:t>時間）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・個人でプロジェクトを企画する（</a:t>
                      </a:r>
                      <a:r>
                        <a:rPr lang="en-US" sz="2000" kern="100" dirty="0">
                          <a:effectLst/>
                        </a:rPr>
                        <a:t>1</a:t>
                      </a:r>
                      <a:r>
                        <a:rPr lang="ja-JP" sz="2000" kern="100" dirty="0">
                          <a:effectLst/>
                        </a:rPr>
                        <a:t>時間）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・企画したプロジェクトをポスターにまとめる（</a:t>
                      </a:r>
                      <a:r>
                        <a:rPr lang="en-US" sz="2000" kern="100" dirty="0">
                          <a:effectLst/>
                        </a:rPr>
                        <a:t>1</a:t>
                      </a:r>
                      <a:r>
                        <a:rPr lang="ja-JP" sz="2000" kern="100" dirty="0">
                          <a:effectLst/>
                        </a:rPr>
                        <a:t>時間）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・ポスターで発表・相互評価をする（</a:t>
                      </a:r>
                      <a:r>
                        <a:rPr lang="en-US" sz="2000" kern="100" dirty="0">
                          <a:effectLst/>
                        </a:rPr>
                        <a:t>1</a:t>
                      </a:r>
                      <a:r>
                        <a:rPr lang="ja-JP" sz="2000" kern="100" dirty="0">
                          <a:effectLst/>
                        </a:rPr>
                        <a:t>時間）</a:t>
                      </a:r>
                    </a:p>
                    <a:p>
                      <a:pPr indent="133350"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相互評価・実現可能性など審査し、プロジェクトを数案に絞る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solidFill>
                            <a:srgbClr val="FF0000"/>
                          </a:solidFill>
                          <a:effectLst/>
                        </a:rPr>
                        <a:t>・</a:t>
                      </a: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プロジェクトごとのチームに分かれ、実行する準備（掲示物作成・仕入れなど）を行う（</a:t>
                      </a: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ja-JP" sz="2000" kern="100" dirty="0">
                          <a:solidFill>
                            <a:srgbClr val="FF0000"/>
                          </a:solidFill>
                          <a:effectLst/>
                        </a:rPr>
                        <a:t>時間）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effectLst/>
                        </a:rPr>
                        <a:t>・</a:t>
                      </a:r>
                      <a:r>
                        <a:rPr lang="ja-JP" sz="2000" kern="100" dirty="0">
                          <a:effectLst/>
                        </a:rPr>
                        <a:t>チャリティ・デーで実行する（募金、販売、掲示など）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・チーム・個人で振り返りをする（</a:t>
                      </a:r>
                      <a:r>
                        <a:rPr lang="en-US" sz="2000" kern="100" dirty="0">
                          <a:effectLst/>
                        </a:rPr>
                        <a:t>1</a:t>
                      </a:r>
                      <a:r>
                        <a:rPr lang="ja-JP" sz="2000" kern="100" dirty="0" smtClean="0">
                          <a:effectLst/>
                        </a:rPr>
                        <a:t>時間</a:t>
                      </a:r>
                      <a:r>
                        <a:rPr lang="ja-JP" altLang="en-US" sz="2000" kern="100" dirty="0" smtClean="0">
                          <a:effectLst/>
                        </a:rPr>
                        <a:t>）</a:t>
                      </a: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下矢印 4"/>
          <p:cNvSpPr/>
          <p:nvPr/>
        </p:nvSpPr>
        <p:spPr>
          <a:xfrm>
            <a:off x="628650" y="2047009"/>
            <a:ext cx="675409" cy="21820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下矢印 5"/>
          <p:cNvSpPr/>
          <p:nvPr/>
        </p:nvSpPr>
        <p:spPr>
          <a:xfrm>
            <a:off x="668479" y="2616019"/>
            <a:ext cx="675409" cy="21820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下矢印 6"/>
          <p:cNvSpPr/>
          <p:nvPr/>
        </p:nvSpPr>
        <p:spPr>
          <a:xfrm>
            <a:off x="668479" y="5366614"/>
            <a:ext cx="675409" cy="21820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下矢印 7"/>
          <p:cNvSpPr/>
          <p:nvPr/>
        </p:nvSpPr>
        <p:spPr>
          <a:xfrm>
            <a:off x="670213" y="4775339"/>
            <a:ext cx="675409" cy="21820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下矢印 8"/>
          <p:cNvSpPr/>
          <p:nvPr/>
        </p:nvSpPr>
        <p:spPr>
          <a:xfrm>
            <a:off x="668479" y="4143842"/>
            <a:ext cx="675409" cy="21820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下矢印 9"/>
          <p:cNvSpPr/>
          <p:nvPr/>
        </p:nvSpPr>
        <p:spPr>
          <a:xfrm>
            <a:off x="671945" y="3403240"/>
            <a:ext cx="675409" cy="21820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245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</TotalTime>
  <Words>349</Words>
  <Application>Microsoft Office PowerPoint</Application>
  <PresentationFormat>画面に合わせる (4:3)</PresentationFormat>
  <Paragraphs>121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ＭＳ Ｐゴシック</vt:lpstr>
      <vt:lpstr>ＭＳ 明朝</vt:lpstr>
      <vt:lpstr>Arial</vt:lpstr>
      <vt:lpstr>Calibri</vt:lpstr>
      <vt:lpstr>Calibri Light</vt:lpstr>
      <vt:lpstr>Century</vt:lpstr>
      <vt:lpstr>Times New Roman</vt:lpstr>
      <vt:lpstr>Office テーマ</vt:lpstr>
      <vt:lpstr>探究科スライド</vt:lpstr>
      <vt:lpstr>１．２学期前半のプロジェクト</vt:lpstr>
      <vt:lpstr>プロジェクトの流れ</vt:lpstr>
      <vt:lpstr>参考：ポスターの評価観点</vt:lpstr>
      <vt:lpstr>１．ポスターを評価しよう</vt:lpstr>
      <vt:lpstr>２．ポスターを研究・分析しよう</vt:lpstr>
      <vt:lpstr>３．ポスターから学ぼう！</vt:lpstr>
      <vt:lpstr>プロジェクトの流れ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Okamoto Hiroyuki</dc:creator>
  <cp:lastModifiedBy>岡本 弘之</cp:lastModifiedBy>
  <cp:revision>11</cp:revision>
  <dcterms:created xsi:type="dcterms:W3CDTF">2018-09-08T02:14:01Z</dcterms:created>
  <dcterms:modified xsi:type="dcterms:W3CDTF">2018-12-19T00:55:19Z</dcterms:modified>
</cp:coreProperties>
</file>