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7" r:id="rId3"/>
    <p:sldId id="269" r:id="rId4"/>
    <p:sldId id="259" r:id="rId5"/>
    <p:sldId id="260" r:id="rId6"/>
    <p:sldId id="261" r:id="rId7"/>
    <p:sldId id="262" r:id="rId8"/>
    <p:sldId id="264" r:id="rId9"/>
    <p:sldId id="265" r:id="rId10"/>
    <p:sldId id="263" r:id="rId11"/>
    <p:sldId id="268" r:id="rId1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269D01E-BC32-4049-B463-5C60D7B0CCD2}" styleName="テーマ スタイル 2 - アクセント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テーマ スタイル 2 - アクセント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1374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47EBD-AB9B-47F7-A9FE-29C5C4EA48C5}" type="datetimeFigureOut">
              <a:rPr kumimoji="1" lang="ja-JP" altLang="en-US" smtClean="0"/>
              <a:t>2018/7/23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E5F9-CA7E-4037-997D-3EE36CB84E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7614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47EBD-AB9B-47F7-A9FE-29C5C4EA48C5}" type="datetimeFigureOut">
              <a:rPr kumimoji="1" lang="ja-JP" altLang="en-US" smtClean="0"/>
              <a:t>2018/7/23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E5F9-CA7E-4037-997D-3EE36CB84E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6817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47EBD-AB9B-47F7-A9FE-29C5C4EA48C5}" type="datetimeFigureOut">
              <a:rPr kumimoji="1" lang="ja-JP" altLang="en-US" smtClean="0"/>
              <a:t>2018/7/23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E5F9-CA7E-4037-997D-3EE36CB84E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2559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47EBD-AB9B-47F7-A9FE-29C5C4EA48C5}" type="datetimeFigureOut">
              <a:rPr kumimoji="1" lang="ja-JP" altLang="en-US" smtClean="0"/>
              <a:t>2018/7/23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E5F9-CA7E-4037-997D-3EE36CB84E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9919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47EBD-AB9B-47F7-A9FE-29C5C4EA48C5}" type="datetimeFigureOut">
              <a:rPr kumimoji="1" lang="ja-JP" altLang="en-US" smtClean="0"/>
              <a:t>2018/7/23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E5F9-CA7E-4037-997D-3EE36CB84E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3872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47EBD-AB9B-47F7-A9FE-29C5C4EA48C5}" type="datetimeFigureOut">
              <a:rPr kumimoji="1" lang="ja-JP" altLang="en-US" smtClean="0"/>
              <a:t>2018/7/23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E5F9-CA7E-4037-997D-3EE36CB84E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561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47EBD-AB9B-47F7-A9FE-29C5C4EA48C5}" type="datetimeFigureOut">
              <a:rPr kumimoji="1" lang="ja-JP" altLang="en-US" smtClean="0"/>
              <a:t>2018/7/23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E5F9-CA7E-4037-997D-3EE36CB84E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6530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47EBD-AB9B-47F7-A9FE-29C5C4EA48C5}" type="datetimeFigureOut">
              <a:rPr kumimoji="1" lang="ja-JP" altLang="en-US" smtClean="0"/>
              <a:t>2018/7/23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E5F9-CA7E-4037-997D-3EE36CB84E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1816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47EBD-AB9B-47F7-A9FE-29C5C4EA48C5}" type="datetimeFigureOut">
              <a:rPr kumimoji="1" lang="ja-JP" altLang="en-US" smtClean="0"/>
              <a:t>2018/7/23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E5F9-CA7E-4037-997D-3EE36CB84E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6910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47EBD-AB9B-47F7-A9FE-29C5C4EA48C5}" type="datetimeFigureOut">
              <a:rPr kumimoji="1" lang="ja-JP" altLang="en-US" smtClean="0"/>
              <a:t>2018/7/23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E5F9-CA7E-4037-997D-3EE36CB84E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3142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47EBD-AB9B-47F7-A9FE-29C5C4EA48C5}" type="datetimeFigureOut">
              <a:rPr kumimoji="1" lang="ja-JP" altLang="en-US" smtClean="0"/>
              <a:t>2018/7/23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E5F9-CA7E-4037-997D-3EE36CB84E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3287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47EBD-AB9B-47F7-A9FE-29C5C4EA48C5}" type="datetimeFigureOut">
              <a:rPr kumimoji="1" lang="ja-JP" altLang="en-US" smtClean="0"/>
              <a:t>2018/7/23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8E5F9-CA7E-4037-997D-3EE36CB84E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041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探究科スライド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990112"/>
            <a:ext cx="6858000" cy="1153391"/>
          </a:xfrm>
        </p:spPr>
        <p:txBody>
          <a:bodyPr>
            <a:normAutofit/>
          </a:bodyPr>
          <a:lstStyle/>
          <a:p>
            <a:r>
              <a:rPr lang="ja-JP" altLang="en-US" sz="3600" dirty="0"/>
              <a:t>教材</a:t>
            </a:r>
            <a:r>
              <a:rPr lang="en-US" altLang="ja-JP" sz="3600" dirty="0" smtClean="0"/>
              <a:t>No.02</a:t>
            </a:r>
            <a:r>
              <a:rPr lang="ja-JP" altLang="en-US" sz="3600" dirty="0" smtClean="0"/>
              <a:t>・</a:t>
            </a:r>
            <a:r>
              <a:rPr lang="en-US" altLang="ja-JP" sz="3600" dirty="0" smtClean="0"/>
              <a:t>03</a:t>
            </a:r>
            <a:r>
              <a:rPr lang="ja-JP" altLang="en-US" sz="3600" dirty="0" smtClean="0"/>
              <a:t>（</a:t>
            </a:r>
            <a:r>
              <a:rPr lang="en-US" altLang="ja-JP" sz="3600" dirty="0" smtClean="0"/>
              <a:t>K2</a:t>
            </a:r>
            <a:r>
              <a:rPr lang="ja-JP" altLang="en-US" sz="3600" dirty="0" smtClean="0"/>
              <a:t>）</a:t>
            </a:r>
            <a:endParaRPr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403838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76850" y="365126"/>
            <a:ext cx="6738500" cy="1325563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調べる中で学んだことを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259777" y="570707"/>
            <a:ext cx="1517073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/>
              <a:t>STEP1</a:t>
            </a:r>
            <a:endParaRPr lang="ja-JP" altLang="en-US" sz="4000" dirty="0"/>
          </a:p>
        </p:txBody>
      </p:sp>
      <p:sp>
        <p:nvSpPr>
          <p:cNvPr id="5" name="正方形/長方形 4"/>
          <p:cNvSpPr/>
          <p:nvPr/>
        </p:nvSpPr>
        <p:spPr>
          <a:xfrm>
            <a:off x="259776" y="2738943"/>
            <a:ext cx="1517073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/>
              <a:t>STEP2</a:t>
            </a:r>
            <a:endParaRPr lang="ja-JP" altLang="en-US" sz="4000" dirty="0"/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1776850" y="2533361"/>
            <a:ext cx="67385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>
                <a:solidFill>
                  <a:srgbClr val="FF0000"/>
                </a:solidFill>
              </a:rPr>
              <a:t>評価と課題を考えよう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59775" y="4907178"/>
            <a:ext cx="1517073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/>
              <a:t>STEP3</a:t>
            </a:r>
            <a:endParaRPr lang="ja-JP" altLang="en-US" sz="4000" dirty="0"/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1776850" y="4701596"/>
            <a:ext cx="67385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>
                <a:solidFill>
                  <a:srgbClr val="FF0000"/>
                </a:solidFill>
              </a:rPr>
              <a:t>調べたい項目・テーマを</a:t>
            </a:r>
            <a:endParaRPr lang="ja-JP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2594395"/>
              </p:ext>
            </p:extLst>
          </p:nvPr>
        </p:nvGraphicFramePr>
        <p:xfrm>
          <a:off x="484908" y="1710849"/>
          <a:ext cx="7952509" cy="699841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7952509"/>
              </a:tblGrid>
              <a:tr h="699841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☞箇条書きで</a:t>
                      </a:r>
                      <a:r>
                        <a:rPr kumimoji="1" lang="en-US" altLang="ja-JP" dirty="0" smtClean="0"/>
                        <a:t>3</a:t>
                      </a:r>
                      <a:r>
                        <a:rPr kumimoji="1" lang="ja-JP" altLang="en-US" dirty="0" smtClean="0"/>
                        <a:t>つ以上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3313650"/>
              </p:ext>
            </p:extLst>
          </p:nvPr>
        </p:nvGraphicFramePr>
        <p:xfrm>
          <a:off x="484908" y="3930339"/>
          <a:ext cx="7952509" cy="699841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7952509"/>
              </a:tblGrid>
              <a:tr h="699841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☞よかったところ、課題をそれぞれ箇条書きで</a:t>
                      </a:r>
                      <a:r>
                        <a:rPr kumimoji="1" lang="en-US" altLang="ja-JP" dirty="0" smtClean="0"/>
                        <a:t>3</a:t>
                      </a:r>
                      <a:r>
                        <a:rPr kumimoji="1" lang="ja-JP" altLang="en-US" dirty="0" smtClean="0"/>
                        <a:t>つ以上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8616510"/>
              </p:ext>
            </p:extLst>
          </p:nvPr>
        </p:nvGraphicFramePr>
        <p:xfrm>
          <a:off x="484908" y="6008038"/>
          <a:ext cx="7952509" cy="699841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7952509"/>
              </a:tblGrid>
              <a:tr h="699841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☞箇条書きで</a:t>
                      </a:r>
                      <a:r>
                        <a:rPr kumimoji="1" lang="en-US" altLang="ja-JP" dirty="0" smtClean="0"/>
                        <a:t>3</a:t>
                      </a:r>
                      <a:r>
                        <a:rPr kumimoji="1" lang="ja-JP" altLang="en-US" dirty="0" smtClean="0"/>
                        <a:t>つ以上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293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>
                <a:solidFill>
                  <a:srgbClr val="FF0000"/>
                </a:solidFill>
              </a:rPr>
              <a:t>今日の提出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z="4000" dirty="0" smtClean="0"/>
              <a:t>ワークシート　</a:t>
            </a:r>
            <a:r>
              <a:rPr kumimoji="1" lang="en-US" altLang="ja-JP" sz="4000" dirty="0" smtClean="0"/>
              <a:t>No.2</a:t>
            </a:r>
            <a:r>
              <a:rPr kumimoji="1" lang="ja-JP" altLang="en-US" sz="4000" dirty="0" smtClean="0"/>
              <a:t>・</a:t>
            </a:r>
            <a:r>
              <a:rPr kumimoji="1" lang="en-US" altLang="ja-JP" sz="4000" dirty="0" smtClean="0"/>
              <a:t>NO.3</a:t>
            </a:r>
          </a:p>
          <a:p>
            <a:r>
              <a:rPr lang="ja-JP" altLang="en-US" sz="4000" dirty="0" smtClean="0"/>
              <a:t>情報カード</a:t>
            </a:r>
            <a:endParaRPr lang="en-US" altLang="ja-JP" sz="4000" dirty="0" smtClean="0"/>
          </a:p>
          <a:p>
            <a:pPr marL="0" indent="0">
              <a:buNone/>
            </a:pPr>
            <a:r>
              <a:rPr lang="ja-JP" altLang="en-US" sz="4000" dirty="0"/>
              <a:t>　</a:t>
            </a:r>
            <a:r>
              <a:rPr lang="ja-JP" altLang="en-US" sz="4000" dirty="0" smtClean="0"/>
              <a:t>・明日（</a:t>
            </a:r>
            <a:r>
              <a:rPr lang="en-US" altLang="ja-JP" sz="4000" dirty="0" smtClean="0"/>
              <a:t>6/12</a:t>
            </a:r>
            <a:r>
              <a:rPr lang="ja-JP" altLang="en-US" sz="4000" dirty="0" smtClean="0"/>
              <a:t>）まで減点なし</a:t>
            </a:r>
            <a:endParaRPr lang="en-US" altLang="ja-JP" sz="4000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25332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今日やること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74172" y="1690689"/>
            <a:ext cx="7341177" cy="2050184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１．ポスターを指定場所に掲示する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２．発表の準備シート（</a:t>
            </a:r>
            <a:r>
              <a:rPr lang="en-US" altLang="ja-JP" dirty="0" smtClean="0"/>
              <a:t>No.2</a:t>
            </a:r>
            <a:r>
              <a:rPr lang="ja-JP" altLang="en-US" dirty="0" smtClean="0"/>
              <a:t>）を記入する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３．ポスター発表する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４．同時に発表からの学びを記入する（</a:t>
            </a:r>
            <a:r>
              <a:rPr lang="en-US" altLang="ja-JP" dirty="0" smtClean="0"/>
              <a:t>No.3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1174172" y="4010745"/>
            <a:ext cx="7341178" cy="247318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 smtClean="0">
                <a:solidFill>
                  <a:schemeClr val="bg1">
                    <a:lumMod val="65000"/>
                  </a:schemeClr>
                </a:solidFill>
              </a:rPr>
              <a:t>１．ポスターを指定場所に掲示する</a:t>
            </a:r>
            <a:endParaRPr lang="en-US" altLang="ja-JP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 smtClean="0">
                <a:solidFill>
                  <a:schemeClr val="bg1">
                    <a:lumMod val="65000"/>
                  </a:schemeClr>
                </a:solidFill>
              </a:rPr>
              <a:t>２．ポスター発表する</a:t>
            </a:r>
            <a:endParaRPr lang="en-US" altLang="ja-JP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 smtClean="0">
                <a:solidFill>
                  <a:schemeClr val="bg1">
                    <a:lumMod val="65000"/>
                  </a:schemeClr>
                </a:solidFill>
              </a:rPr>
              <a:t>３．同時に発表からの学びを記入する（</a:t>
            </a:r>
            <a:r>
              <a:rPr lang="en-US" altLang="ja-JP" dirty="0" smtClean="0">
                <a:solidFill>
                  <a:schemeClr val="bg1">
                    <a:lumMod val="65000"/>
                  </a:schemeClr>
                </a:solidFill>
              </a:rPr>
              <a:t>No.3</a:t>
            </a:r>
            <a:r>
              <a:rPr lang="ja-JP" altLang="en-US" dirty="0" smtClean="0">
                <a:solidFill>
                  <a:schemeClr val="bg1">
                    <a:lumMod val="65000"/>
                  </a:schemeClr>
                </a:solidFill>
              </a:rPr>
              <a:t>）</a:t>
            </a:r>
            <a:endParaRPr lang="en-US" altLang="ja-JP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 smtClean="0">
                <a:solidFill>
                  <a:schemeClr val="bg1">
                    <a:lumMod val="65000"/>
                  </a:schemeClr>
                </a:solidFill>
              </a:rPr>
              <a:t>４．ポスターからの学びを記入する（</a:t>
            </a:r>
            <a:r>
              <a:rPr lang="en-US" altLang="ja-JP" dirty="0" smtClean="0">
                <a:solidFill>
                  <a:schemeClr val="bg1">
                    <a:lumMod val="65000"/>
                  </a:schemeClr>
                </a:solidFill>
              </a:rPr>
              <a:t>No.3</a:t>
            </a:r>
            <a:r>
              <a:rPr lang="ja-JP" altLang="en-US" dirty="0" smtClean="0">
                <a:solidFill>
                  <a:schemeClr val="bg1">
                    <a:lumMod val="65000"/>
                  </a:schemeClr>
                </a:solidFill>
              </a:rPr>
              <a:t>）</a:t>
            </a:r>
            <a:endParaRPr lang="en-US" altLang="ja-JP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 smtClean="0">
                <a:solidFill>
                  <a:schemeClr val="bg1">
                    <a:lumMod val="65000"/>
                  </a:schemeClr>
                </a:solidFill>
              </a:rPr>
              <a:t>５．振り返る（</a:t>
            </a:r>
            <a:r>
              <a:rPr lang="en-US" altLang="ja-JP" dirty="0" smtClean="0">
                <a:solidFill>
                  <a:schemeClr val="bg1">
                    <a:lumMod val="65000"/>
                  </a:schemeClr>
                </a:solidFill>
              </a:rPr>
              <a:t>No.3</a:t>
            </a:r>
            <a:r>
              <a:rPr lang="ja-JP" altLang="en-US" dirty="0" smtClean="0">
                <a:solidFill>
                  <a:schemeClr val="bg1">
                    <a:lumMod val="65000"/>
                  </a:schemeClr>
                </a:solidFill>
              </a:rPr>
              <a:t>）</a:t>
            </a:r>
            <a:endParaRPr lang="ja-JP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12398" y="4010745"/>
            <a:ext cx="861774" cy="134057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次回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43570" y="1675679"/>
            <a:ext cx="861774" cy="134057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400" dirty="0" smtClean="0">
                <a:solidFill>
                  <a:srgbClr val="FF0000"/>
                </a:solidFill>
              </a:rPr>
              <a:t>今日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2179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今日やること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74172" y="1690689"/>
            <a:ext cx="7341177" cy="2050184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kumimoji="1" lang="ja-JP" altLang="en-US" dirty="0" smtClean="0">
                <a:solidFill>
                  <a:schemeClr val="bg1">
                    <a:lumMod val="50000"/>
                  </a:schemeClr>
                </a:solidFill>
              </a:rPr>
              <a:t>１．ポスターを指定場所に掲示する</a:t>
            </a:r>
            <a:endParaRPr kumimoji="1" lang="en-US" altLang="ja-JP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dirty="0" smtClean="0">
                <a:solidFill>
                  <a:schemeClr val="bg1">
                    <a:lumMod val="50000"/>
                  </a:schemeClr>
                </a:solidFill>
              </a:rPr>
              <a:t>２．発表の準備シート（</a:t>
            </a:r>
            <a:r>
              <a:rPr lang="en-US" altLang="ja-JP" dirty="0" smtClean="0">
                <a:solidFill>
                  <a:schemeClr val="bg1">
                    <a:lumMod val="50000"/>
                  </a:schemeClr>
                </a:solidFill>
              </a:rPr>
              <a:t>No.2</a:t>
            </a:r>
            <a:r>
              <a:rPr lang="ja-JP" altLang="en-US" dirty="0" smtClean="0">
                <a:solidFill>
                  <a:schemeClr val="bg1">
                    <a:lumMod val="50000"/>
                  </a:schemeClr>
                </a:solidFill>
              </a:rPr>
              <a:t>）を記入する</a:t>
            </a:r>
            <a:endParaRPr lang="en-US" altLang="ja-JP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kumimoji="1" lang="ja-JP" altLang="en-US" dirty="0" smtClean="0">
                <a:solidFill>
                  <a:schemeClr val="bg1">
                    <a:lumMod val="50000"/>
                  </a:schemeClr>
                </a:solidFill>
              </a:rPr>
              <a:t>３．ポスター発表する</a:t>
            </a:r>
            <a:endParaRPr kumimoji="1" lang="en-US" altLang="ja-JP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dirty="0" smtClean="0">
                <a:solidFill>
                  <a:schemeClr val="bg1">
                    <a:lumMod val="50000"/>
                  </a:schemeClr>
                </a:solidFill>
              </a:rPr>
              <a:t>４．同時に発表からの学びを記入する（</a:t>
            </a:r>
            <a:r>
              <a:rPr lang="en-US" altLang="ja-JP" dirty="0" smtClean="0">
                <a:solidFill>
                  <a:schemeClr val="bg1">
                    <a:lumMod val="50000"/>
                  </a:schemeClr>
                </a:solidFill>
              </a:rPr>
              <a:t>No.3</a:t>
            </a:r>
            <a:r>
              <a:rPr lang="ja-JP" altLang="en-US" dirty="0" smtClean="0">
                <a:solidFill>
                  <a:schemeClr val="bg1">
                    <a:lumMod val="50000"/>
                  </a:schemeClr>
                </a:solidFill>
              </a:rPr>
              <a:t>）</a:t>
            </a:r>
            <a:endParaRPr lang="en-US" altLang="ja-JP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1174172" y="4010745"/>
            <a:ext cx="7341178" cy="247318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 smtClean="0"/>
              <a:t>１．ポスター発表する</a:t>
            </a:r>
            <a:endParaRPr lang="en-US" altLang="ja-JP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 smtClean="0"/>
              <a:t>２．同時に発表からの学びを記入する（</a:t>
            </a:r>
            <a:r>
              <a:rPr lang="en-US" altLang="ja-JP" dirty="0" smtClean="0"/>
              <a:t>No.3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 smtClean="0"/>
              <a:t>３．ポスターからの学びを記入する（</a:t>
            </a:r>
            <a:r>
              <a:rPr lang="en-US" altLang="ja-JP" dirty="0" smtClean="0"/>
              <a:t>No.3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 smtClean="0"/>
              <a:t>４．振り返りを記入する（</a:t>
            </a:r>
            <a:r>
              <a:rPr lang="en-US" altLang="ja-JP" dirty="0" smtClean="0"/>
              <a:t>No.2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 smtClean="0"/>
              <a:t>５．</a:t>
            </a:r>
            <a:r>
              <a:rPr lang="en-US" altLang="ja-JP" dirty="0" smtClean="0"/>
              <a:t>No.2</a:t>
            </a:r>
            <a:r>
              <a:rPr lang="ja-JP" altLang="en-US" dirty="0" smtClean="0"/>
              <a:t>・</a:t>
            </a:r>
            <a:r>
              <a:rPr lang="en-US" altLang="ja-JP" dirty="0" smtClean="0"/>
              <a:t>3</a:t>
            </a:r>
            <a:r>
              <a:rPr lang="ja-JP" altLang="en-US" dirty="0" err="1" smtClean="0"/>
              <a:t>を提</a:t>
            </a:r>
            <a:r>
              <a:rPr lang="ja-JP" altLang="en-US" dirty="0" smtClean="0"/>
              <a:t>出する</a:t>
            </a:r>
            <a:endParaRPr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12398" y="4010745"/>
            <a:ext cx="861774" cy="134057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今回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43570" y="1675679"/>
            <a:ext cx="861774" cy="134057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400" dirty="0" smtClean="0">
                <a:solidFill>
                  <a:srgbClr val="FF0000"/>
                </a:solidFill>
              </a:rPr>
              <a:t>前回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70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88373" y="1709739"/>
            <a:ext cx="8655627" cy="2852737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１．発表準備をしよう</a:t>
            </a:r>
            <a:r>
              <a:rPr kumimoji="1" lang="en-US" altLang="ja-JP" dirty="0" smtClean="0">
                <a:solidFill>
                  <a:srgbClr val="FF0000"/>
                </a:solidFill>
              </a:rPr>
              <a:t>(No.2)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0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76850" y="365126"/>
            <a:ext cx="6738500" cy="1325563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アピールを書こう！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259777" y="570707"/>
            <a:ext cx="1517073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/>
              <a:t>STEP1</a:t>
            </a:r>
            <a:endParaRPr lang="ja-JP" altLang="en-US" sz="4000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8401624"/>
              </p:ext>
            </p:extLst>
          </p:nvPr>
        </p:nvGraphicFramePr>
        <p:xfrm>
          <a:off x="630381" y="1690688"/>
          <a:ext cx="8420100" cy="1083685"/>
        </p:xfrm>
        <a:graphic>
          <a:graphicData uri="http://schemas.openxmlformats.org/drawingml/2006/table">
            <a:tbl>
              <a:tblPr bandRow="1">
                <a:tableStyleId>{00A15C55-8517-42AA-B614-E9B94910E393}</a:tableStyleId>
              </a:tblPr>
              <a:tblGrid>
                <a:gridCol w="8420100"/>
              </a:tblGrid>
              <a:tr h="1083685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259776" y="2979954"/>
            <a:ext cx="1517073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/>
              <a:t>STEP2</a:t>
            </a:r>
            <a:endParaRPr lang="ja-JP" altLang="en-US" sz="4000" dirty="0"/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1776850" y="2774373"/>
            <a:ext cx="695151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>
                <a:solidFill>
                  <a:srgbClr val="FF0000"/>
                </a:solidFill>
              </a:rPr>
              <a:t>想定質問・回答を考えよう！</a:t>
            </a:r>
            <a:endParaRPr lang="ja-JP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7777153"/>
              </p:ext>
            </p:extLst>
          </p:nvPr>
        </p:nvGraphicFramePr>
        <p:xfrm>
          <a:off x="630381" y="4083799"/>
          <a:ext cx="8316192" cy="779145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4158096"/>
                <a:gridCol w="4158096"/>
              </a:tblGrid>
              <a:tr h="779145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正方形/長方形 9"/>
          <p:cNvSpPr/>
          <p:nvPr/>
        </p:nvSpPr>
        <p:spPr>
          <a:xfrm>
            <a:off x="259776" y="5052389"/>
            <a:ext cx="1517073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/>
              <a:t>STEP3</a:t>
            </a:r>
            <a:endParaRPr lang="ja-JP" altLang="en-US" sz="4000" dirty="0"/>
          </a:p>
        </p:txBody>
      </p:sp>
      <p:sp>
        <p:nvSpPr>
          <p:cNvPr id="11" name="タイトル 1"/>
          <p:cNvSpPr txBox="1">
            <a:spLocks/>
          </p:cNvSpPr>
          <p:nvPr/>
        </p:nvSpPr>
        <p:spPr>
          <a:xfrm>
            <a:off x="1776850" y="4862944"/>
            <a:ext cx="695151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>
                <a:solidFill>
                  <a:srgbClr val="FF0000"/>
                </a:solidFill>
              </a:rPr>
              <a:t>ポスター発表をしよう！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244436" y="5966789"/>
            <a:ext cx="6587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・グループのメンバー相手に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分程度の発表をしよう</a:t>
            </a:r>
            <a:endParaRPr kumimoji="1" lang="en-US" altLang="ja-JP" dirty="0" smtClean="0"/>
          </a:p>
          <a:p>
            <a:r>
              <a:rPr lang="ja-JP" altLang="en-US" dirty="0" smtClean="0"/>
              <a:t>・発表が終わったら質問を</a:t>
            </a:r>
            <a:r>
              <a:rPr lang="en-US" altLang="ja-JP" dirty="0" smtClean="0"/>
              <a:t>1</a:t>
            </a:r>
            <a:r>
              <a:rPr lang="ja-JP" altLang="en-US" dirty="0" smtClean="0"/>
              <a:t>つ以上もらって</a:t>
            </a:r>
            <a:r>
              <a:rPr lang="en-US" altLang="ja-JP" dirty="0" smtClean="0"/>
              <a:t>STEP4</a:t>
            </a:r>
            <a:r>
              <a:rPr lang="ja-JP" altLang="en-US" dirty="0" smtClean="0"/>
              <a:t>に記入しよう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50991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623887" y="1709739"/>
            <a:ext cx="8356827" cy="2852737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２．発表から学ぼう</a:t>
            </a:r>
            <a:r>
              <a:rPr kumimoji="1" lang="en-US" altLang="ja-JP" dirty="0" smtClean="0">
                <a:solidFill>
                  <a:srgbClr val="FF0000"/>
                </a:solidFill>
              </a:rPr>
              <a:t>(No.3)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51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1776850" y="365126"/>
            <a:ext cx="6738500" cy="1325563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発表を聞いて学ぼう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7" name="コンテンツ プレースホルダー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1160589"/>
              </p:ext>
            </p:extLst>
          </p:nvPr>
        </p:nvGraphicFramePr>
        <p:xfrm>
          <a:off x="472787" y="1995055"/>
          <a:ext cx="8042563" cy="4389120"/>
        </p:xfrm>
        <a:graphic>
          <a:graphicData uri="http://schemas.openxmlformats.org/drawingml/2006/table">
            <a:tbl>
              <a:tblPr firstCol="1" bandRow="1">
                <a:tableStyleId>{21E4AEA4-8DFA-4A89-87EB-49C32662AFE0}</a:tableStyleId>
              </a:tblPr>
              <a:tblGrid>
                <a:gridCol w="1309255"/>
                <a:gridCol w="6733308"/>
              </a:tblGrid>
              <a:tr h="5697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テーマ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</a:endParaRPr>
                    </a:p>
                    <a:p>
                      <a:pPr indent="3467100"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名前（　　　　　　　　　　）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790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内　容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（</a:t>
                      </a:r>
                      <a:r>
                        <a:rPr lang="en-US" sz="2400" kern="100" dirty="0">
                          <a:effectLst/>
                        </a:rPr>
                        <a:t>3</a:t>
                      </a:r>
                      <a:r>
                        <a:rPr lang="ja-JP" sz="2400" kern="100" dirty="0">
                          <a:effectLst/>
                        </a:rPr>
                        <a:t>行）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2400" kern="100" dirty="0" smtClean="0">
                          <a:effectLst/>
                        </a:rPr>
                        <a:t>☞・発表内容についての学びを</a:t>
                      </a:r>
                      <a:r>
                        <a:rPr lang="en-US" altLang="ja-JP" sz="2400" kern="100" dirty="0" smtClean="0">
                          <a:effectLst/>
                        </a:rPr>
                        <a:t>3</a:t>
                      </a:r>
                      <a:r>
                        <a:rPr lang="ja-JP" altLang="en-US" sz="2400" kern="100" dirty="0" smtClean="0">
                          <a:effectLst/>
                        </a:rPr>
                        <a:t>点以上書きましょう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697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>
                          <a:effectLst/>
                        </a:rPr>
                        <a:t>工夫している点</a:t>
                      </a:r>
                      <a:endParaRPr lang="ja-JP" sz="24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正方形/長方形 5"/>
          <p:cNvSpPr/>
          <p:nvPr/>
        </p:nvSpPr>
        <p:spPr>
          <a:xfrm>
            <a:off x="259777" y="570707"/>
            <a:ext cx="1517073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/>
              <a:t>STEP1</a:t>
            </a:r>
            <a:endParaRPr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413339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1776850" y="365126"/>
            <a:ext cx="6738500" cy="1325563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ポスターを見て学ぼう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7" name="コンテンツ プレースホルダー 6"/>
          <p:cNvGraphicFramePr>
            <a:graphicFrameLocks noGrp="1"/>
          </p:cNvGraphicFramePr>
          <p:nvPr>
            <p:ph idx="1"/>
          </p:nvPr>
        </p:nvGraphicFramePr>
        <p:xfrm>
          <a:off x="472787" y="1995055"/>
          <a:ext cx="8042563" cy="4389120"/>
        </p:xfrm>
        <a:graphic>
          <a:graphicData uri="http://schemas.openxmlformats.org/drawingml/2006/table">
            <a:tbl>
              <a:tblPr firstCol="1" bandRow="1">
                <a:tableStyleId>{21E4AEA4-8DFA-4A89-87EB-49C32662AFE0}</a:tableStyleId>
              </a:tblPr>
              <a:tblGrid>
                <a:gridCol w="1309255"/>
                <a:gridCol w="6733308"/>
              </a:tblGrid>
              <a:tr h="5697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テーマ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</a:endParaRPr>
                    </a:p>
                    <a:p>
                      <a:pPr indent="3467100"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名前（　　　　　　　　　　）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790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内　容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（</a:t>
                      </a:r>
                      <a:r>
                        <a:rPr lang="en-US" sz="2400" kern="100" dirty="0">
                          <a:effectLst/>
                        </a:rPr>
                        <a:t>3</a:t>
                      </a:r>
                      <a:r>
                        <a:rPr lang="ja-JP" sz="2400" kern="100" dirty="0">
                          <a:effectLst/>
                        </a:rPr>
                        <a:t>行）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2400" kern="100" dirty="0" smtClean="0">
                          <a:effectLst/>
                        </a:rPr>
                        <a:t>☞・発表内容についての学びを</a:t>
                      </a:r>
                      <a:r>
                        <a:rPr lang="en-US" altLang="ja-JP" sz="2400" kern="100" dirty="0" smtClean="0">
                          <a:effectLst/>
                        </a:rPr>
                        <a:t>3</a:t>
                      </a:r>
                      <a:r>
                        <a:rPr lang="ja-JP" altLang="en-US" sz="2400" kern="100" dirty="0" smtClean="0">
                          <a:effectLst/>
                        </a:rPr>
                        <a:t>点以上書きましょう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697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>
                          <a:effectLst/>
                        </a:rPr>
                        <a:t>工夫している点</a:t>
                      </a:r>
                      <a:endParaRPr lang="ja-JP" sz="24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正方形/長方形 5"/>
          <p:cNvSpPr/>
          <p:nvPr/>
        </p:nvSpPr>
        <p:spPr>
          <a:xfrm>
            <a:off x="259777" y="570707"/>
            <a:ext cx="1517073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/>
              <a:t>STEP2</a:t>
            </a:r>
            <a:endParaRPr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682691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623887" y="1709739"/>
            <a:ext cx="8356827" cy="2852737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３．振り返り</a:t>
            </a:r>
            <a:r>
              <a:rPr kumimoji="1" lang="en-US" altLang="ja-JP" dirty="0" smtClean="0">
                <a:solidFill>
                  <a:srgbClr val="FF0000"/>
                </a:solidFill>
              </a:rPr>
              <a:t>(No.2)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80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539</TotalTime>
  <Words>356</Words>
  <Application>Microsoft Office PowerPoint</Application>
  <PresentationFormat>画面に合わせる (4:3)</PresentationFormat>
  <Paragraphs>84</Paragraphs>
  <Slides>11</Slides>
  <Notes>0</Notes>
  <HiddenSlides>1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9" baseType="lpstr">
      <vt:lpstr>ＭＳ Ｐゴシック</vt:lpstr>
      <vt:lpstr>ＭＳ 明朝</vt:lpstr>
      <vt:lpstr>Arial</vt:lpstr>
      <vt:lpstr>Calibri</vt:lpstr>
      <vt:lpstr>Calibri Light</vt:lpstr>
      <vt:lpstr>Century</vt:lpstr>
      <vt:lpstr>Times New Roman</vt:lpstr>
      <vt:lpstr>Office テーマ</vt:lpstr>
      <vt:lpstr>探究科スライド</vt:lpstr>
      <vt:lpstr>今日やること</vt:lpstr>
      <vt:lpstr>今日やること</vt:lpstr>
      <vt:lpstr>１．発表準備をしよう(No.2)</vt:lpstr>
      <vt:lpstr>アピールを書こう！</vt:lpstr>
      <vt:lpstr>２．発表から学ぼう(No.3)</vt:lpstr>
      <vt:lpstr>発表を聞いて学ぼう</vt:lpstr>
      <vt:lpstr>ポスターを見て学ぼう</vt:lpstr>
      <vt:lpstr>３．振り返り(No.2)</vt:lpstr>
      <vt:lpstr>調べる中で学んだことを</vt:lpstr>
      <vt:lpstr>今日の提出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座席</dc:title>
  <dc:creator>Okamoto Hiroyuki</dc:creator>
  <cp:lastModifiedBy>岡本 弘之</cp:lastModifiedBy>
  <cp:revision>11</cp:revision>
  <dcterms:created xsi:type="dcterms:W3CDTF">2018-05-25T02:42:18Z</dcterms:created>
  <dcterms:modified xsi:type="dcterms:W3CDTF">2018-07-23T02:56:26Z</dcterms:modified>
</cp:coreProperties>
</file>