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1" r:id="rId4"/>
    <p:sldId id="274" r:id="rId5"/>
    <p:sldId id="275" r:id="rId6"/>
    <p:sldId id="279" r:id="rId7"/>
    <p:sldId id="284" r:id="rId8"/>
    <p:sldId id="277" r:id="rId9"/>
    <p:sldId id="280" r:id="rId10"/>
    <p:sldId id="299" r:id="rId11"/>
    <p:sldId id="281" r:id="rId12"/>
    <p:sldId id="282" r:id="rId13"/>
    <p:sldId id="296" r:id="rId14"/>
    <p:sldId id="283" r:id="rId15"/>
    <p:sldId id="298" r:id="rId16"/>
    <p:sldId id="285" r:id="rId17"/>
    <p:sldId id="287" r:id="rId18"/>
    <p:sldId id="291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03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54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99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71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9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15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9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42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79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2508A-2290-45BA-823F-985A71A3F20F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D4A28-7AA2-4ACD-9BAE-6914F1563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21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ter.jp/atlas" TargetMode="External"/><Relationship Id="rId2" Type="http://schemas.openxmlformats.org/officeDocument/2006/relationships/hyperlink" Target="https://go.trendmicro.com/jp/forHome/solution/mobilesecurity/spsimulation_pc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情報社会と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情報セキュリティ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599566"/>
            <a:ext cx="6858000" cy="1655762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情報</a:t>
            </a:r>
            <a:r>
              <a:rPr kumimoji="1" lang="en-US" altLang="ja-JP" sz="4000" dirty="0" smtClean="0"/>
              <a:t>Ⅰ</a:t>
            </a:r>
            <a:r>
              <a:rPr kumimoji="1" lang="ja-JP" altLang="en-US" sz="4000" dirty="0" smtClean="0"/>
              <a:t>　</a:t>
            </a:r>
            <a:r>
              <a:rPr kumimoji="1" lang="en-US" altLang="ja-JP" sz="4000" dirty="0" smtClean="0"/>
              <a:t>No.5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424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実習４　以下の犯罪について内容と対策を調べよう。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490866"/>
              </p:ext>
            </p:extLst>
          </p:nvPr>
        </p:nvGraphicFramePr>
        <p:xfrm>
          <a:off x="322119" y="2054225"/>
          <a:ext cx="8499762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66554"/>
                <a:gridCol w="3099954"/>
                <a:gridCol w="283325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内容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対策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ワンクリック詐欺</a:t>
                      </a:r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・ボタンを押した際に入会金を表示しお金をだまし取ろうとする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・連絡先情報はばれていないので無視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フィッシング</a:t>
                      </a:r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・個人情報を抜き出そうとするサイト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・信頼できないサイトには情報を入力しない・アドレスを確認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ネットショッピング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オークション詐欺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・支払ったが買った商品が送ってこない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・販売者情報・口コミを確認する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5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３．情報セキュリティの確保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094452"/>
              </p:ext>
            </p:extLst>
          </p:nvPr>
        </p:nvGraphicFramePr>
        <p:xfrm>
          <a:off x="439823" y="1827516"/>
          <a:ext cx="8444405" cy="451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44405"/>
              </a:tblGrid>
              <a:tr h="0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①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ja-JP" altLang="en-US" sz="3200" b="0" kern="100" dirty="0" smtClean="0">
                          <a:solidFill>
                            <a:srgbClr val="FF0000"/>
                          </a:solidFill>
                          <a:effectLst/>
                        </a:rPr>
                        <a:t>情報セキュリティ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en-US" altLang="ja-JP" sz="24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　　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＝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サイバー犯罪・攻撃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から</a:t>
                      </a: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ＰＣ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や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ネットワークを守る技術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　　　・（　</a:t>
                      </a:r>
                      <a:r>
                        <a:rPr lang="ja-JP" sz="2400" b="0" kern="100" dirty="0">
                          <a:solidFill>
                            <a:srgbClr val="FF0000"/>
                          </a:solidFill>
                          <a:effectLst/>
                        </a:rPr>
                        <a:t>認証技術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　）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＝利用者</a:t>
                      </a: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を確認する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する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技術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　　　</a:t>
                      </a: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例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・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ユーザ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ＩＤとパスワードによる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認証</a:t>
                      </a:r>
                      <a:endParaRPr lang="en-US" altLang="ja-JP" sz="24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　　　　　・最近は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ja-JP" sz="2400" b="0" kern="100" dirty="0">
                          <a:solidFill>
                            <a:srgbClr val="FF0000"/>
                          </a:solidFill>
                          <a:effectLst/>
                        </a:rPr>
                        <a:t>生体認証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）、二要素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認証</a:t>
                      </a: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の増加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　　　・（</a:t>
                      </a:r>
                      <a:r>
                        <a:rPr lang="ja-JP" sz="2400" b="0" kern="100" dirty="0">
                          <a:solidFill>
                            <a:srgbClr val="FF0000"/>
                          </a:solidFill>
                          <a:effectLst/>
                        </a:rPr>
                        <a:t>情報セキュリティポリシー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）の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作成</a:t>
                      </a:r>
                      <a:endParaRPr lang="en-US" altLang="ja-JP" sz="24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　　　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＝</a:t>
                      </a: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企業や組織の情報を守る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ルール</a:t>
                      </a: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・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基本方針</a:t>
                      </a: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のこと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　　　　　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→</a:t>
                      </a: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限定された人のみがアクセスする（機密性）</a:t>
                      </a:r>
                      <a:endParaRPr lang="en-US" altLang="ja-JP" sz="24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　　　　データが改ざんされないようにする（完全性）</a:t>
                      </a:r>
                      <a:endParaRPr lang="en-US" altLang="ja-JP" sz="24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　　　　許可された人がいつでもアクセスできる（可用性）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　　・個人の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取り組み</a:t>
                      </a:r>
                      <a:endParaRPr lang="en-US" altLang="ja-JP" sz="24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　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＝法律</a:t>
                      </a: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を守る、正確な知識による的確な判断　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7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参考　パスワードを破る技術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①類推攻撃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・ユーザ名、誕生日、電話番号、住所・・・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②辞書攻撃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 smtClean="0"/>
              <a:t>・よく使われるパスワードを辞書のようにリスト化し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順番に試していく　（例）</a:t>
            </a:r>
            <a:r>
              <a:rPr lang="en-US" altLang="ja-JP" dirty="0" smtClean="0"/>
              <a:t>password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123456</a:t>
            </a:r>
          </a:p>
          <a:p>
            <a:pPr marL="0" indent="0">
              <a:buNone/>
            </a:pPr>
            <a:r>
              <a:rPr kumimoji="1" lang="ja-JP" altLang="en-US" dirty="0" smtClean="0"/>
              <a:t>③総当たり攻撃（ブルートフォース攻撃）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・可能な組み合わせをすべて試す方法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（例）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桁数字なら</a:t>
            </a:r>
            <a:r>
              <a:rPr kumimoji="1" lang="en-US" altLang="ja-JP" dirty="0" smtClean="0"/>
              <a:t>0000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9999</a:t>
            </a:r>
            <a:r>
              <a:rPr kumimoji="1" lang="ja-JP" altLang="en-US" dirty="0" err="1" smtClean="0"/>
              <a:t>まで</a:t>
            </a:r>
            <a:r>
              <a:rPr kumimoji="1" lang="ja-JP" altLang="en-US" dirty="0" smtClean="0"/>
              <a:t>順に試す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8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参考：辞書攻撃の例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756149"/>
              </p:ext>
            </p:extLst>
          </p:nvPr>
        </p:nvGraphicFramePr>
        <p:xfrm>
          <a:off x="628652" y="1594920"/>
          <a:ext cx="2706831" cy="5003313"/>
        </p:xfrm>
        <a:graphic>
          <a:graphicData uri="http://schemas.openxmlformats.org/drawingml/2006/table">
            <a:tbl>
              <a:tblPr/>
              <a:tblGrid>
                <a:gridCol w="902277"/>
                <a:gridCol w="902277"/>
                <a:gridCol w="902277"/>
              </a:tblGrid>
              <a:tr h="238253"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solidFill>
                            <a:srgbClr val="333333"/>
                          </a:solidFill>
                          <a:effectLst/>
                        </a:rPr>
                        <a:t>順位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>
                          <a:solidFill>
                            <a:srgbClr val="333333"/>
                          </a:solidFill>
                          <a:effectLst/>
                        </a:rPr>
                        <a:t>世界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>
                          <a:solidFill>
                            <a:srgbClr val="333333"/>
                          </a:solidFill>
                          <a:effectLst/>
                        </a:rPr>
                        <a:t>日本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7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password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2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123456789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123456789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qwerty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5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password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1qaz2wsx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6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member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7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111111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</a:rPr>
                        <a:t>asdfghjk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8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123123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9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1234567890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password1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10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1234567890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qwerty123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</a:rPr>
                        <a:t>asdfghjkl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0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asdf1234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1q2w3e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</a:rPr>
                        <a:t>qwertyuiop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aa12345678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qwerty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15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abc123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sakura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16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password1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1q2w3e4r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17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qwer1234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18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qwertyuiop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abcd1234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19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123321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zaq12wsx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20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password123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</a:rPr>
                        <a:t>qwertyui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335483" y="1589638"/>
            <a:ext cx="3190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←</a:t>
            </a:r>
            <a:r>
              <a:rPr kumimoji="1" lang="ja-JP" altLang="en-US" dirty="0" smtClean="0"/>
              <a:t>世界・日本のよくある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パスワードランキング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男女別よくある　　　→</a:t>
            </a:r>
            <a:endParaRPr lang="en-US" altLang="ja-JP" dirty="0" smtClean="0"/>
          </a:p>
          <a:p>
            <a:r>
              <a:rPr lang="ja-JP" altLang="en-US" dirty="0" smtClean="0"/>
              <a:t>パスワードランキング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※2021</a:t>
            </a:r>
            <a:r>
              <a:rPr lang="ja-JP" altLang="en-US" dirty="0" smtClean="0"/>
              <a:t>年データ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12120"/>
              </p:ext>
            </p:extLst>
          </p:nvPr>
        </p:nvGraphicFramePr>
        <p:xfrm>
          <a:off x="5666290" y="1594919"/>
          <a:ext cx="2365881" cy="5003313"/>
        </p:xfrm>
        <a:graphic>
          <a:graphicData uri="http://schemas.openxmlformats.org/drawingml/2006/table">
            <a:tbl>
              <a:tblPr/>
              <a:tblGrid>
                <a:gridCol w="788627"/>
                <a:gridCol w="788627"/>
                <a:gridCol w="788627"/>
              </a:tblGrid>
              <a:tr h="238253">
                <a:tc>
                  <a:txBody>
                    <a:bodyPr/>
                    <a:lstStyle/>
                    <a:p>
                      <a:r>
                        <a:rPr lang="zh-TW" altLang="en-US" sz="1000">
                          <a:solidFill>
                            <a:srgbClr val="333333"/>
                          </a:solidFill>
                          <a:effectLst/>
                        </a:rPr>
                        <a:t>順位（日本）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>
                          <a:solidFill>
                            <a:srgbClr val="333333"/>
                          </a:solidFill>
                          <a:effectLst/>
                        </a:rPr>
                        <a:t>男性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>
                          <a:solidFill>
                            <a:srgbClr val="333333"/>
                          </a:solidFill>
                          <a:effectLst/>
                        </a:rPr>
                        <a:t>女性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7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2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password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password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123456789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123456789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5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6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7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1qaz2wsx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sakura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8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1234567890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1234567890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9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123123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abc123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10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qwerty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qwerty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member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inuyasha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abc123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password1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654321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qwertyuiop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sakura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asd12345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15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zaq12wsx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123qwe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16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password1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qwe123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17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1234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18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asdfghjkl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qwerty123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19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iloveyou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lovelove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53">
                <a:tc>
                  <a:txBody>
                    <a:bodyPr/>
                    <a:lstStyle/>
                    <a:p>
                      <a:r>
                        <a:rPr lang="en-US" altLang="ja-JP" sz="1000">
                          <a:effectLst/>
                        </a:rPr>
                        <a:t>20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xxx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chocolate</a:t>
                      </a:r>
                    </a:p>
                  </a:txBody>
                  <a:tcPr marL="40629" marR="40629" marT="30472" marB="30472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80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参考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総当たり攻撃を破るための時間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42151"/>
              </p:ext>
            </p:extLst>
          </p:nvPr>
        </p:nvGraphicFramePr>
        <p:xfrm>
          <a:off x="238990" y="2309654"/>
          <a:ext cx="8624454" cy="3383280"/>
        </p:xfrm>
        <a:graphic>
          <a:graphicData uri="http://schemas.openxmlformats.org/drawingml/2006/table">
            <a:tbl>
              <a:tblPr/>
              <a:tblGrid>
                <a:gridCol w="1959857"/>
                <a:gridCol w="1489924"/>
                <a:gridCol w="1724891"/>
                <a:gridCol w="1724891"/>
                <a:gridCol w="172489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+mn-ea"/>
                          <a:ea typeface="+mn-ea"/>
                        </a:rPr>
                        <a:t>使用する文字の種類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dirty="0">
                          <a:effectLst/>
                          <a:latin typeface="+mn-ea"/>
                          <a:ea typeface="+mn-ea"/>
                        </a:rPr>
                        <a:t>文字の場合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>
                          <a:effectLst/>
                          <a:latin typeface="+mn-ea"/>
                          <a:ea typeface="+mn-ea"/>
                        </a:rPr>
                        <a:t>文字の場合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>
                          <a:effectLst/>
                          <a:latin typeface="+mn-ea"/>
                          <a:ea typeface="+mn-ea"/>
                        </a:rPr>
                        <a:t>文字の場合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>
                          <a:effectLst/>
                          <a:latin typeface="+mn-ea"/>
                          <a:ea typeface="+mn-ea"/>
                        </a:rPr>
                        <a:t>文字の場合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effectLst/>
                          <a:latin typeface="+mn-ea"/>
                          <a:ea typeface="+mn-ea"/>
                        </a:rPr>
                        <a:t>英字（大文字、小文字区別しない</a:t>
                      </a:r>
                      <a:r>
                        <a:rPr lang="ja-JP" altLang="en-US" dirty="0" smtClean="0">
                          <a:effectLst/>
                          <a:latin typeface="+mn-ea"/>
                          <a:ea typeface="+mn-ea"/>
                        </a:rPr>
                        <a:t>）　　</a:t>
                      </a:r>
                      <a:r>
                        <a:rPr lang="en-US" altLang="ja-JP" dirty="0" smtClean="0"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lang="ja-JP" altLang="en-US" dirty="0" smtClean="0">
                          <a:effectLst/>
                          <a:latin typeface="+mn-ea"/>
                          <a:ea typeface="+mn-ea"/>
                        </a:rPr>
                        <a:t>字</a:t>
                      </a:r>
                      <a:endParaRPr lang="ja-JP" altLang="en-US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秒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45.7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万通り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37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892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万通り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2088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億通り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32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141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兆通り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CN" altLang="en-US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英字（大文字、小文字区別）＋</a:t>
                      </a:r>
                      <a:r>
                        <a:rPr lang="zh-CN" altLang="en-US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数字</a:t>
                      </a:r>
                      <a:r>
                        <a:rPr lang="ja-JP" altLang="en-US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</a:t>
                      </a:r>
                      <a:r>
                        <a:rPr lang="ja-JP" altLang="en-US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字</a:t>
                      </a:r>
                      <a:endParaRPr lang="zh-CN" altLang="en-US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1478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万通り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568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億通り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218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兆通り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万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115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京通り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英字（大文字、小文字</a:t>
                      </a:r>
                      <a:r>
                        <a:rPr lang="zh-CN" altLang="en-US" sz="18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区別）</a:t>
                      </a:r>
                      <a:r>
                        <a:rPr lang="zh-CN" altLang="en-US" sz="18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＋数字＋</a:t>
                      </a:r>
                      <a:r>
                        <a:rPr lang="zh-CN" altLang="en-US" sz="18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記号</a:t>
                      </a:r>
                      <a:r>
                        <a:rPr lang="ja-JP" altLang="en-US" sz="18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18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</a:t>
                      </a:r>
                      <a:r>
                        <a:rPr lang="ja-JP" altLang="en-US" sz="18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字</a:t>
                      </a:r>
                      <a:endParaRPr lang="zh-CN" altLang="en-US" sz="18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分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7807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万通り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54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6899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億通り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280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千年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6096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兆通り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2800" dirty="0" smtClean="0">
                          <a:effectLst/>
                          <a:latin typeface="+mn-ea"/>
                          <a:ea typeface="+mn-ea"/>
                        </a:rPr>
                        <a:t>千万年</a:t>
                      </a:r>
                      <a:endParaRPr lang="en-US" altLang="ja-JP" sz="28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600" dirty="0" smtClean="0">
                          <a:effectLst/>
                          <a:latin typeface="+mn-ea"/>
                          <a:ea typeface="+mn-ea"/>
                        </a:rPr>
                        <a:t>5386</a:t>
                      </a:r>
                      <a:r>
                        <a:rPr lang="ja-JP" altLang="en-US" sz="1600" dirty="0" smtClean="0">
                          <a:effectLst/>
                          <a:latin typeface="+mn-ea"/>
                          <a:ea typeface="+mn-ea"/>
                        </a:rPr>
                        <a:t>京通り</a:t>
                      </a:r>
                      <a:endParaRPr lang="ja-JP" altLang="en-US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5523" y="21331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使用できる文字数と入力桁数によるパスワードの最大解読時間(IPA,2008)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5434444" y="3844636"/>
            <a:ext cx="1745673" cy="184829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88523" y="5869419"/>
            <a:ext cx="6826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現実的な安全ラインは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英字（大文字・小文字区別）＋数字の</a:t>
            </a:r>
            <a:r>
              <a:rPr lang="en-US" altLang="ja-JP" sz="2400" dirty="0" smtClean="0"/>
              <a:t>8</a:t>
            </a:r>
            <a:r>
              <a:rPr lang="ja-JP" altLang="en-US" sz="2400" dirty="0" smtClean="0"/>
              <a:t>文字以上</a:t>
            </a:r>
            <a:endParaRPr kumimoji="1" lang="ja-JP" altLang="en-US" sz="2400" dirty="0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4883727" y="5645373"/>
            <a:ext cx="550717" cy="5476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ソーシャルメディアと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私たち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9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１</a:t>
            </a:r>
            <a:r>
              <a:rPr lang="ja-JP" altLang="en-US" dirty="0" smtClean="0">
                <a:solidFill>
                  <a:srgbClr val="FF0000"/>
                </a:solidFill>
              </a:rPr>
              <a:t>．ソーシャルメディアと私たち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819164"/>
              </p:ext>
            </p:extLst>
          </p:nvPr>
        </p:nvGraphicFramePr>
        <p:xfrm>
          <a:off x="83127" y="1935582"/>
          <a:ext cx="8811491" cy="38176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811491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　①</a:t>
                      </a:r>
                      <a:r>
                        <a:rPr lang="ja-JP" sz="2800" kern="100" dirty="0" smtClean="0">
                          <a:effectLst/>
                        </a:rPr>
                        <a:t>（</a:t>
                      </a:r>
                      <a:r>
                        <a:rPr lang="ja-JP" altLang="en-US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ソーシャルメディア</a:t>
                      </a:r>
                      <a:r>
                        <a:rPr lang="ja-JP" sz="2800" kern="100" dirty="0" smtClean="0">
                          <a:effectLst/>
                        </a:rPr>
                        <a:t>）</a:t>
                      </a:r>
                      <a:endParaRPr lang="en-US" altLang="ja-JP" sz="2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effectLst/>
                        </a:rPr>
                        <a:t>　　　　</a:t>
                      </a:r>
                      <a:r>
                        <a:rPr lang="ja-JP" sz="2800" kern="100" dirty="0" smtClean="0">
                          <a:effectLst/>
                        </a:rPr>
                        <a:t>＝</a:t>
                      </a:r>
                      <a:r>
                        <a:rPr lang="ja-JP" sz="2800" kern="100" dirty="0">
                          <a:effectLst/>
                        </a:rPr>
                        <a:t>情報通信ネットワーク上で利用者</a:t>
                      </a:r>
                      <a:r>
                        <a:rPr lang="ja-JP" sz="2800" kern="100" dirty="0" smtClean="0">
                          <a:effectLst/>
                        </a:rPr>
                        <a:t>が</a:t>
                      </a:r>
                      <a:endParaRPr lang="en-US" altLang="ja-JP" sz="2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effectLst/>
                        </a:rPr>
                        <a:t>　　　　　</a:t>
                      </a:r>
                      <a:r>
                        <a:rPr lang="ja-JP" sz="2800" kern="100" dirty="0" smtClean="0">
                          <a:effectLst/>
                        </a:rPr>
                        <a:t>情報</a:t>
                      </a:r>
                      <a:r>
                        <a:rPr lang="ja-JP" sz="2800" kern="100" dirty="0">
                          <a:effectLst/>
                        </a:rPr>
                        <a:t>交換することで</a:t>
                      </a:r>
                      <a:r>
                        <a:rPr lang="ja-JP" sz="2800" kern="100" dirty="0" smtClean="0">
                          <a:effectLst/>
                        </a:rPr>
                        <a:t>成り立つ</a:t>
                      </a:r>
                      <a:r>
                        <a:rPr lang="ja-JP" altLang="en-US" sz="2800" kern="100" dirty="0" smtClean="0">
                          <a:effectLst/>
                        </a:rPr>
                        <a:t>メディア</a:t>
                      </a:r>
                      <a:endParaRPr lang="en-US" altLang="ja-JP" sz="2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　　　　⇔マスメディア、商業メディア</a:t>
                      </a:r>
                      <a:endParaRPr lang="ja-JP" sz="2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　　　・</a:t>
                      </a:r>
                      <a:r>
                        <a:rPr lang="ja-JP" sz="2800" kern="100" dirty="0" smtClean="0">
                          <a:effectLst/>
                        </a:rPr>
                        <a:t>（</a:t>
                      </a:r>
                      <a:r>
                        <a:rPr lang="ja-JP" altLang="en-US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ＳＮＳ</a:t>
                      </a:r>
                      <a:r>
                        <a:rPr lang="ja-JP" sz="2800" kern="100" dirty="0" smtClean="0">
                          <a:effectLst/>
                        </a:rPr>
                        <a:t>）＝</a:t>
                      </a:r>
                      <a:r>
                        <a:rPr lang="ja-JP" sz="2800" kern="100" dirty="0">
                          <a:effectLst/>
                        </a:rPr>
                        <a:t>投稿に利用者同士がコメントや評価</a:t>
                      </a:r>
                      <a:r>
                        <a:rPr lang="ja-JP" sz="2800" kern="100" dirty="0" smtClean="0">
                          <a:effectLst/>
                        </a:rPr>
                        <a:t>を</a:t>
                      </a:r>
                      <a:endParaRPr lang="en-US" altLang="ja-JP" sz="2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effectLst/>
                        </a:rPr>
                        <a:t>　　　　　　　　　　　</a:t>
                      </a:r>
                      <a:r>
                        <a:rPr lang="ja-JP" sz="2800" kern="100" dirty="0" smtClean="0">
                          <a:effectLst/>
                        </a:rPr>
                        <a:t>付け合い</a:t>
                      </a:r>
                      <a:r>
                        <a:rPr lang="ja-JP" sz="2800" kern="100" dirty="0">
                          <a:effectLst/>
                        </a:rPr>
                        <a:t>関係を広げるサービス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　　　</a:t>
                      </a:r>
                      <a:r>
                        <a:rPr lang="ja-JP" sz="2800" kern="100" dirty="0" smtClean="0">
                          <a:effectLst/>
                        </a:rPr>
                        <a:t>・ブログ</a:t>
                      </a:r>
                      <a:r>
                        <a:rPr lang="ja-JP" sz="2800" kern="100" dirty="0">
                          <a:effectLst/>
                        </a:rPr>
                        <a:t>、</a:t>
                      </a:r>
                      <a:r>
                        <a:rPr lang="ja-JP" sz="2800" kern="100" dirty="0" smtClean="0">
                          <a:effectLst/>
                        </a:rPr>
                        <a:t>マイクロブログ</a:t>
                      </a:r>
                      <a:r>
                        <a:rPr lang="ja-JP" altLang="en-US" sz="2800" kern="100" dirty="0" smtClean="0">
                          <a:effectLst/>
                        </a:rPr>
                        <a:t>（</a:t>
                      </a:r>
                      <a:r>
                        <a:rPr lang="en-US" altLang="ja-JP" sz="2800" kern="100" dirty="0" smtClean="0">
                          <a:effectLst/>
                        </a:rPr>
                        <a:t>Twitter</a:t>
                      </a:r>
                      <a:r>
                        <a:rPr lang="ja-JP" altLang="en-US" sz="2800" kern="100" dirty="0" smtClean="0">
                          <a:effectLst/>
                        </a:rPr>
                        <a:t>）</a:t>
                      </a:r>
                      <a:r>
                        <a:rPr lang="ja-JP" sz="2800" kern="100" dirty="0" smtClean="0">
                          <a:effectLst/>
                        </a:rPr>
                        <a:t>、</a:t>
                      </a:r>
                      <a:r>
                        <a:rPr lang="ja-JP" sz="2800" kern="100" dirty="0">
                          <a:effectLst/>
                        </a:rPr>
                        <a:t>電子</a:t>
                      </a:r>
                      <a:r>
                        <a:rPr lang="ja-JP" sz="2800" kern="100" dirty="0" smtClean="0">
                          <a:effectLst/>
                        </a:rPr>
                        <a:t>掲示板</a:t>
                      </a:r>
                      <a:endParaRPr lang="en-US" altLang="ja-JP" sz="2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effectLst/>
                        </a:rPr>
                        <a:t>　　　</a:t>
                      </a:r>
                      <a:r>
                        <a:rPr lang="ja-JP" sz="2800" kern="100" dirty="0" smtClean="0">
                          <a:effectLst/>
                        </a:rPr>
                        <a:t>メッセージ交換</a:t>
                      </a:r>
                      <a:r>
                        <a:rPr lang="ja-JP" altLang="en-US" sz="2800" kern="100" dirty="0" smtClean="0">
                          <a:effectLst/>
                        </a:rPr>
                        <a:t>（</a:t>
                      </a:r>
                      <a:r>
                        <a:rPr lang="en-US" altLang="ja-JP" sz="2800" kern="100" dirty="0" smtClean="0">
                          <a:effectLst/>
                        </a:rPr>
                        <a:t>LINE</a:t>
                      </a:r>
                      <a:r>
                        <a:rPr lang="ja-JP" altLang="en-US" sz="2800" kern="100" dirty="0" smtClean="0">
                          <a:effectLst/>
                        </a:rPr>
                        <a:t>）</a:t>
                      </a:r>
                      <a:r>
                        <a:rPr lang="ja-JP" sz="2800" kern="100" dirty="0" smtClean="0">
                          <a:effectLst/>
                        </a:rPr>
                        <a:t>、</a:t>
                      </a:r>
                      <a:r>
                        <a:rPr lang="ja-JP" sz="2800" kern="100" dirty="0">
                          <a:effectLst/>
                        </a:rPr>
                        <a:t>動画共有</a:t>
                      </a:r>
                      <a:r>
                        <a:rPr lang="ja-JP" sz="2800" kern="100" dirty="0" smtClean="0">
                          <a:effectLst/>
                        </a:rPr>
                        <a:t>サイト</a:t>
                      </a:r>
                      <a:r>
                        <a:rPr lang="ja-JP" altLang="en-US" sz="2800" kern="100" dirty="0" smtClean="0">
                          <a:effectLst/>
                        </a:rPr>
                        <a:t>（</a:t>
                      </a:r>
                      <a:r>
                        <a:rPr lang="en-US" altLang="ja-JP" sz="2800" kern="100" dirty="0" err="1" smtClean="0">
                          <a:effectLst/>
                        </a:rPr>
                        <a:t>Youtube</a:t>
                      </a:r>
                      <a:r>
                        <a:rPr lang="ja-JP" altLang="en-US" sz="2800" kern="100" dirty="0" smtClean="0">
                          <a:effectLst/>
                        </a:rPr>
                        <a:t>）</a:t>
                      </a:r>
                      <a:r>
                        <a:rPr lang="ja-JP" sz="2800" kern="100" dirty="0" smtClean="0">
                          <a:effectLst/>
                        </a:rPr>
                        <a:t>など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6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実習５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ソーシャルメディア</a:t>
            </a:r>
            <a:r>
              <a:rPr lang="ja-JP" altLang="en-US" dirty="0" smtClean="0">
                <a:solidFill>
                  <a:srgbClr val="FF0000"/>
                </a:solidFill>
              </a:rPr>
              <a:t>の利点と課題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49826"/>
              </p:ext>
            </p:extLst>
          </p:nvPr>
        </p:nvGraphicFramePr>
        <p:xfrm>
          <a:off x="628650" y="2228273"/>
          <a:ext cx="7886700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利点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課題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4422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振り返り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Ｎｏ．６で学んだこと、気づいたこと、考えたことを箇条書きで書きましょう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679773"/>
              </p:ext>
            </p:extLst>
          </p:nvPr>
        </p:nvGraphicFramePr>
        <p:xfrm>
          <a:off x="786245" y="2425700"/>
          <a:ext cx="7495310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9531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☞３行以上</a:t>
                      </a:r>
                      <a:endParaRPr kumimoji="1" lang="en-US" altLang="ja-JP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9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実習２　警察のサイバー犯罪対策室のＷｅｂを見てみよう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690483"/>
              </p:ext>
            </p:extLst>
          </p:nvPr>
        </p:nvGraphicFramePr>
        <p:xfrm>
          <a:off x="218209" y="1939925"/>
          <a:ext cx="8707582" cy="231648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944578"/>
                <a:gridCol w="676300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Web</a:t>
                      </a:r>
                      <a:r>
                        <a:rPr kumimoji="1" lang="ja-JP" altLang="en-US" sz="2800" dirty="0" smtClean="0"/>
                        <a:t>名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京都府警　サーバー犯罪対策室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掲載されている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注意喚起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（２つ）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・ネットショップ・オークションサイトでお金を振り込んだが商品が届かない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・契約の意思がないのに、ホームページのリンクをクリックしただけで料金を請求された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5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実習１　コンピュータやインターネットを使った犯罪を調べよう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035575"/>
              </p:ext>
            </p:extLst>
          </p:nvPr>
        </p:nvGraphicFramePr>
        <p:xfrm>
          <a:off x="628650" y="1825625"/>
          <a:ext cx="7886700" cy="381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2923"/>
                <a:gridCol w="528377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犯罪の種類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説明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（例）ワンクリック詐欺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・ＷｅｂやメールのＵＲＬをクリックすると、契約が完了したかのように見せて、多額の請求を行う</a:t>
                      </a:r>
                      <a:endParaRPr kumimoji="1" lang="en-US" altLang="ja-JP" sz="2000" dirty="0" smtClean="0"/>
                    </a:p>
                    <a:p>
                      <a:endParaRPr kumimoji="1" lang="en-US" altLang="ja-JP" sz="2000" dirty="0" smtClean="0"/>
                    </a:p>
                    <a:p>
                      <a:endParaRPr kumimoji="1" lang="en-US" altLang="ja-JP" sz="2000" dirty="0" smtClean="0"/>
                    </a:p>
                    <a:p>
                      <a:endParaRPr kumimoji="1" lang="en-US" altLang="ja-JP" sz="2000" dirty="0" smtClean="0"/>
                    </a:p>
                    <a:p>
                      <a:endParaRPr kumimoji="1" lang="en-US" altLang="ja-JP" sz="2000" dirty="0" smtClean="0"/>
                    </a:p>
                    <a:p>
                      <a:endParaRPr kumimoji="1" lang="en-US" altLang="ja-JP" sz="2000" dirty="0" smtClean="0"/>
                    </a:p>
                    <a:p>
                      <a:endParaRPr kumimoji="1" lang="en-US" altLang="ja-JP" sz="2000" dirty="0" smtClean="0"/>
                    </a:p>
                    <a:p>
                      <a:endParaRPr kumimoji="1" lang="en-US" altLang="ja-JP" sz="2000" dirty="0" smtClean="0"/>
                    </a:p>
                    <a:p>
                      <a:endParaRPr kumimoji="1" lang="en-US" altLang="ja-JP" sz="2000" dirty="0" smtClean="0"/>
                    </a:p>
                    <a:p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07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825"/>
              </p:ext>
            </p:extLst>
          </p:nvPr>
        </p:nvGraphicFramePr>
        <p:xfrm>
          <a:off x="313430" y="2012474"/>
          <a:ext cx="8517140" cy="44500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51714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①</a:t>
                      </a:r>
                      <a:r>
                        <a:rPr lang="ja-JP" sz="2000" kern="100" dirty="0" smtClean="0">
                          <a:effectLst/>
                        </a:rPr>
                        <a:t>（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サイバー犯罪</a:t>
                      </a:r>
                      <a:r>
                        <a:rPr lang="ja-JP" sz="2000" kern="100" dirty="0" smtClean="0">
                          <a:effectLst/>
                        </a:rPr>
                        <a:t>）</a:t>
                      </a:r>
                      <a:r>
                        <a:rPr lang="ja-JP" sz="2000" kern="100" dirty="0">
                          <a:effectLst/>
                        </a:rPr>
                        <a:t>＝コンピュータや情報通信ネットワークを使った犯罪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　　</a:t>
                      </a:r>
                      <a:r>
                        <a:rPr lang="en-US" sz="2000" kern="100" dirty="0">
                          <a:effectLst/>
                        </a:rPr>
                        <a:t>※</a:t>
                      </a:r>
                      <a:r>
                        <a:rPr lang="ja-JP" sz="2000" kern="100" dirty="0">
                          <a:effectLst/>
                        </a:rPr>
                        <a:t>（サイバーテロ）＝サイバー犯罪のうち情報インフラの破壊</a:t>
                      </a:r>
                      <a:r>
                        <a:rPr lang="ja-JP" sz="2000" kern="100" dirty="0" smtClean="0">
                          <a:effectLst/>
                        </a:rPr>
                        <a:t>など</a:t>
                      </a:r>
                      <a:r>
                        <a:rPr lang="ja-JP" altLang="en-US" sz="2000" kern="100" dirty="0" smtClean="0">
                          <a:effectLst/>
                        </a:rPr>
                        <a:t>悪質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　②サイバー犯罪の分類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１）</a:t>
                      </a:r>
                      <a:r>
                        <a:rPr lang="ja-JP" sz="2000" kern="100" dirty="0" smtClean="0">
                          <a:effectLst/>
                        </a:rPr>
                        <a:t>（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不正アクセス禁止法違反</a:t>
                      </a:r>
                      <a:r>
                        <a:rPr lang="ja-JP" sz="2000" kern="100" dirty="0" smtClean="0">
                          <a:effectLst/>
                        </a:rPr>
                        <a:t>）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　　　</a:t>
                      </a:r>
                      <a:r>
                        <a:rPr lang="ja-JP" sz="2000" kern="100" dirty="0" smtClean="0">
                          <a:effectLst/>
                        </a:rPr>
                        <a:t>＝</a:t>
                      </a:r>
                      <a:r>
                        <a:rPr lang="ja-JP" sz="2000" kern="100" dirty="0">
                          <a:effectLst/>
                        </a:rPr>
                        <a:t>セキュリティの欠陥や不正に</a:t>
                      </a:r>
                      <a:r>
                        <a:rPr lang="en-US" sz="2000" kern="100" dirty="0">
                          <a:effectLst/>
                        </a:rPr>
                        <a:t>ID</a:t>
                      </a:r>
                      <a:r>
                        <a:rPr lang="ja-JP" sz="2000" kern="100" dirty="0">
                          <a:effectLst/>
                        </a:rPr>
                        <a:t>・パスを使って</a:t>
                      </a:r>
                      <a:r>
                        <a:rPr lang="ja-JP" sz="2000" kern="100" dirty="0" smtClean="0">
                          <a:effectLst/>
                        </a:rPr>
                        <a:t>侵入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　</a:t>
                      </a:r>
                      <a:r>
                        <a:rPr lang="en-US" sz="2000" kern="100" dirty="0">
                          <a:effectLst/>
                        </a:rPr>
                        <a:t>※</a:t>
                      </a:r>
                      <a:r>
                        <a:rPr lang="ja-JP" sz="2000" kern="100" dirty="0" smtClean="0">
                          <a:effectLst/>
                        </a:rPr>
                        <a:t>（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ソーシャルエンジニアリング</a:t>
                      </a:r>
                      <a:r>
                        <a:rPr lang="ja-JP" sz="2000" kern="100" dirty="0" smtClean="0">
                          <a:effectLst/>
                        </a:rPr>
                        <a:t>）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　　　</a:t>
                      </a:r>
                      <a:r>
                        <a:rPr lang="ja-JP" sz="2000" kern="100" dirty="0" smtClean="0">
                          <a:effectLst/>
                        </a:rPr>
                        <a:t>＝だましたり</a:t>
                      </a:r>
                      <a:r>
                        <a:rPr lang="ja-JP" altLang="en-US" sz="2000" kern="100" dirty="0" smtClean="0">
                          <a:effectLst/>
                        </a:rPr>
                        <a:t>など</a:t>
                      </a:r>
                      <a:r>
                        <a:rPr lang="ja-JP" sz="2000" kern="100" dirty="0" smtClean="0">
                          <a:effectLst/>
                        </a:rPr>
                        <a:t>情報</a:t>
                      </a:r>
                      <a:r>
                        <a:rPr lang="ja-JP" sz="2000" kern="100" dirty="0">
                          <a:effectLst/>
                        </a:rPr>
                        <a:t>技術を使わずに情報を盗む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　（例）他人の</a:t>
                      </a:r>
                      <a:r>
                        <a:rPr lang="en-US" sz="2000" kern="100" dirty="0">
                          <a:effectLst/>
                        </a:rPr>
                        <a:t>ID</a:t>
                      </a:r>
                      <a:r>
                        <a:rPr lang="ja-JP" sz="2000" kern="100" dirty="0">
                          <a:effectLst/>
                        </a:rPr>
                        <a:t>・パスを利用して不正に</a:t>
                      </a:r>
                      <a:r>
                        <a:rPr lang="en-US" sz="2000" kern="100" dirty="0">
                          <a:effectLst/>
                        </a:rPr>
                        <a:t>SNS</a:t>
                      </a:r>
                      <a:r>
                        <a:rPr lang="ja-JP" sz="2000" kern="100" dirty="0">
                          <a:effectLst/>
                        </a:rPr>
                        <a:t>などに侵入する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２）（コンピュータ・電磁記録対象犯罪）</a:t>
                      </a:r>
                      <a:r>
                        <a:rPr lang="ja-JP" sz="2000" kern="100" dirty="0" smtClean="0">
                          <a:effectLst/>
                        </a:rPr>
                        <a:t>＝不正</a:t>
                      </a:r>
                      <a:r>
                        <a:rPr lang="ja-JP" sz="2000" kern="100" dirty="0">
                          <a:effectLst/>
                        </a:rPr>
                        <a:t>に操作しデータを</a:t>
                      </a:r>
                      <a:r>
                        <a:rPr lang="ja-JP" sz="2000" kern="100" dirty="0" smtClean="0">
                          <a:effectLst/>
                        </a:rPr>
                        <a:t>改ざん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　（例）コンピュータウイルスやマルウェアの作成・提供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３）</a:t>
                      </a:r>
                      <a:r>
                        <a:rPr lang="ja-JP" sz="2000" kern="100" dirty="0" smtClean="0">
                          <a:effectLst/>
                        </a:rPr>
                        <a:t>（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ネットワーク利用犯罪</a:t>
                      </a:r>
                      <a:r>
                        <a:rPr lang="ja-JP" sz="2000" kern="100" dirty="0" smtClean="0">
                          <a:effectLst/>
                        </a:rPr>
                        <a:t>）</a:t>
                      </a:r>
                      <a:r>
                        <a:rPr lang="ja-JP" sz="2000" kern="100" dirty="0">
                          <a:effectLst/>
                        </a:rPr>
                        <a:t>＝ネットワークを利用して行う犯罪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　（例）違法な情報の送信、掲示板での誹謗中傷、フィッシング</a:t>
                      </a:r>
                      <a:r>
                        <a:rPr lang="ja-JP" sz="2000" kern="100" dirty="0" smtClean="0">
                          <a:effectLst/>
                        </a:rPr>
                        <a:t>詐欺</a:t>
                      </a:r>
                      <a:r>
                        <a:rPr lang="ja-JP" sz="2000" kern="100" dirty="0">
                          <a:effectLst/>
                        </a:rPr>
                        <a:t>　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知識の整理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45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実習３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マルウェアはどのように感染し、どのような被害をもたらすか？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189867"/>
              </p:ext>
            </p:extLst>
          </p:nvPr>
        </p:nvGraphicFramePr>
        <p:xfrm>
          <a:off x="628650" y="1825625"/>
          <a:ext cx="7886700" cy="1833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どうやって感染するか？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感染するとコンピュータはどうなるか？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☞２つくらい例を書いてください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☞２つくらい例を書いてください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28650" y="4634345"/>
            <a:ext cx="788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☞「コンピュータウィルス　感染」などで検索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4046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実習３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マルウェアはどのように感染し、どのような被害をもたらすか？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674696"/>
              </p:ext>
            </p:extLst>
          </p:nvPr>
        </p:nvGraphicFramePr>
        <p:xfrm>
          <a:off x="290944" y="1825625"/>
          <a:ext cx="8614064" cy="4729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07032"/>
                <a:gridCol w="430703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どうやって感染するか？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感染するとコンピュータはどうなるか？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・ホームページの閲覧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・信頼できないサイトで配布されたプログラムのインストール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・メールの添付ファイル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</a:t>
                      </a:r>
                      <a:r>
                        <a:rPr kumimoji="1" lang="en-US" altLang="ja-JP" sz="2800" dirty="0" smtClean="0"/>
                        <a:t>USB</a:t>
                      </a:r>
                      <a:r>
                        <a:rPr kumimoji="1" lang="ja-JP" altLang="en-US" sz="2800" dirty="0" smtClean="0"/>
                        <a:t>メモリの感染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・メールを見ただけで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・共有ファイルからの感染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・自己増殖（増えてばらまかれる）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・情報漏洩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・バックドアを開け感染しやすくする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・システムを壊す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・メッセージや画像の破壊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・遠隔操作される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・踏み台にして他の機器を攻撃する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09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知識の整理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65968" cy="4351338"/>
          </a:xfrm>
        </p:spPr>
        <p:txBody>
          <a:bodyPr>
            <a:normAutofit fontScale="92500" lnSpcReduction="10000"/>
          </a:bodyPr>
          <a:lstStyle/>
          <a:p>
            <a:pPr marL="0" indent="0" fontAlgn="t">
              <a:buNone/>
            </a:pPr>
            <a:r>
              <a:rPr lang="ja-JP" altLang="ja-JP" b="1" dirty="0" smtClean="0"/>
              <a:t>①</a:t>
            </a:r>
            <a:r>
              <a:rPr lang="ja-JP" altLang="ja-JP" b="1" dirty="0"/>
              <a:t>（</a:t>
            </a:r>
            <a:r>
              <a:rPr lang="ja-JP" altLang="ja-JP" sz="3200" b="1" dirty="0">
                <a:solidFill>
                  <a:srgbClr val="FF0000"/>
                </a:solidFill>
              </a:rPr>
              <a:t>マルウェア</a:t>
            </a:r>
            <a:r>
              <a:rPr lang="ja-JP" altLang="ja-JP" b="1" dirty="0" smtClean="0"/>
              <a:t>）</a:t>
            </a:r>
            <a:endParaRPr lang="en-US" altLang="ja-JP" b="1" dirty="0" smtClean="0"/>
          </a:p>
          <a:p>
            <a:pPr marL="0" indent="0" fontAlgn="t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</a:t>
            </a:r>
            <a:r>
              <a:rPr lang="ja-JP" altLang="ja-JP" b="1" dirty="0" smtClean="0"/>
              <a:t>＝</a:t>
            </a:r>
            <a:r>
              <a:rPr lang="ja-JP" altLang="ja-JP" b="1" dirty="0"/>
              <a:t>悪意を持って作成された不正</a:t>
            </a:r>
            <a:r>
              <a:rPr lang="ja-JP" altLang="ja-JP" b="1" dirty="0" smtClean="0"/>
              <a:t>ソフトウェア</a:t>
            </a:r>
            <a:r>
              <a:rPr lang="ja-JP" altLang="en-US" b="1" dirty="0" smtClean="0"/>
              <a:t>の総称</a:t>
            </a:r>
            <a:endParaRPr lang="ja-JP" altLang="ja-JP" dirty="0"/>
          </a:p>
          <a:p>
            <a:pPr marL="0" indent="0" fontAlgn="t">
              <a:buNone/>
            </a:pPr>
            <a:r>
              <a:rPr lang="ja-JP" altLang="ja-JP" b="1" dirty="0"/>
              <a:t>　</a:t>
            </a:r>
            <a:r>
              <a:rPr lang="ja-JP" altLang="ja-JP" b="1" dirty="0" smtClean="0"/>
              <a:t>・</a:t>
            </a:r>
            <a:r>
              <a:rPr lang="ja-JP" altLang="ja-JP" b="1" dirty="0"/>
              <a:t>（</a:t>
            </a:r>
            <a:r>
              <a:rPr lang="ja-JP" altLang="ja-JP" b="1" dirty="0">
                <a:solidFill>
                  <a:srgbClr val="FF0000"/>
                </a:solidFill>
              </a:rPr>
              <a:t>コンピュータウィルス</a:t>
            </a:r>
            <a:r>
              <a:rPr lang="ja-JP" altLang="ja-JP" b="1" dirty="0" smtClean="0"/>
              <a:t>）</a:t>
            </a:r>
            <a:endParaRPr lang="en-US" altLang="ja-JP" b="1" dirty="0" smtClean="0"/>
          </a:p>
          <a:p>
            <a:pPr marL="0" indent="0" fontAlgn="t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</a:t>
            </a:r>
            <a:r>
              <a:rPr lang="ja-JP" altLang="ja-JP" b="1" dirty="0" smtClean="0"/>
              <a:t>＝</a:t>
            </a:r>
            <a:r>
              <a:rPr lang="ja-JP" altLang="ja-JP" b="1" dirty="0"/>
              <a:t>様々な被害を与えるプログラム</a:t>
            </a:r>
            <a:endParaRPr lang="ja-JP" altLang="ja-JP" dirty="0"/>
          </a:p>
          <a:p>
            <a:pPr marL="0" indent="0" fontAlgn="t">
              <a:buNone/>
            </a:pPr>
            <a:r>
              <a:rPr lang="ja-JP" altLang="ja-JP" b="1" dirty="0"/>
              <a:t>　</a:t>
            </a:r>
            <a:r>
              <a:rPr lang="ja-JP" altLang="ja-JP" b="1" dirty="0" smtClean="0"/>
              <a:t>・</a:t>
            </a:r>
            <a:r>
              <a:rPr lang="ja-JP" altLang="ja-JP" b="1" dirty="0"/>
              <a:t>（　</a:t>
            </a:r>
            <a:r>
              <a:rPr lang="ja-JP" altLang="ja-JP" b="1" dirty="0">
                <a:solidFill>
                  <a:srgbClr val="FF0000"/>
                </a:solidFill>
              </a:rPr>
              <a:t>ボット</a:t>
            </a:r>
            <a:r>
              <a:rPr lang="ja-JP" altLang="ja-JP" b="1" dirty="0"/>
              <a:t>　</a:t>
            </a:r>
            <a:r>
              <a:rPr lang="ja-JP" altLang="ja-JP" b="1" dirty="0" smtClean="0"/>
              <a:t>）</a:t>
            </a:r>
            <a:endParaRPr lang="en-US" altLang="ja-JP" b="1" dirty="0" smtClean="0"/>
          </a:p>
          <a:p>
            <a:pPr marL="0" indent="0" fontAlgn="t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</a:t>
            </a:r>
            <a:r>
              <a:rPr lang="ja-JP" altLang="ja-JP" b="1" dirty="0" smtClean="0"/>
              <a:t>＝</a:t>
            </a:r>
            <a:r>
              <a:rPr lang="ja-JP" altLang="ja-JP" b="1" dirty="0"/>
              <a:t>感染させたＰＣを外部から操り、</a:t>
            </a:r>
            <a:r>
              <a:rPr lang="ja-JP" altLang="ja-JP" b="1" dirty="0" smtClean="0"/>
              <a:t>悪用</a:t>
            </a:r>
            <a:endParaRPr lang="ja-JP" altLang="ja-JP" dirty="0"/>
          </a:p>
          <a:p>
            <a:pPr marL="0" indent="0" fontAlgn="t">
              <a:buNone/>
            </a:pPr>
            <a:r>
              <a:rPr lang="ja-JP" altLang="ja-JP" b="1" dirty="0"/>
              <a:t>　・（</a:t>
            </a:r>
            <a:r>
              <a:rPr lang="ja-JP" altLang="ja-JP" b="1" dirty="0">
                <a:solidFill>
                  <a:srgbClr val="FF0000"/>
                </a:solidFill>
              </a:rPr>
              <a:t>スパイウェア</a:t>
            </a:r>
            <a:r>
              <a:rPr lang="ja-JP" altLang="ja-JP" b="1" dirty="0"/>
              <a:t>　）＝機器の情報を収集、</a:t>
            </a:r>
            <a:r>
              <a:rPr lang="ja-JP" altLang="ja-JP" b="1" dirty="0" smtClean="0"/>
              <a:t>送信</a:t>
            </a:r>
            <a:endParaRPr lang="ja-JP" altLang="ja-JP" dirty="0"/>
          </a:p>
          <a:p>
            <a:pPr marL="0" indent="0" fontAlgn="t">
              <a:buNone/>
            </a:pPr>
            <a:r>
              <a:rPr lang="ja-JP" altLang="ja-JP" b="1" dirty="0"/>
              <a:t>　</a:t>
            </a:r>
            <a:r>
              <a:rPr lang="ja-JP" altLang="ja-JP" b="1" dirty="0" smtClean="0"/>
              <a:t>・</a:t>
            </a:r>
            <a:r>
              <a:rPr lang="ja-JP" altLang="ja-JP" b="1" dirty="0"/>
              <a:t>（</a:t>
            </a:r>
            <a:r>
              <a:rPr lang="ja-JP" altLang="ja-JP" b="1" dirty="0">
                <a:solidFill>
                  <a:srgbClr val="FF0000"/>
                </a:solidFill>
              </a:rPr>
              <a:t>ランサムウェア</a:t>
            </a:r>
            <a:r>
              <a:rPr lang="ja-JP" altLang="ja-JP" b="1" dirty="0" smtClean="0"/>
              <a:t>）</a:t>
            </a:r>
            <a:endParaRPr lang="en-US" altLang="ja-JP" b="1" dirty="0" smtClean="0"/>
          </a:p>
          <a:p>
            <a:pPr marL="0" indent="0" fontAlgn="t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　</a:t>
            </a:r>
            <a:r>
              <a:rPr lang="ja-JP" altLang="ja-JP" b="1" dirty="0" smtClean="0"/>
              <a:t>＝</a:t>
            </a:r>
            <a:r>
              <a:rPr lang="ja-JP" altLang="ja-JP" b="1" dirty="0"/>
              <a:t>機器のデータを暗号化、支払いを要求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88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疑似体験サイトで確認しよう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トレンドマイクロ　疑似体験サイト</a:t>
            </a:r>
            <a:r>
              <a:rPr lang="ja-JP" altLang="en-US" dirty="0" smtClean="0"/>
              <a:t>　</a:t>
            </a: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go.trendmicro.com/jp/forHome/solution/mobilesecurity/spsimulation_pc.html</a:t>
            </a:r>
            <a:endParaRPr lang="en-US" altLang="ja-JP" dirty="0" smtClean="0"/>
          </a:p>
          <a:p>
            <a:r>
              <a:rPr kumimoji="1" lang="ja-JP" altLang="en-US" dirty="0" smtClean="0"/>
              <a:t>サイバー攻撃可視化サイト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www.nicter.jp/atlas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0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実習４　以下の犯罪について内容と対策を調べよう。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555399"/>
              </p:ext>
            </p:extLst>
          </p:nvPr>
        </p:nvGraphicFramePr>
        <p:xfrm>
          <a:off x="322119" y="2054225"/>
          <a:ext cx="8499762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66554"/>
                <a:gridCol w="3099954"/>
                <a:gridCol w="283325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内容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対策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ワンクリック詐欺</a:t>
                      </a:r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フィッシング</a:t>
                      </a:r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ネットショッピング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オークション詐欺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4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690</Words>
  <Application>Microsoft Office PowerPoint</Application>
  <PresentationFormat>画面に合わせる (4:3)</PresentationFormat>
  <Paragraphs>321</Paragraphs>
  <Slides>18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7" baseType="lpstr">
      <vt:lpstr>ＭＳ Ｐゴシック</vt:lpstr>
      <vt:lpstr>ＭＳ 明朝</vt:lpstr>
      <vt:lpstr>新細明體</vt:lpstr>
      <vt:lpstr>Arial</vt:lpstr>
      <vt:lpstr>Calibri</vt:lpstr>
      <vt:lpstr>Calibri Light</vt:lpstr>
      <vt:lpstr>Century</vt:lpstr>
      <vt:lpstr>Times New Roman</vt:lpstr>
      <vt:lpstr>Office テーマ</vt:lpstr>
      <vt:lpstr>情報社会と 情報セキュリティ</vt:lpstr>
      <vt:lpstr>実習２　警察のサイバー犯罪対策室のＷｅｂを見てみよう</vt:lpstr>
      <vt:lpstr>実習１　コンピュータやインターネットを使った犯罪を調べよう</vt:lpstr>
      <vt:lpstr>【知識の整理】</vt:lpstr>
      <vt:lpstr>【実習３】マルウェアはどのように感染し、どのような被害をもたらすか？</vt:lpstr>
      <vt:lpstr>【実習３】マルウェアはどのように感染し、どのような被害をもたらすか？</vt:lpstr>
      <vt:lpstr>【知識の整理】</vt:lpstr>
      <vt:lpstr>疑似体験サイトで確認しよう</vt:lpstr>
      <vt:lpstr>実習４　以下の犯罪について内容と対策を調べよう。</vt:lpstr>
      <vt:lpstr>実習４　以下の犯罪について内容と対策を調べよう。</vt:lpstr>
      <vt:lpstr>３．情報セキュリティの確保</vt:lpstr>
      <vt:lpstr>参考　パスワードを破る技術</vt:lpstr>
      <vt:lpstr>参考：辞書攻撃の例</vt:lpstr>
      <vt:lpstr>参考 総当たり攻撃を破るための時間</vt:lpstr>
      <vt:lpstr>ソーシャルメディアと 　　　　　　　　　　　私たち</vt:lpstr>
      <vt:lpstr>１．ソーシャルメディアと私たち</vt:lpstr>
      <vt:lpstr>【実習５】 ソーシャルメディアの利点と課題</vt:lpstr>
      <vt:lpstr>【振り返り】 Ｎｏ．６で学んだこと、気づいたこと、考えたことを箇条書きで書きましょう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問題解決の考え方</dc:title>
  <dc:creator>Okamoto Hiroyuki</dc:creator>
  <cp:lastModifiedBy>岡本 弘之</cp:lastModifiedBy>
  <cp:revision>55</cp:revision>
  <dcterms:created xsi:type="dcterms:W3CDTF">2022-05-12T07:54:50Z</dcterms:created>
  <dcterms:modified xsi:type="dcterms:W3CDTF">2022-06-13T06:55:40Z</dcterms:modified>
</cp:coreProperties>
</file>