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7" r:id="rId2"/>
    <p:sldId id="338" r:id="rId3"/>
    <p:sldId id="301" r:id="rId4"/>
    <p:sldId id="325" r:id="rId5"/>
    <p:sldId id="322" r:id="rId6"/>
    <p:sldId id="330" r:id="rId7"/>
    <p:sldId id="320" r:id="rId8"/>
    <p:sldId id="331" r:id="rId9"/>
    <p:sldId id="332" r:id="rId10"/>
    <p:sldId id="336" r:id="rId11"/>
    <p:sldId id="333" r:id="rId12"/>
    <p:sldId id="334" r:id="rId13"/>
    <p:sldId id="335" r:id="rId14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6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1970" tIns="45985" rIns="91970" bIns="45985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970" tIns="45985" rIns="91970" bIns="45985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2021/1/3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No.05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K3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論文を書き</a:t>
            </a:r>
            <a:r>
              <a:rPr kumimoji="1" lang="ja-JP" altLang="en-US" strike="sngStrike" dirty="0" smtClean="0">
                <a:solidFill>
                  <a:srgbClr val="FF0000"/>
                </a:solidFill>
              </a:rPr>
              <a:t>なおそう</a:t>
            </a:r>
            <a:r>
              <a:rPr kumimoji="1" lang="ja-JP" altLang="en-US" dirty="0" smtClean="0">
                <a:solidFill>
                  <a:srgbClr val="FF0000"/>
                </a:solidFill>
              </a:rPr>
              <a:t>足そう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１</a:t>
            </a:r>
            <a:r>
              <a:rPr lang="ja-JP" altLang="en-US" dirty="0" smtClean="0"/>
              <a:t>から</a:t>
            </a:r>
            <a:r>
              <a:rPr lang="ja-JP" altLang="en-US" dirty="0"/>
              <a:t>書き直</a:t>
            </a:r>
            <a:r>
              <a:rPr lang="ja-JP" altLang="en-US" dirty="0" smtClean="0"/>
              <a:t>すのではなく・・・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今書いている文章に書き足したことを加えていく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前回の文章を名前を変えて保存し、書き足す</a:t>
            </a:r>
            <a:endParaRPr kumimoji="1" lang="en-US" altLang="ja-JP" dirty="0" smtClean="0"/>
          </a:p>
          <a:p>
            <a:pPr lvl="1"/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lang="ja-JP" altLang="en-US" dirty="0" smtClean="0"/>
              <a:t>例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「過疎化の対策として、</a:t>
            </a:r>
            <a:r>
              <a:rPr kumimoji="1" lang="ja-JP" altLang="en-US" u="sng" dirty="0" smtClean="0"/>
              <a:t>子供向けのサービスを増やし</a:t>
            </a:r>
            <a:r>
              <a:rPr kumimoji="1" lang="ja-JP" altLang="en-US" dirty="0" smtClean="0"/>
              <a:t>て</a:t>
            </a:r>
            <a:r>
              <a:rPr kumimoji="1" lang="ja-JP" altLang="en-US" u="sng" dirty="0" smtClean="0"/>
              <a:t>人口を増やし</a:t>
            </a:r>
            <a:r>
              <a:rPr kumimoji="1" lang="ja-JP" altLang="en-US" dirty="0" smtClean="0"/>
              <a:t>た</a:t>
            </a:r>
            <a:r>
              <a:rPr kumimoji="1" lang="ja-JP" altLang="en-US" u="sng" dirty="0" smtClean="0"/>
              <a:t>自治体がある</a:t>
            </a:r>
            <a:r>
              <a:rPr kumimoji="1" lang="ja-JP" altLang="en-US" dirty="0" smtClean="0"/>
              <a:t>」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562599" y="3722914"/>
            <a:ext cx="3233057" cy="892629"/>
          </a:xfrm>
          <a:prstGeom prst="wedgeRoundRectCallout">
            <a:avLst>
              <a:gd name="adj1" fmla="val -37038"/>
              <a:gd name="adj2" fmla="val 6570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何年</a:t>
            </a:r>
            <a:r>
              <a:rPr lang="ja-JP" altLang="en-US" b="1" dirty="0" smtClean="0"/>
              <a:t>から？どんな内容？</a:t>
            </a:r>
            <a:endParaRPr lang="en-US" altLang="ja-JP" b="1" dirty="0" smtClean="0"/>
          </a:p>
          <a:p>
            <a:pPr algn="ctr"/>
            <a:r>
              <a:rPr kumimoji="1" lang="ja-JP" altLang="en-US" b="1" dirty="0" smtClean="0"/>
              <a:t>対象は何歳から</a:t>
            </a:r>
            <a:r>
              <a:rPr kumimoji="1" lang="ja-JP" altLang="en-US" b="1" dirty="0"/>
              <a:t>何歳</a:t>
            </a:r>
            <a:r>
              <a:rPr kumimoji="1" lang="ja-JP" altLang="en-US" b="1" dirty="0" smtClean="0"/>
              <a:t>まで？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金額はいくら？</a:t>
            </a:r>
            <a:endParaRPr kumimoji="1" lang="ja-JP" altLang="en-US" b="1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28650" y="5730648"/>
            <a:ext cx="3233057" cy="892629"/>
          </a:xfrm>
          <a:prstGeom prst="wedgeRoundRectCallout">
            <a:avLst>
              <a:gd name="adj1" fmla="val 3703"/>
              <a:gd name="adj2" fmla="val -79417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もともと何人？いつからなぜ過疎に？いつから何人増えた？</a:t>
            </a:r>
            <a:endParaRPr kumimoji="1" lang="ja-JP" altLang="en-US" b="1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188278" y="5730647"/>
            <a:ext cx="3233057" cy="892629"/>
          </a:xfrm>
          <a:prstGeom prst="wedgeRoundRectCallout">
            <a:avLst>
              <a:gd name="adj1" fmla="val 3703"/>
              <a:gd name="adj2" fmla="val -79417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何県の何町？ほかに同様の策をとっている場所は？</a:t>
            </a:r>
            <a:endParaRPr kumimoji="1" lang="ja-JP" altLang="en-US" b="1" dirty="0"/>
          </a:p>
        </p:txBody>
      </p:sp>
      <p:sp>
        <p:nvSpPr>
          <p:cNvPr id="8" name="下矢印 7"/>
          <p:cNvSpPr/>
          <p:nvPr/>
        </p:nvSpPr>
        <p:spPr>
          <a:xfrm>
            <a:off x="2634343" y="2351314"/>
            <a:ext cx="1632857" cy="41365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STEP3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77118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追加で調べよう！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6421911"/>
              </p:ext>
            </p:extLst>
          </p:nvPr>
        </p:nvGraphicFramePr>
        <p:xfrm>
          <a:off x="332512" y="1690687"/>
          <a:ext cx="8419602" cy="438912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202374"/>
                <a:gridCol w="7217228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調査①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effectLst/>
                        </a:rPr>
                        <a:t>（例）</a:t>
                      </a:r>
                      <a:r>
                        <a:rPr lang="ja-JP" altLang="en-US" sz="2400" kern="100" dirty="0" err="1" smtClean="0">
                          <a:effectLst/>
                        </a:rPr>
                        <a:t>～して</a:t>
                      </a:r>
                      <a:r>
                        <a:rPr lang="ja-JP" altLang="en-US" sz="2400" kern="100" dirty="0" smtClean="0">
                          <a:effectLst/>
                        </a:rPr>
                        <a:t>いる地域を調べる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r>
                        <a:rPr lang="ja-JP" altLang="en-US" sz="2400" kern="100" dirty="0" smtClean="0">
                          <a:effectLst/>
                        </a:rPr>
                        <a:t>・〇〇県△△町の例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　・・・・・・・・・・・・・・・・・・・</a:t>
                      </a:r>
                      <a:r>
                        <a:rPr lang="en-US" sz="2400" kern="100" dirty="0">
                          <a:effectLst/>
                        </a:rPr>
                        <a:t> 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調査②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2400" kern="100" dirty="0" smtClean="0">
                          <a:effectLst/>
                        </a:rPr>
                        <a:t>（例）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 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31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計画表を作ろう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315603"/>
              </p:ext>
            </p:extLst>
          </p:nvPr>
        </p:nvGraphicFramePr>
        <p:xfrm>
          <a:off x="332511" y="1690687"/>
          <a:ext cx="8182837" cy="4663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86856"/>
                <a:gridCol w="1785743"/>
                <a:gridCol w="521023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日時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予定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自分の計画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08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30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No.4</a:t>
                      </a:r>
                      <a:r>
                        <a:rPr lang="ja-JP" sz="1800" kern="100" dirty="0">
                          <a:effectLst/>
                        </a:rPr>
                        <a:t>記入・追加調査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</a:t>
                      </a:r>
                      <a:r>
                        <a:rPr lang="en-US" altLang="ja-JP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No.4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を記入する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09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06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はじめに・調査①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・追加で調べながら記入する①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09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13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調査②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・追加で調べながら記入する②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09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20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調査③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・追加で調べながら記入する③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04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調査④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※中間提出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・考察を記入する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11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考察記入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・はじめに、まとめを記入する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18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まとめ・誤字脱字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・誤字・脱字をチェックする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</a:rPr>
                        <a:t>10</a:t>
                      </a:r>
                      <a:r>
                        <a:rPr lang="ja-JP" sz="1800" kern="100">
                          <a:effectLst/>
                        </a:rPr>
                        <a:t>月</a:t>
                      </a:r>
                      <a:r>
                        <a:rPr lang="en-US" sz="1800" kern="100">
                          <a:effectLst/>
                        </a:rPr>
                        <a:t>25</a:t>
                      </a:r>
                      <a:r>
                        <a:rPr lang="ja-JP" sz="1800" kern="100">
                          <a:effectLst/>
                        </a:rPr>
                        <a:t>日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予備日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　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※最終提出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r>
                        <a:rPr lang="ja-JP" altLang="en-US" sz="18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・予備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8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250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論文を書き</a:t>
            </a:r>
            <a:r>
              <a:rPr kumimoji="1" lang="ja-JP" altLang="en-US" strike="sngStrike" dirty="0" smtClean="0">
                <a:solidFill>
                  <a:srgbClr val="FF0000"/>
                </a:solidFill>
              </a:rPr>
              <a:t>なおそう</a:t>
            </a:r>
            <a:r>
              <a:rPr kumimoji="1" lang="ja-JP" altLang="en-US" dirty="0" smtClean="0">
                <a:solidFill>
                  <a:srgbClr val="FF0000"/>
                </a:solidFill>
              </a:rPr>
              <a:t>足そう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１</a:t>
            </a:r>
            <a:r>
              <a:rPr lang="ja-JP" altLang="en-US" dirty="0" smtClean="0"/>
              <a:t>から</a:t>
            </a:r>
            <a:r>
              <a:rPr lang="ja-JP" altLang="en-US" dirty="0"/>
              <a:t>書き直</a:t>
            </a:r>
            <a:r>
              <a:rPr lang="ja-JP" altLang="en-US" dirty="0" smtClean="0"/>
              <a:t>すのではなく・・・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ja-JP" altLang="en-US" dirty="0" smtClean="0"/>
              <a:t>今書いている文章に書き足したことを加えていく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前回の文章を名前を変えて保存し、書き足す</a:t>
            </a:r>
            <a:endParaRPr kumimoji="1" lang="en-US" altLang="ja-JP" dirty="0" smtClean="0"/>
          </a:p>
          <a:p>
            <a:pPr lvl="1"/>
            <a:endParaRPr kumimoji="1" lang="en-US" altLang="ja-JP" dirty="0"/>
          </a:p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lang="ja-JP" altLang="en-US" dirty="0" smtClean="0"/>
              <a:t>例</a:t>
            </a:r>
            <a:r>
              <a:rPr lang="en-US" altLang="ja-JP" dirty="0" smtClean="0"/>
              <a:t>】</a:t>
            </a:r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「過疎化の対策として、</a:t>
            </a:r>
            <a:r>
              <a:rPr kumimoji="1" lang="ja-JP" altLang="en-US" u="sng" dirty="0" smtClean="0"/>
              <a:t>子供向けのサービスを増やし</a:t>
            </a:r>
            <a:r>
              <a:rPr kumimoji="1" lang="ja-JP" altLang="en-US" dirty="0" smtClean="0"/>
              <a:t>て</a:t>
            </a:r>
            <a:r>
              <a:rPr kumimoji="1" lang="ja-JP" altLang="en-US" u="sng" dirty="0" smtClean="0"/>
              <a:t>人口を増やし</a:t>
            </a:r>
            <a:r>
              <a:rPr kumimoji="1" lang="ja-JP" altLang="en-US" dirty="0" smtClean="0"/>
              <a:t>た</a:t>
            </a:r>
            <a:r>
              <a:rPr kumimoji="1" lang="ja-JP" altLang="en-US" u="sng" dirty="0" smtClean="0"/>
              <a:t>自治体がある</a:t>
            </a:r>
            <a:r>
              <a:rPr kumimoji="1" lang="ja-JP" altLang="en-US" dirty="0" smtClean="0"/>
              <a:t>」</a:t>
            </a:r>
            <a:endParaRPr kumimoji="1" lang="ja-JP" altLang="en-US" dirty="0"/>
          </a:p>
        </p:txBody>
      </p:sp>
      <p:sp>
        <p:nvSpPr>
          <p:cNvPr id="4" name="角丸四角形吹き出し 3"/>
          <p:cNvSpPr/>
          <p:nvPr/>
        </p:nvSpPr>
        <p:spPr>
          <a:xfrm>
            <a:off x="5562599" y="3722914"/>
            <a:ext cx="3233057" cy="892629"/>
          </a:xfrm>
          <a:prstGeom prst="wedgeRoundRectCallout">
            <a:avLst>
              <a:gd name="adj1" fmla="val -37038"/>
              <a:gd name="adj2" fmla="val 65704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何年</a:t>
            </a:r>
            <a:r>
              <a:rPr lang="ja-JP" altLang="en-US" b="1" dirty="0" smtClean="0"/>
              <a:t>から？どんな内容？</a:t>
            </a:r>
            <a:endParaRPr lang="en-US" altLang="ja-JP" b="1" dirty="0" smtClean="0"/>
          </a:p>
          <a:p>
            <a:pPr algn="ctr"/>
            <a:r>
              <a:rPr kumimoji="1" lang="ja-JP" altLang="en-US" b="1" dirty="0" smtClean="0"/>
              <a:t>対象は何歳から</a:t>
            </a:r>
            <a:r>
              <a:rPr kumimoji="1" lang="ja-JP" altLang="en-US" b="1" dirty="0"/>
              <a:t>何歳</a:t>
            </a:r>
            <a:r>
              <a:rPr kumimoji="1" lang="ja-JP" altLang="en-US" b="1" dirty="0" smtClean="0"/>
              <a:t>まで？</a:t>
            </a:r>
            <a:endParaRPr kumimoji="1" lang="en-US" altLang="ja-JP" b="1" dirty="0" smtClean="0"/>
          </a:p>
          <a:p>
            <a:pPr algn="ctr"/>
            <a:r>
              <a:rPr kumimoji="1" lang="ja-JP" altLang="en-US" b="1" dirty="0" smtClean="0"/>
              <a:t>金額はいくら？</a:t>
            </a:r>
            <a:endParaRPr kumimoji="1" lang="ja-JP" altLang="en-US" b="1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628650" y="5730648"/>
            <a:ext cx="3233057" cy="892629"/>
          </a:xfrm>
          <a:prstGeom prst="wedgeRoundRectCallout">
            <a:avLst>
              <a:gd name="adj1" fmla="val 3703"/>
              <a:gd name="adj2" fmla="val -79417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 smtClean="0"/>
              <a:t>もともと何人？いつからなぜ過疎に？いつから何人増えた？</a:t>
            </a:r>
            <a:endParaRPr kumimoji="1" lang="ja-JP" altLang="en-US" b="1" dirty="0"/>
          </a:p>
        </p:txBody>
      </p:sp>
      <p:sp>
        <p:nvSpPr>
          <p:cNvPr id="7" name="角丸四角形吹き出し 6"/>
          <p:cNvSpPr/>
          <p:nvPr/>
        </p:nvSpPr>
        <p:spPr>
          <a:xfrm>
            <a:off x="4188278" y="5730647"/>
            <a:ext cx="3233057" cy="892629"/>
          </a:xfrm>
          <a:prstGeom prst="wedgeRoundRectCallout">
            <a:avLst>
              <a:gd name="adj1" fmla="val 3703"/>
              <a:gd name="adj2" fmla="val -79417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/>
              <a:t>何県の何町？ほかに同様の策をとっている場所は？</a:t>
            </a:r>
            <a:endParaRPr kumimoji="1" lang="ja-JP" altLang="en-US" b="1" dirty="0"/>
          </a:p>
        </p:txBody>
      </p:sp>
      <p:sp>
        <p:nvSpPr>
          <p:cNvPr id="8" name="下矢印 7"/>
          <p:cNvSpPr/>
          <p:nvPr/>
        </p:nvSpPr>
        <p:spPr>
          <a:xfrm>
            <a:off x="2634343" y="2351314"/>
            <a:ext cx="1632857" cy="413657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STEP3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23589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（１・２）卒業論文に向けて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628650" y="1549175"/>
          <a:ext cx="7886700" cy="21336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１．課題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年間の探究科の授業で身に着けた知識・学びのスキルをもとに卒業論文を</a:t>
                      </a:r>
                      <a:r>
                        <a:rPr lang="ja-JP" sz="2800" kern="100" dirty="0" smtClean="0">
                          <a:effectLst/>
                        </a:rPr>
                        <a:t>書こう</a:t>
                      </a:r>
                      <a:r>
                        <a:rPr lang="ja-JP" altLang="en-US" sz="2800" kern="100" dirty="0" smtClean="0">
                          <a:effectLst/>
                        </a:rPr>
                        <a:t>。</a:t>
                      </a:r>
                      <a:r>
                        <a:rPr lang="ja-JP" sz="2800" kern="100" dirty="0" smtClean="0">
                          <a:solidFill>
                            <a:srgbClr val="FF0000"/>
                          </a:solidFill>
                          <a:effectLst/>
                        </a:rPr>
                        <a:t>国際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社会・日本社会の問題について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SDGS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を意識しながら自分でテーマを設定</a:t>
                      </a:r>
                      <a:r>
                        <a:rPr lang="ja-JP" sz="2800" kern="100" dirty="0">
                          <a:effectLst/>
                        </a:rPr>
                        <a:t>する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表 7"/>
          <p:cNvGraphicFramePr>
            <a:graphicFrameLocks noGrp="1"/>
          </p:cNvGraphicFramePr>
          <p:nvPr>
            <p:extLst/>
          </p:nvPr>
        </p:nvGraphicFramePr>
        <p:xfrm>
          <a:off x="628650" y="3782606"/>
          <a:ext cx="7886700" cy="298704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886700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2800" kern="100" dirty="0" smtClean="0">
                          <a:effectLst/>
                        </a:rPr>
                        <a:t>【</a:t>
                      </a:r>
                      <a:r>
                        <a:rPr lang="ja-JP" altLang="en-US" sz="2800" kern="100" dirty="0" smtClean="0">
                          <a:effectLst/>
                        </a:rPr>
                        <a:t>２．説明</a:t>
                      </a:r>
                      <a:r>
                        <a:rPr lang="en-US" altLang="ja-JP" sz="2800" kern="100" dirty="0" smtClean="0">
                          <a:effectLst/>
                        </a:rPr>
                        <a:t>】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 smtClean="0">
                          <a:effectLst/>
                        </a:rPr>
                        <a:t>・</a:t>
                      </a:r>
                      <a:r>
                        <a:rPr lang="ja-JP" sz="2800" kern="100" dirty="0">
                          <a:effectLst/>
                        </a:rPr>
                        <a:t>論文とは自分の問いに対して、客観的な根拠をもとに答えを導き、自分の意見を書くものです。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・論文の制作は高校</a:t>
                      </a:r>
                      <a:r>
                        <a:rPr lang="en-US" sz="2800" kern="100" dirty="0">
                          <a:effectLst/>
                        </a:rPr>
                        <a:t>3</a:t>
                      </a:r>
                      <a:r>
                        <a:rPr lang="ja-JP" sz="2800" kern="100" dirty="0">
                          <a:effectLst/>
                        </a:rPr>
                        <a:t>年生の探究科の時間を</a:t>
                      </a:r>
                      <a:r>
                        <a:rPr lang="en-US" sz="2800" kern="100" dirty="0">
                          <a:effectLst/>
                        </a:rPr>
                        <a:t>1</a:t>
                      </a:r>
                      <a:r>
                        <a:rPr lang="ja-JP" sz="2800" kern="100" dirty="0">
                          <a:effectLst/>
                        </a:rPr>
                        <a:t>年間使って行います。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800" kern="100" dirty="0">
                          <a:effectLst/>
                        </a:rPr>
                        <a:t>・目標とする量は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Word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A4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枚以上（</a:t>
                      </a:r>
                      <a:r>
                        <a:rPr lang="en-US" sz="2800" kern="100" dirty="0">
                          <a:solidFill>
                            <a:srgbClr val="FF0000"/>
                          </a:solidFill>
                          <a:effectLst/>
                        </a:rPr>
                        <a:t>2880</a:t>
                      </a:r>
                      <a:r>
                        <a:rPr lang="ja-JP" sz="2800" kern="100" dirty="0">
                          <a:solidFill>
                            <a:srgbClr val="FF0000"/>
                          </a:solidFill>
                          <a:effectLst/>
                        </a:rPr>
                        <a:t>字）</a:t>
                      </a:r>
                      <a:r>
                        <a:rPr lang="ja-JP" sz="2800" kern="100" dirty="0">
                          <a:effectLst/>
                        </a:rPr>
                        <a:t>　です。図や表も使ってください。</a:t>
                      </a:r>
                      <a:endParaRPr lang="ja-JP" sz="2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89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（３）スケジュール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565906"/>
              </p:ext>
            </p:extLst>
          </p:nvPr>
        </p:nvGraphicFramePr>
        <p:xfrm>
          <a:off x="380229" y="1690689"/>
          <a:ext cx="8383542" cy="438912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309313"/>
                <a:gridCol w="6074229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1</a:t>
                      </a:r>
                      <a:r>
                        <a:rPr lang="ja-JP" sz="2400" kern="100" dirty="0"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chemeClr val="tx1"/>
                          </a:solidFill>
                          <a:effectLst/>
                        </a:rPr>
                        <a:t>高</a:t>
                      </a: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ja-JP" sz="2400" kern="1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chemeClr val="tx1"/>
                          </a:solidFill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高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sz="2400" kern="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学期前半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2</a:t>
                      </a:r>
                      <a:r>
                        <a:rPr lang="ja-JP" sz="2400" kern="100" dirty="0">
                          <a:effectLst/>
                        </a:rPr>
                        <a:t>学期後半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</a:t>
                      </a:r>
                      <a:r>
                        <a:rPr lang="ja-JP" altLang="en-US" sz="2400" kern="100" dirty="0" smtClean="0">
                          <a:effectLst/>
                        </a:rPr>
                        <a:t>　</a:t>
                      </a:r>
                      <a:r>
                        <a:rPr lang="ja-JP" sz="2400" kern="100" dirty="0" smtClean="0">
                          <a:effectLst/>
                        </a:rPr>
                        <a:t>↓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高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　</a:t>
                      </a:r>
                      <a:r>
                        <a:rPr lang="en-US" sz="2400" kern="100" dirty="0">
                          <a:effectLst/>
                        </a:rPr>
                        <a:t>3</a:t>
                      </a:r>
                      <a:r>
                        <a:rPr lang="ja-JP" sz="2400" kern="100" dirty="0">
                          <a:effectLst/>
                        </a:rPr>
                        <a:t>学期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・テーマ（問い）の検討・決定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・テーマについてレジュメ作成・発表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solidFill>
                            <a:schemeClr val="tx1"/>
                          </a:solidFill>
                          <a:effectLst/>
                        </a:rPr>
                        <a:t>・論文</a:t>
                      </a:r>
                      <a:r>
                        <a:rPr lang="en-US" sz="240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2400" kern="100" dirty="0">
                          <a:solidFill>
                            <a:schemeClr val="tx1"/>
                          </a:solidFill>
                          <a:effectLst/>
                        </a:rPr>
                        <a:t>次原稿制作・完成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</a:t>
                      </a:r>
                      <a:r>
                        <a:rPr lang="ja-JP" sz="2400" kern="100" dirty="0">
                          <a:solidFill>
                            <a:srgbClr val="FF0000"/>
                          </a:solidFill>
                          <a:effectLst/>
                        </a:rPr>
                        <a:t>論文最終原稿制作・完成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※指導教員による論文チェック・指導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・論文内容についてポスター</a:t>
                      </a:r>
                      <a:r>
                        <a:rPr lang="ja-JP" sz="2400" kern="100" dirty="0" smtClean="0">
                          <a:effectLst/>
                        </a:rPr>
                        <a:t>制作</a:t>
                      </a:r>
                      <a:endParaRPr lang="en-US" altLang="ja-JP" sz="2400" kern="100" dirty="0" smtClean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 smtClean="0">
                          <a:effectLst/>
                        </a:rPr>
                        <a:t>・</a:t>
                      </a:r>
                      <a:r>
                        <a:rPr lang="ja-JP" sz="2400" kern="100" dirty="0">
                          <a:effectLst/>
                        </a:rPr>
                        <a:t>最終発表会実施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　　　↓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・論文相互評価・論文集印刷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35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238805" y="227240"/>
            <a:ext cx="6385019" cy="638038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牛乳を飲むと背は伸びるのか？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K2B00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岡本弘之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【右寄せ】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１．はじめに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私がこのテーマを選んだ理由は、牛乳を飲んでいる人でも背が伸びていなケースがあると感じるからである。牛乳を飲むと一般的には背が伸びるのかについて、調べ検証したい。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【本文は明朝】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２．調査結果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（１）この仮説・疑問について先に調べた人（先行研究）は何と言っているのか？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【左寄せゴシック】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（２）背が伸びるためには何が必要か</a:t>
            </a: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（３）牛乳の成分に背が伸びるのに有効な成分はあるか？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考察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１）先行研究について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（２）背が伸びるのに必要な要素と牛乳の栄養素について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・・・・・・・・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sz="105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４．</a:t>
            </a:r>
            <a:r>
              <a:rPr lang="ja-JP" sz="1050" b="1" kern="100" dirty="0" smtClean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まとめ</a:t>
            </a:r>
            <a:r>
              <a:rPr lang="ja-JP" altLang="ja-JP" sz="1050" kern="100" dirty="0">
                <a:solidFill>
                  <a:srgbClr val="808080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【左寄せ　ゴシック】</a:t>
            </a:r>
            <a:endParaRPr lang="ja-JP" altLang="ja-JP" sz="1050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ここまでの調査から、牛乳を飲むと背は伸びるとわかった。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理由は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点ある。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点目は背が伸びるためには･･･が有効であるからである。・・（説明）・・。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点目は牛乳の中には背が伸びるのに有効な・・・が多く含まれているからである・・・（説明）・・。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ゆえに牛乳には背を伸ばす効果が大きいと言える。</a:t>
            </a:r>
          </a:p>
          <a:p>
            <a:pPr indent="133350"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しかし背が伸びるのには・・・・も重要な要素であり、牛乳は背を伸ばすには有効であるが、・・・・も必要と言える。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</a:t>
            </a:r>
            <a:r>
              <a:rPr lang="en-US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1</a:t>
            </a:r>
            <a:r>
              <a:rPr lang="ja-JP" sz="1050" kern="100" dirty="0">
                <a:solidFill>
                  <a:srgbClr val="808080"/>
                </a:solidFill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行空ける】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＜参考文献＞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◎論文の場合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「・・（論文名）・・・」『・・・（掲載誌）・・・』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号，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◎本の場合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〇〇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△△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『・・（書名）・・・』★★出版，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2019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6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◎ウェブサイトの場合</a:t>
            </a:r>
          </a:p>
          <a:p>
            <a:pPr algn="just">
              <a:spcAft>
                <a:spcPts val="0"/>
              </a:spcAft>
            </a:pP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聖母被昇天学院（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Web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の解説者）「・・ページのタイトル・・」『トップページ』</a:t>
            </a: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URL</a:t>
            </a:r>
            <a:r>
              <a:rPr lang="ja-JP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参照日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6679582" y="345688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テーマ（仮説・疑問）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6679582" y="1066800"/>
            <a:ext cx="2386360" cy="512956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はじめに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背景・動機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6679582" y="1787912"/>
            <a:ext cx="2386360" cy="136788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調査（客観的事実）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・先行研究、事例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・定義・科学的事実</a:t>
            </a:r>
            <a:endParaRPr lang="en-US" altLang="ja-JP" dirty="0" smtClean="0"/>
          </a:p>
        </p:txBody>
      </p:sp>
      <p:sp>
        <p:nvSpPr>
          <p:cNvPr id="7" name="角丸四角形 6"/>
          <p:cNvSpPr/>
          <p:nvPr/>
        </p:nvSpPr>
        <p:spPr>
          <a:xfrm>
            <a:off x="6679582" y="3363950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考察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（調査から言えること）</a:t>
            </a:r>
            <a:endParaRPr lang="en-US" altLang="ja-JP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6679582" y="412223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まとめ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（テーマの答え）</a:t>
            </a:r>
            <a:endParaRPr lang="en-US" altLang="ja-JP" dirty="0" smtClean="0"/>
          </a:p>
        </p:txBody>
      </p:sp>
      <p:cxnSp>
        <p:nvCxnSpPr>
          <p:cNvPr id="12" name="直線矢印コネクタ 11"/>
          <p:cNvCxnSpPr/>
          <p:nvPr/>
        </p:nvCxnSpPr>
        <p:spPr>
          <a:xfrm flipH="1" flipV="1">
            <a:off x="2062976" y="468352"/>
            <a:ext cx="4616606" cy="3010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 flipV="1">
            <a:off x="6032810" y="1323278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H="1" flipV="1">
            <a:off x="6043963" y="249787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 flipV="1">
            <a:off x="6032810" y="3661314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 flipV="1">
            <a:off x="6043963" y="4382425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下矢印 18"/>
          <p:cNvSpPr/>
          <p:nvPr/>
        </p:nvSpPr>
        <p:spPr>
          <a:xfrm>
            <a:off x="7605132" y="858644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7612566" y="392337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7605132" y="3146501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7605132" y="1579756"/>
            <a:ext cx="535258" cy="20815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 22"/>
          <p:cNvSpPr/>
          <p:nvPr/>
        </p:nvSpPr>
        <p:spPr>
          <a:xfrm>
            <a:off x="6687015" y="5504324"/>
            <a:ext cx="2386360" cy="55012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参考文献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（出典を書く）</a:t>
            </a:r>
            <a:endParaRPr lang="en-US" altLang="ja-JP" dirty="0" smtClean="0"/>
          </a:p>
        </p:txBody>
      </p:sp>
      <p:cxnSp>
        <p:nvCxnSpPr>
          <p:cNvPr id="25" name="直線矢印コネクタ 24"/>
          <p:cNvCxnSpPr/>
          <p:nvPr/>
        </p:nvCxnSpPr>
        <p:spPr>
          <a:xfrm flipH="1" flipV="1">
            <a:off x="6040243" y="5773812"/>
            <a:ext cx="646772" cy="111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0725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280626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１．論文を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読み返そう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3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自分でチェックしてみよう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STEP1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355755"/>
              </p:ext>
            </p:extLst>
          </p:nvPr>
        </p:nvGraphicFramePr>
        <p:xfrm>
          <a:off x="206829" y="1690687"/>
          <a:ext cx="8839199" cy="5120640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1410896"/>
                <a:gridCol w="7428303"/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テーマ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□　結論の問いかけになっているか？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はじめに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である調になっているか？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なぜ調べようと思った背景を書いているか？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どのように調べるかを書いているか？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調査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である調になっているか？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表やグラフを使っているか？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だれが、いつ、どこで書いた文章か、明確になっているか？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具体的な内容を書いているか？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考察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調査でわかったことを書いているか？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自分なりの分析を書いているか？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>
                          <a:effectLst/>
                        </a:rPr>
                        <a:t>まとめ</a:t>
                      </a:r>
                      <a:endParaRPr lang="ja-JP" sz="24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テーマの答えを最初に書いているか？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発展的な課題なども書いているか？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2400" kern="100" dirty="0">
                          <a:effectLst/>
                        </a:rPr>
                        <a:t>□　感想文になっていないか？</a:t>
                      </a:r>
                      <a:endParaRPr lang="ja-JP" sz="24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5201155"/>
              </p:ext>
            </p:extLst>
          </p:nvPr>
        </p:nvGraphicFramePr>
        <p:xfrm>
          <a:off x="54429" y="713808"/>
          <a:ext cx="9035141" cy="6052751"/>
        </p:xfrm>
        <a:graphic>
          <a:graphicData uri="http://schemas.openxmlformats.org/drawingml/2006/table">
            <a:tbl>
              <a:tblPr firstCol="1" bandRow="1">
                <a:tableStyleId>{00A15C55-8517-42AA-B614-E9B94910E393}</a:tableStyleId>
              </a:tblPr>
              <a:tblGrid>
                <a:gridCol w="807656"/>
                <a:gridCol w="2481661"/>
                <a:gridCol w="5745824"/>
              </a:tblGrid>
              <a:tr h="29203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テーマ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疑問や仮説を</a:t>
                      </a:r>
                      <a:r>
                        <a:rPr lang="ja-JP" sz="1800" kern="100" dirty="0" smtClean="0">
                          <a:effectLst/>
                        </a:rPr>
                        <a:t>あげる</a:t>
                      </a:r>
                      <a:r>
                        <a:rPr lang="en-US" sz="1800" kern="100" dirty="0">
                          <a:effectLst/>
                        </a:rPr>
                        <a:t> 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仮説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：牛乳を飲むと背は伸びるのか？</a:t>
                      </a:r>
                      <a:endParaRPr lang="ja-JP" sz="1800" kern="100" dirty="0">
                        <a:solidFill>
                          <a:srgbClr val="FF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はじめに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この疑問や仮説を選んだ理由を述べる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私がこのテーマを選んだ理由は、牛乳を飲んでいる人でも背が伸びていなケースがあると感じるからである。牛乳を飲むと一般的には背が伸びるのかについて、調べ検証したい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疑問の答えにつながる客観的事実を調べる。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・一般に牛乳を飲むと背が伸びると言われるのはなぜか？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・この仮説・疑問について先に調べた人は何と言っているのか？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・背が伸びるためには何が必要か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・背が伸びるため必要な栄養・物質は何か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・牛乳の成分に背が伸びるのに有効な成分はあるか？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考察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調査した内容から言えること・分析を書く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・ここまでの調査から背を伸ばすには・・・が有効とわかった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・牛乳には・・・・が含まれ、背を伸ばす効果があることも分かった。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結論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疑問の答えを書く</a:t>
                      </a:r>
                      <a:endParaRPr lang="ja-JP" sz="1800" kern="10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800" kern="100" dirty="0" smtClean="0">
                          <a:solidFill>
                            <a:srgbClr val="FF0000"/>
                          </a:solidFill>
                          <a:effectLst/>
                        </a:rPr>
                        <a:t>結論</a:t>
                      </a:r>
                      <a:r>
                        <a:rPr lang="ja-JP" sz="1800" kern="100" dirty="0">
                          <a:solidFill>
                            <a:srgbClr val="FF0000"/>
                          </a:solidFill>
                          <a:effectLst/>
                        </a:rPr>
                        <a:t>：牛乳を飲むと背は伸びる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</a:rPr>
                        <a:t> </a:t>
                      </a:r>
                      <a:r>
                        <a:rPr lang="ja-JP" sz="1800" kern="100" dirty="0" smtClean="0">
                          <a:effectLst/>
                        </a:rPr>
                        <a:t>・</a:t>
                      </a:r>
                      <a:r>
                        <a:rPr lang="ja-JP" sz="1800" kern="100" dirty="0">
                          <a:effectLst/>
                        </a:rPr>
                        <a:t>理由は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点ある。</a:t>
                      </a:r>
                      <a:r>
                        <a:rPr lang="en-US" sz="1800" kern="100" dirty="0">
                          <a:effectLst/>
                        </a:rPr>
                        <a:t>1</a:t>
                      </a:r>
                      <a:r>
                        <a:rPr lang="ja-JP" sz="1800" kern="100" dirty="0">
                          <a:effectLst/>
                        </a:rPr>
                        <a:t>点目は背が伸びるためには･･･が有効であるからである。・・（説明）・・。</a:t>
                      </a:r>
                      <a:r>
                        <a:rPr lang="en-US" sz="1800" kern="100" dirty="0">
                          <a:effectLst/>
                        </a:rPr>
                        <a:t>2</a:t>
                      </a:r>
                      <a:r>
                        <a:rPr lang="ja-JP" sz="1800" kern="100" dirty="0">
                          <a:effectLst/>
                        </a:rPr>
                        <a:t>点目は牛乳の中には背が伸びるのに有効な・・・が多く含まれているからである・・・（説明）・・。</a:t>
                      </a:r>
                    </a:p>
                    <a:p>
                      <a:pPr indent="133350"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ゆえに牛乳には背を伸ばす効果が大きいと言える。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・しかし背が伸びるのには・・・・も重要な要素であり、牛乳は背を伸ばすには有効であるが、・・・・も必要と言える。</a:t>
                      </a:r>
                      <a:endParaRPr lang="ja-JP" sz="1800" kern="10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左カーブ矢印 1"/>
          <p:cNvSpPr/>
          <p:nvPr/>
        </p:nvSpPr>
        <p:spPr>
          <a:xfrm>
            <a:off x="8294914" y="735580"/>
            <a:ext cx="849086" cy="4217420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533400" y="299812"/>
            <a:ext cx="5587093" cy="135617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（４）論文の基本的構成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97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37852" y="365126"/>
            <a:ext cx="697749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改善点を書きだそう！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32512" y="621073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STEP2</a:t>
            </a:r>
            <a:endParaRPr lang="ja-JP" altLang="en-US" sz="3200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7396"/>
              </p:ext>
            </p:extLst>
          </p:nvPr>
        </p:nvGraphicFramePr>
        <p:xfrm>
          <a:off x="332512" y="1946636"/>
          <a:ext cx="8182837" cy="14630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18283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☞５項目以上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（例）～である調に文体を整える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332511" y="3921572"/>
            <a:ext cx="1205341" cy="81366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STEP3</a:t>
            </a:r>
            <a:endParaRPr lang="ja-JP" altLang="en-US" sz="3200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1537851" y="3665623"/>
            <a:ext cx="69774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先生のアドバイスを書こう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316120"/>
              </p:ext>
            </p:extLst>
          </p:nvPr>
        </p:nvGraphicFramePr>
        <p:xfrm>
          <a:off x="332511" y="4991186"/>
          <a:ext cx="8182837" cy="146304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18283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☞３項目以上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（例）テーマを変更する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80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623888" y="1709739"/>
            <a:ext cx="8280626" cy="2852737"/>
          </a:xfrm>
        </p:spPr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２</a:t>
            </a:r>
            <a:r>
              <a:rPr kumimoji="1" lang="ja-JP" altLang="en-US" dirty="0" smtClean="0">
                <a:solidFill>
                  <a:srgbClr val="FF0000"/>
                </a:solidFill>
              </a:rPr>
              <a:t>．論文を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書き直そう！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1914</TotalTime>
  <Words>736</Words>
  <Application>Microsoft Office PowerPoint</Application>
  <PresentationFormat>画面に合わせる (4:3)</PresentationFormat>
  <Paragraphs>220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2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探究科スライド</vt:lpstr>
      <vt:lpstr>（１・２）卒業論文に向けて</vt:lpstr>
      <vt:lpstr>（３）スケジュール</vt:lpstr>
      <vt:lpstr>PowerPoint プレゼンテーション</vt:lpstr>
      <vt:lpstr>１．論文を 　　　　　読み返そう</vt:lpstr>
      <vt:lpstr>自分でチェックしてみよう</vt:lpstr>
      <vt:lpstr>（４）論文の基本的構成</vt:lpstr>
      <vt:lpstr>改善点を書きだそう！</vt:lpstr>
      <vt:lpstr>２．論文を 　　　　　書き直そう！</vt:lpstr>
      <vt:lpstr>論文を書きなおそう足そう</vt:lpstr>
      <vt:lpstr>追加で調べよう！</vt:lpstr>
      <vt:lpstr>計画表を作ろう</vt:lpstr>
      <vt:lpstr>論文を書きなおそう足そう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89</cp:revision>
  <cp:lastPrinted>2018-07-01T22:29:54Z</cp:lastPrinted>
  <dcterms:created xsi:type="dcterms:W3CDTF">2017-06-22T03:36:30Z</dcterms:created>
  <dcterms:modified xsi:type="dcterms:W3CDTF">2021-01-03T11:52:36Z</dcterms:modified>
</cp:coreProperties>
</file>