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7" r:id="rId2"/>
    <p:sldId id="299" r:id="rId3"/>
    <p:sldId id="300" r:id="rId4"/>
    <p:sldId id="301" r:id="rId5"/>
    <p:sldId id="320" r:id="rId6"/>
    <p:sldId id="325" r:id="rId7"/>
    <p:sldId id="322" r:id="rId8"/>
    <p:sldId id="326" r:id="rId9"/>
    <p:sldId id="327" r:id="rId10"/>
    <p:sldId id="328" r:id="rId11"/>
    <p:sldId id="329" r:id="rId12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3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r">
              <a:defRPr sz="1200"/>
            </a:lvl1pPr>
          </a:lstStyle>
          <a:p>
            <a:fld id="{93A46174-6073-45E0-85B8-0CB6E3E2AF98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r">
              <a:defRPr sz="1200"/>
            </a:lvl1pPr>
          </a:lstStyle>
          <a:p>
            <a:fld id="{ABE773BD-EDE3-475D-9D48-0B71F8C21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8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4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6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2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6AD1-6F3B-4162-BFA1-3883EC993862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No.04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K3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818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自分の論文を評価しよう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03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☞６人以上読む、ワークシートに記入する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130644"/>
              </p:ext>
            </p:extLst>
          </p:nvPr>
        </p:nvGraphicFramePr>
        <p:xfrm>
          <a:off x="332513" y="2569823"/>
          <a:ext cx="8278088" cy="192024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918626"/>
                <a:gridCol w="5367375"/>
                <a:gridCol w="199208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テーマ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</a:endParaRPr>
                    </a:p>
                    <a:p>
                      <a:pPr indent="346710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名前（　　　　　　　　　　）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結　論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項目：項目（はじめに→根拠→考察・結論）はあるか？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根拠：根拠は客観的なデータを調べているか？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論理：結論はテーマの答えになっているか？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　Ａ　　Ｂ　　Ｃ　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　Ａ　　Ｂ　　Ｃ　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　Ａ　　Ｂ　　Ｃ　）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左カーブ矢印 8"/>
          <p:cNvSpPr/>
          <p:nvPr/>
        </p:nvSpPr>
        <p:spPr>
          <a:xfrm>
            <a:off x="8221434" y="2709542"/>
            <a:ext cx="587829" cy="964753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04460" y="4713281"/>
            <a:ext cx="5606141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dirty="0">
                <a:solidFill>
                  <a:srgbClr val="FF0000"/>
                </a:solidFill>
              </a:rPr>
              <a:t>Ａは十分満たしている　Ｂは一応満たしている、Ｃは</a:t>
            </a:r>
            <a:r>
              <a:rPr lang="ja-JP" altLang="ja-JP" dirty="0" smtClean="0">
                <a:solidFill>
                  <a:srgbClr val="FF0000"/>
                </a:solidFill>
              </a:rPr>
              <a:t>不足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83429" y="3191918"/>
            <a:ext cx="4539343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Point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：テーマの答えが結論になっているか？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83428" y="2383019"/>
            <a:ext cx="4539343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Point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：テーマは疑問形になっているか？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9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853" y="365126"/>
            <a:ext cx="6977496" cy="1325563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他の</a:t>
            </a:r>
            <a:r>
              <a:rPr lang="ja-JP" altLang="ja-JP" dirty="0" smtClean="0">
                <a:solidFill>
                  <a:srgbClr val="FF0000"/>
                </a:solidFill>
              </a:rPr>
              <a:t>論文</a:t>
            </a:r>
            <a:r>
              <a:rPr lang="ja-JP" altLang="ja-JP" dirty="0">
                <a:solidFill>
                  <a:srgbClr val="FF0000"/>
                </a:solidFill>
              </a:rPr>
              <a:t>からの学んだ</a:t>
            </a:r>
            <a:r>
              <a:rPr lang="ja-JP" altLang="ja-JP" dirty="0" smtClean="0">
                <a:solidFill>
                  <a:srgbClr val="FF0000"/>
                </a:solidFill>
              </a:rPr>
              <a:t>こと、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ja-JP" dirty="0" smtClean="0">
                <a:solidFill>
                  <a:srgbClr val="FF0000"/>
                </a:solidFill>
              </a:rPr>
              <a:t>自分</a:t>
            </a:r>
            <a:r>
              <a:rPr lang="ja-JP" altLang="ja-JP" dirty="0">
                <a:solidFill>
                  <a:srgbClr val="FF0000"/>
                </a:solidFill>
              </a:rPr>
              <a:t>の論文の改善点</a:t>
            </a:r>
            <a:r>
              <a:rPr lang="ja-JP" altLang="ja-JP" dirty="0" smtClean="0">
                <a:solidFill>
                  <a:srgbClr val="FF0000"/>
                </a:solidFill>
              </a:rPr>
              <a:t>を</a:t>
            </a:r>
            <a:r>
              <a:rPr lang="ja-JP" altLang="en-US" dirty="0" smtClean="0">
                <a:solidFill>
                  <a:srgbClr val="FF0000"/>
                </a:solidFill>
              </a:rPr>
              <a:t>書こう！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STEP2</a:t>
            </a:r>
            <a:endParaRPr lang="ja-JP" altLang="en-US" sz="32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79054"/>
              </p:ext>
            </p:extLst>
          </p:nvPr>
        </p:nvGraphicFramePr>
        <p:xfrm>
          <a:off x="332512" y="2926350"/>
          <a:ext cx="8182837" cy="243840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659575"/>
                <a:gridCol w="6523262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学んだ</a:t>
                      </a:r>
                      <a:r>
                        <a:rPr lang="ja-JP" sz="2000" kern="100" dirty="0">
                          <a:effectLst/>
                        </a:rPr>
                        <a:t>こと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000" kern="10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自分の論文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の改善点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03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☞それぞれ箇条書きで２つ以上記入する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83972" y="3163936"/>
            <a:ext cx="560614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dirty="0">
                <a:solidFill>
                  <a:srgbClr val="FF0000"/>
                </a:solidFill>
              </a:rPr>
              <a:t>文章、論理の運び、根拠、結論の書き方、内容</a:t>
            </a:r>
            <a:r>
              <a:rPr lang="ja-JP" altLang="ja-JP" dirty="0" smtClean="0">
                <a:solidFill>
                  <a:srgbClr val="FF0000"/>
                </a:solidFill>
              </a:rPr>
              <a:t>）</a:t>
            </a:r>
            <a:r>
              <a:rPr lang="ja-JP" altLang="en-US" dirty="0" smtClean="0">
                <a:solidFill>
                  <a:srgbClr val="FF0000"/>
                </a:solidFill>
              </a:rPr>
              <a:t>など、参考になるところをもとに２つ書きましょう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83972" y="4417960"/>
            <a:ext cx="560614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文章を足した方がいいところ、追加で調べること、テーマ・結論の書き方を変えるなど具体的に書きましょう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5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０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．卒業論文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オリエンテーション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23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（１・２）卒業論文に向けて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569999"/>
              </p:ext>
            </p:extLst>
          </p:nvPr>
        </p:nvGraphicFramePr>
        <p:xfrm>
          <a:off x="628650" y="1549175"/>
          <a:ext cx="7886700" cy="2133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kern="100" dirty="0" smtClean="0">
                          <a:effectLst/>
                        </a:rPr>
                        <a:t>【</a:t>
                      </a:r>
                      <a:r>
                        <a:rPr lang="ja-JP" altLang="en-US" sz="2800" kern="100" dirty="0" smtClean="0">
                          <a:effectLst/>
                        </a:rPr>
                        <a:t>１．課題</a:t>
                      </a:r>
                      <a:r>
                        <a:rPr lang="en-US" altLang="ja-JP" sz="2800" kern="100" dirty="0" smtClean="0">
                          <a:effectLst/>
                        </a:rPr>
                        <a:t>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</a:rPr>
                        <a:t>・</a:t>
                      </a:r>
                      <a:r>
                        <a:rPr lang="ja-JP" sz="2800" kern="100" dirty="0">
                          <a:effectLst/>
                        </a:rPr>
                        <a:t>高校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ja-JP" sz="2800" kern="100" dirty="0">
                          <a:effectLst/>
                        </a:rPr>
                        <a:t>年間の探究科の授業で身に着けた知識・学びのスキルをもとに卒業論文を</a:t>
                      </a:r>
                      <a:r>
                        <a:rPr lang="ja-JP" sz="2800" kern="100" dirty="0" smtClean="0">
                          <a:effectLst/>
                        </a:rPr>
                        <a:t>書こう</a:t>
                      </a:r>
                      <a:r>
                        <a:rPr lang="ja-JP" altLang="en-US" sz="2800" kern="100" dirty="0" smtClean="0">
                          <a:effectLst/>
                        </a:rPr>
                        <a:t>。</a:t>
                      </a:r>
                      <a:r>
                        <a:rPr lang="ja-JP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国際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社会・日本社会の問題について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SDGS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を意識しながら自分でテーマを設定</a:t>
                      </a:r>
                      <a:r>
                        <a:rPr lang="ja-JP" sz="2800" kern="100" dirty="0">
                          <a:effectLst/>
                        </a:rPr>
                        <a:t>する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369347"/>
              </p:ext>
            </p:extLst>
          </p:nvPr>
        </p:nvGraphicFramePr>
        <p:xfrm>
          <a:off x="628650" y="3782606"/>
          <a:ext cx="7886700" cy="2987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kern="100" dirty="0" smtClean="0">
                          <a:effectLst/>
                        </a:rPr>
                        <a:t>【</a:t>
                      </a:r>
                      <a:r>
                        <a:rPr lang="ja-JP" altLang="en-US" sz="2800" kern="100" dirty="0" smtClean="0">
                          <a:effectLst/>
                        </a:rPr>
                        <a:t>２．説明</a:t>
                      </a:r>
                      <a:r>
                        <a:rPr lang="en-US" altLang="ja-JP" sz="2800" kern="100" dirty="0" smtClean="0">
                          <a:effectLst/>
                        </a:rPr>
                        <a:t>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</a:rPr>
                        <a:t>・</a:t>
                      </a:r>
                      <a:r>
                        <a:rPr lang="ja-JP" sz="2800" kern="100" dirty="0">
                          <a:effectLst/>
                        </a:rPr>
                        <a:t>論文とは自分の問いに対して、客観的な根拠をもとに答えを導き、自分の意見を書くものです。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・論文の制作は高校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ja-JP" sz="2800" kern="100" dirty="0">
                          <a:effectLst/>
                        </a:rPr>
                        <a:t>年生の探究科の時間を</a:t>
                      </a:r>
                      <a:r>
                        <a:rPr lang="en-US" sz="2800" kern="100" dirty="0">
                          <a:effectLst/>
                        </a:rPr>
                        <a:t>1</a:t>
                      </a:r>
                      <a:r>
                        <a:rPr lang="ja-JP" sz="2800" kern="100" dirty="0">
                          <a:effectLst/>
                        </a:rPr>
                        <a:t>年間使って行います。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・目標とする量は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Word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A4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枚以上（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2880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字）</a:t>
                      </a:r>
                      <a:r>
                        <a:rPr lang="ja-JP" sz="2800" kern="100" dirty="0">
                          <a:effectLst/>
                        </a:rPr>
                        <a:t>　です。図や表も使ってください。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9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（３）スケジュール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511646"/>
              </p:ext>
            </p:extLst>
          </p:nvPr>
        </p:nvGraphicFramePr>
        <p:xfrm>
          <a:off x="380229" y="1690689"/>
          <a:ext cx="8383542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9313"/>
                <a:gridCol w="6074229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学期前半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高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学期前半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</a:t>
                      </a:r>
                      <a:r>
                        <a:rPr lang="ja-JP" altLang="en-US" sz="2400" kern="100" dirty="0" smtClean="0">
                          <a:effectLst/>
                        </a:rPr>
                        <a:t>　</a:t>
                      </a:r>
                      <a:r>
                        <a:rPr lang="ja-JP" sz="2400" kern="100" dirty="0" smtClean="0">
                          <a:effectLst/>
                        </a:rPr>
                        <a:t>↓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学期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・テーマ（問い）の検討・決定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・テーマについてレジュメ作成・発表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・論文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次原稿制作・完成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※指導教員による論文チェック・指導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・論文最終原稿制作・完成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※指導教員による論文チェック・指導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・論文内容についてポスター</a:t>
                      </a:r>
                      <a:r>
                        <a:rPr lang="ja-JP" sz="2400" kern="100" dirty="0" smtClean="0">
                          <a:effectLst/>
                        </a:rPr>
                        <a:t>制作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・</a:t>
                      </a:r>
                      <a:r>
                        <a:rPr lang="ja-JP" sz="2400" kern="100" dirty="0">
                          <a:effectLst/>
                        </a:rPr>
                        <a:t>最終発表会実施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・論文相互評価・論文集印刷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3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201155"/>
              </p:ext>
            </p:extLst>
          </p:nvPr>
        </p:nvGraphicFramePr>
        <p:xfrm>
          <a:off x="54429" y="713808"/>
          <a:ext cx="9035141" cy="6052751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807656"/>
                <a:gridCol w="2481661"/>
                <a:gridCol w="5745824"/>
              </a:tblGrid>
              <a:tr h="2920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テーマ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疑問や仮説を</a:t>
                      </a:r>
                      <a:r>
                        <a:rPr lang="ja-JP" sz="1800" kern="100" dirty="0" smtClean="0">
                          <a:effectLst/>
                        </a:rPr>
                        <a:t>あげる</a:t>
                      </a: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仮説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：牛乳を飲むと背は伸びるのか？</a:t>
                      </a:r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はじめに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この疑問や仮説を選んだ理由を述べる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私がこのテーマを選んだ理由は、牛乳を飲んでいる人でも背が伸びていなケースがあると感じるからである。牛乳を飲むと一般的には背が伸びるのかについて、調べ検証したい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疑問の答えにつながる客観的事実を調べる。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・一般に牛乳を飲むと背が伸びると言われるのはなぜか？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・この仮説・疑問について先に調べた人は何と言っているのか？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・背が伸びるためには何が必要か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・背が伸びるため必要な栄養・物質は何か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・牛乳の成分に背が伸びるのに有効な成分はあるか？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考察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調査した内容から言えること・分析を書く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・ここまでの調査から背を伸ばすには・・・が有効とわかった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・牛乳には・・・・が含まれ、背を伸ばす効果があることも分かった。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結論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疑問の答えを書く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結論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：牛乳を飲むと背は伸びる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r>
                        <a:rPr lang="ja-JP" sz="1800" kern="100" dirty="0" smtClean="0">
                          <a:effectLst/>
                        </a:rPr>
                        <a:t>・</a:t>
                      </a:r>
                      <a:r>
                        <a:rPr lang="ja-JP" sz="1800" kern="100" dirty="0">
                          <a:effectLst/>
                        </a:rPr>
                        <a:t>理由は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ja-JP" sz="1800" kern="100" dirty="0">
                          <a:effectLst/>
                        </a:rPr>
                        <a:t>点ある。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r>
                        <a:rPr lang="ja-JP" sz="1800" kern="100" dirty="0">
                          <a:effectLst/>
                        </a:rPr>
                        <a:t>点目は背が伸びるためには･･･が有効であるからである。・・（説明）・・。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ja-JP" sz="1800" kern="100" dirty="0">
                          <a:effectLst/>
                        </a:rPr>
                        <a:t>点目は牛乳の中には背が伸びるのに有効な・・・が多く含まれているからである・・・（説明）・・。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ゆえに牛乳には背を伸ばす効果が大きいと言える。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・しかし背が伸びるのには・・・・も重要な要素であり、牛乳は背を伸ばすには有効であるが、・・・・も必要と言える。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左カーブ矢印 1"/>
          <p:cNvSpPr/>
          <p:nvPr/>
        </p:nvSpPr>
        <p:spPr>
          <a:xfrm>
            <a:off x="8294914" y="735580"/>
            <a:ext cx="849086" cy="4217420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533400" y="299812"/>
            <a:ext cx="5587093" cy="13561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（４）論文の基本的構成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97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238805" y="227240"/>
            <a:ext cx="6385019" cy="63803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牛乳を飲むと背は伸びるのか？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K2B00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岡本弘之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【右寄せ】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１．はじめに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私がこのテーマを選んだ理由は、牛乳を飲んでいる人でも背が伸びていなケースがあると感じるからである。牛乳を飲むと一般的には背が伸びるのかについて、調べ検証したい。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【本文は明朝】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２．調査結果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（１）この仮説・疑問について先に調べた人（先行研究）は何と言っているのか？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（２）背が伸びるためには何が必要か</a:t>
            </a: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（３）牛乳の成分に背が伸びるのに有効な成分はあるか？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３．</a:t>
            </a:r>
            <a:r>
              <a:rPr lang="ja-JP" sz="105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考察</a:t>
            </a:r>
            <a:r>
              <a:rPr lang="ja-JP" altLang="ja-JP" sz="1050" kern="100" dirty="0">
                <a:solidFill>
                  <a:srgbClr val="80808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１）先行研究について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（２）背が伸びるのに必要な要素と牛乳の栄養素について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４．</a:t>
            </a:r>
            <a:r>
              <a:rPr lang="ja-JP" sz="105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まとめ</a:t>
            </a:r>
            <a:r>
              <a:rPr lang="ja-JP" altLang="ja-JP" sz="1050" kern="100" dirty="0">
                <a:solidFill>
                  <a:srgbClr val="80808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ここまでの調査から、牛乳を飲むと背は伸びるとわかった。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理由は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点ある。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点目は背が伸びるためには･･･が有効であるからである。・・（説明）・・。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点目は牛乳の中には背が伸びるのに有効な・・・が多く含まれているからである・・・（説明）・・。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ゆえに牛乳には背を伸ばす効果が大きいと言える。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しかし背が伸びるのには・・・・も重要な要素であり、牛乳は背を伸ばすには有効であるが、・・・・も必要と言える。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＜参考文献＞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◎論文の場合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〇〇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△△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「・・（論文名）・・・」『・・・（掲載誌）・・・』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号，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2019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◎本の場合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〇〇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△△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『・・（書名）・・・』★★出版，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2019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◎ウェブサイトの場合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聖母被昇天学院（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Web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の解説者）「・・ページのタイトル・・」『トップページ』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URL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参照日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679582" y="345688"/>
            <a:ext cx="2386360" cy="5129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テーマ（仮説・疑問）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679582" y="1066800"/>
            <a:ext cx="2386360" cy="5129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はじめに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背景・動機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6679582" y="1787912"/>
            <a:ext cx="2386360" cy="1367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調査（客観的事実）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・先行研究、事例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・定義・科学的事実</a:t>
            </a:r>
            <a:endParaRPr lang="en-US" altLang="ja-JP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6679582" y="3363950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考察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（調査から言えること）</a:t>
            </a:r>
            <a:endParaRPr lang="en-US" altLang="ja-JP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6679582" y="4122234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（テーマの答え）</a:t>
            </a:r>
            <a:endParaRPr lang="en-US" altLang="ja-JP" dirty="0" smtClean="0"/>
          </a:p>
        </p:txBody>
      </p:sp>
      <p:cxnSp>
        <p:nvCxnSpPr>
          <p:cNvPr id="12" name="直線矢印コネクタ 11"/>
          <p:cNvCxnSpPr/>
          <p:nvPr/>
        </p:nvCxnSpPr>
        <p:spPr>
          <a:xfrm flipH="1" flipV="1">
            <a:off x="2062976" y="468352"/>
            <a:ext cx="4616606" cy="3010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 flipV="1">
            <a:off x="6032810" y="1323278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6043963" y="2497872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6032810" y="3661314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6043963" y="4382425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下矢印 18"/>
          <p:cNvSpPr/>
          <p:nvPr/>
        </p:nvSpPr>
        <p:spPr>
          <a:xfrm>
            <a:off x="7605132" y="858644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>
            <a:off x="7612566" y="3923371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7605132" y="3146501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7605132" y="1579756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6687015" y="5504324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参考文献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（出典を書く）</a:t>
            </a:r>
            <a:endParaRPr lang="en-US" altLang="ja-JP" dirty="0" smtClean="0"/>
          </a:p>
        </p:txBody>
      </p:sp>
      <p:cxnSp>
        <p:nvCxnSpPr>
          <p:cNvPr id="25" name="直線矢印コネクタ 24"/>
          <p:cNvCxnSpPr/>
          <p:nvPr/>
        </p:nvCxnSpPr>
        <p:spPr>
          <a:xfrm flipH="1" flipV="1">
            <a:off x="6040243" y="5773812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725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280626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１．論文を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相互評価しよう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3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論文を回し読みしよう！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03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☞６人以上読む、ワークシートに記入する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479937"/>
              </p:ext>
            </p:extLst>
          </p:nvPr>
        </p:nvGraphicFramePr>
        <p:xfrm>
          <a:off x="332513" y="2569823"/>
          <a:ext cx="8278088" cy="274320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918626"/>
                <a:gridCol w="5367375"/>
                <a:gridCol w="199208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テーマ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ja-JP" sz="1800" kern="100">
                        <a:effectLst/>
                      </a:endParaRPr>
                    </a:p>
                    <a:p>
                      <a:pPr indent="3467100"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名前（　　　　　　　　　　）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結　論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参考になること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8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ja-JP" sz="1800" kern="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項目：項目（はじめに→根拠→考察・結論）はあるか？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根拠：根拠は客観的なデータを調べているか？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論理：結論はテーマの答えになっているか？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　Ａ　　Ｂ　　Ｃ　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　Ａ　　Ｂ　　Ｃ　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　Ａ　　Ｂ　　Ｃ　）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394857" y="3755572"/>
            <a:ext cx="560614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dirty="0">
                <a:solidFill>
                  <a:srgbClr val="FF0000"/>
                </a:solidFill>
              </a:rPr>
              <a:t>文章、論理の運び、根拠、結論の書き方、内容</a:t>
            </a:r>
            <a:r>
              <a:rPr lang="ja-JP" altLang="ja-JP" dirty="0" smtClean="0">
                <a:solidFill>
                  <a:srgbClr val="FF0000"/>
                </a:solidFill>
              </a:rPr>
              <a:t>）</a:t>
            </a:r>
            <a:r>
              <a:rPr lang="ja-JP" altLang="en-US" dirty="0" smtClean="0">
                <a:solidFill>
                  <a:srgbClr val="FF0000"/>
                </a:solidFill>
              </a:rPr>
              <a:t>などいいところ・参考になるところ</a:t>
            </a:r>
            <a:r>
              <a:rPr lang="ja-JP" altLang="ja-JP" dirty="0" smtClean="0">
                <a:solidFill>
                  <a:srgbClr val="FF0000"/>
                </a:solidFill>
              </a:rPr>
              <a:t>を１つ</a:t>
            </a:r>
            <a:r>
              <a:rPr lang="ja-JP" altLang="en-US" dirty="0" smtClean="0">
                <a:solidFill>
                  <a:srgbClr val="FF0000"/>
                </a:solidFill>
              </a:rPr>
              <a:t>書きましょう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左カーブ矢印 8"/>
          <p:cNvSpPr/>
          <p:nvPr/>
        </p:nvSpPr>
        <p:spPr>
          <a:xfrm>
            <a:off x="8221434" y="2709542"/>
            <a:ext cx="587829" cy="964753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94858" y="5445417"/>
            <a:ext cx="5606141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dirty="0">
                <a:solidFill>
                  <a:srgbClr val="FF0000"/>
                </a:solidFill>
              </a:rPr>
              <a:t>Ａは十分満たしている　Ｂは一応満たしている、Ｃは</a:t>
            </a:r>
            <a:r>
              <a:rPr lang="ja-JP" altLang="ja-JP" dirty="0" smtClean="0">
                <a:solidFill>
                  <a:srgbClr val="FF0000"/>
                </a:solidFill>
              </a:rPr>
              <a:t>不足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957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２．自分の論文を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　　振り返ろう！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60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1706</TotalTime>
  <Words>683</Words>
  <Application>Microsoft Office PowerPoint</Application>
  <PresentationFormat>画面に合わせる (4:3)</PresentationFormat>
  <Paragraphs>168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０．卒業論文 　　　オリエンテーション</vt:lpstr>
      <vt:lpstr>（１・２）卒業論文に向けて</vt:lpstr>
      <vt:lpstr>（３）スケジュール</vt:lpstr>
      <vt:lpstr>（４）論文の基本的構成</vt:lpstr>
      <vt:lpstr>PowerPoint プレゼンテーション</vt:lpstr>
      <vt:lpstr>１．論文を 　　　　　相互評価しよう</vt:lpstr>
      <vt:lpstr>論文を回し読みしよう！</vt:lpstr>
      <vt:lpstr>２．自分の論文を 　　　　　　　振り返ろう！</vt:lpstr>
      <vt:lpstr>自分の論文を評価しよう</vt:lpstr>
      <vt:lpstr>他の論文からの学んだこと、 自分の論文の改善点を書こう！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 弘之</cp:lastModifiedBy>
  <cp:revision>79</cp:revision>
  <cp:lastPrinted>2018-07-01T22:29:54Z</cp:lastPrinted>
  <dcterms:created xsi:type="dcterms:W3CDTF">2017-06-22T03:36:30Z</dcterms:created>
  <dcterms:modified xsi:type="dcterms:W3CDTF">2019-08-05T04:44:36Z</dcterms:modified>
</cp:coreProperties>
</file>