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7" r:id="rId2"/>
    <p:sldId id="299" r:id="rId3"/>
    <p:sldId id="300" r:id="rId4"/>
    <p:sldId id="301" r:id="rId5"/>
    <p:sldId id="303" r:id="rId6"/>
    <p:sldId id="320" r:id="rId7"/>
    <p:sldId id="321" r:id="rId8"/>
    <p:sldId id="322" r:id="rId9"/>
    <p:sldId id="330" r:id="rId10"/>
    <p:sldId id="325" r:id="rId11"/>
    <p:sldId id="312" r:id="rId12"/>
    <p:sldId id="323" r:id="rId13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6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064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41064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r">
              <a:defRPr sz="1200"/>
            </a:lvl1pPr>
          </a:lstStyle>
          <a:p>
            <a:fld id="{93A46174-6073-45E0-85B8-0CB6E3E2AF98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r">
              <a:defRPr sz="1200"/>
            </a:lvl1pPr>
          </a:lstStyle>
          <a:p>
            <a:fld id="{ABE773BD-EDE3-475D-9D48-0B71F8C21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380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40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89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84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32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4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56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5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52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5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13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22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9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No.03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K3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818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238805" y="227240"/>
            <a:ext cx="6385019" cy="63803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牛乳を飲むと背は伸びるのか？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K2B00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岡本弘之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【右寄せ】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１．はじめに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私がこのテーマを選んだ理由は、牛乳を飲んでいる人でも背が伸びていなケースがあると感じるからである。牛乳を飲むと一般的には背が伸びるのかについて、調べ検証したい。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【本文は明朝】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２．調査結果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（１）この仮説・疑問について先に調べた人（先行研究）は何と言っているのか？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【左寄せゴシック】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（２）背が伸びるためには何が必要か</a:t>
            </a: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（３）牛乳の成分に背が伸びるのに有効な成分はあるか？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・・・・・・・・・・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３．</a:t>
            </a:r>
            <a:r>
              <a:rPr lang="ja-JP" sz="1050" b="1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考察</a:t>
            </a:r>
            <a:r>
              <a:rPr lang="ja-JP" altLang="ja-JP" sz="1050" kern="100" dirty="0">
                <a:solidFill>
                  <a:srgbClr val="80808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１）先行研究について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・・・・・・・・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（２）背が伸びるのに必要な要素と牛乳の栄養素について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・・・・・・・・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４．</a:t>
            </a:r>
            <a:r>
              <a:rPr lang="ja-JP" sz="1050" b="1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まとめ</a:t>
            </a:r>
            <a:r>
              <a:rPr lang="ja-JP" altLang="ja-JP" sz="1050" kern="100" dirty="0">
                <a:solidFill>
                  <a:srgbClr val="80808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ここまでの調査から、牛乳を飲むと背は伸びるとわかった。</a:t>
            </a:r>
          </a:p>
          <a:p>
            <a:pPr indent="133350"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理由は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点ある。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点目は背が伸びるためには･･･が有効であるからである。・・（説明）・・。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点目は牛乳の中には背が伸びるのに有効な・・・が多く含まれているからである・・・（説明）・・。</a:t>
            </a:r>
          </a:p>
          <a:p>
            <a:pPr indent="133350"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ゆえに牛乳には背を伸ばす効果が大きいと言える。</a:t>
            </a:r>
          </a:p>
          <a:p>
            <a:pPr indent="133350"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しかし背が伸びるのには・・・・も重要な要素であり、牛乳は背を伸ばすには有効であるが、・・・・も必要と言える。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＜参考文献＞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◎論文の場合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〇〇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△△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「・・（論文名）・・・」『・・・（掲載誌）・・・』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号，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2019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6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◎本の場合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〇〇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△△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『・・（書名）・・・』★★出版，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2019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6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◎ウェブサイトの場合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聖母被昇天学院（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Web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の解説者）「・・ページのタイトル・・」『トップページ』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URL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参照日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6679582" y="345688"/>
            <a:ext cx="2386360" cy="5129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テーマ（仮説・疑問）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6679582" y="1066800"/>
            <a:ext cx="2386360" cy="5129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はじめに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背景・動機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6679582" y="1787912"/>
            <a:ext cx="2386360" cy="13678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調査（客観的事実）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・先行研究、事例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・定義・科学的事実</a:t>
            </a:r>
            <a:endParaRPr lang="en-US" altLang="ja-JP" dirty="0" smtClean="0"/>
          </a:p>
        </p:txBody>
      </p:sp>
      <p:sp>
        <p:nvSpPr>
          <p:cNvPr id="7" name="角丸四角形 6"/>
          <p:cNvSpPr/>
          <p:nvPr/>
        </p:nvSpPr>
        <p:spPr>
          <a:xfrm>
            <a:off x="6679582" y="3363950"/>
            <a:ext cx="2386360" cy="55012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考察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（調査から言えること）</a:t>
            </a:r>
            <a:endParaRPr lang="en-US" altLang="ja-JP" dirty="0" smtClean="0"/>
          </a:p>
        </p:txBody>
      </p:sp>
      <p:sp>
        <p:nvSpPr>
          <p:cNvPr id="8" name="角丸四角形 7"/>
          <p:cNvSpPr/>
          <p:nvPr/>
        </p:nvSpPr>
        <p:spPr>
          <a:xfrm>
            <a:off x="6679582" y="4122234"/>
            <a:ext cx="2386360" cy="55012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まとめ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（テーマの答え）</a:t>
            </a:r>
            <a:endParaRPr lang="en-US" altLang="ja-JP" dirty="0" smtClean="0"/>
          </a:p>
        </p:txBody>
      </p:sp>
      <p:cxnSp>
        <p:nvCxnSpPr>
          <p:cNvPr id="12" name="直線矢印コネクタ 11"/>
          <p:cNvCxnSpPr/>
          <p:nvPr/>
        </p:nvCxnSpPr>
        <p:spPr>
          <a:xfrm flipH="1" flipV="1">
            <a:off x="2062976" y="468352"/>
            <a:ext cx="4616606" cy="3010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 flipV="1">
            <a:off x="6032810" y="1323278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6043963" y="2497872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6032810" y="3661314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 flipV="1">
            <a:off x="6043963" y="4382425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下矢印 18"/>
          <p:cNvSpPr/>
          <p:nvPr/>
        </p:nvSpPr>
        <p:spPr>
          <a:xfrm>
            <a:off x="7605132" y="858644"/>
            <a:ext cx="535258" cy="20815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下矢印 19"/>
          <p:cNvSpPr/>
          <p:nvPr/>
        </p:nvSpPr>
        <p:spPr>
          <a:xfrm>
            <a:off x="7612566" y="3923371"/>
            <a:ext cx="535258" cy="20815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>
            <a:off x="7605132" y="3146501"/>
            <a:ext cx="535258" cy="20815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下矢印 21"/>
          <p:cNvSpPr/>
          <p:nvPr/>
        </p:nvSpPr>
        <p:spPr>
          <a:xfrm>
            <a:off x="7605132" y="1579756"/>
            <a:ext cx="535258" cy="20815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6687015" y="5504324"/>
            <a:ext cx="2386360" cy="55012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参考文献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（出典を書く）</a:t>
            </a:r>
            <a:endParaRPr lang="en-US" altLang="ja-JP" dirty="0" smtClean="0"/>
          </a:p>
        </p:txBody>
      </p:sp>
      <p:cxnSp>
        <p:nvCxnSpPr>
          <p:cNvPr id="25" name="直線矢印コネクタ 24"/>
          <p:cNvCxnSpPr/>
          <p:nvPr/>
        </p:nvCxnSpPr>
        <p:spPr>
          <a:xfrm flipH="1" flipV="1">
            <a:off x="6040243" y="5773812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72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2512" y="365126"/>
            <a:ext cx="818283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結論を導くための根拠を調べる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3482"/>
            <a:ext cx="8534399" cy="4351338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①学説・制度を調べる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例えば</a:t>
            </a:r>
            <a:r>
              <a:rPr lang="ja-JP" altLang="en-US" dirty="0"/>
              <a:t>地球温暖化であれば、温暖化の原因・科学的なメカニズム、学者や国際機関の予想・学説</a:t>
            </a:r>
            <a:r>
              <a:rPr lang="ja-JP" altLang="en-US" dirty="0" smtClean="0"/>
              <a:t>、解決</a:t>
            </a:r>
            <a:r>
              <a:rPr lang="ja-JP" altLang="en-US" dirty="0"/>
              <a:t>するための技術や法制度などを調べると根拠になります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論文検索サイト：Ｃｉｎｉｉ　</a:t>
            </a:r>
            <a:r>
              <a:rPr lang="en-US" altLang="ja-JP" dirty="0" smtClean="0"/>
              <a:t>,</a:t>
            </a:r>
            <a:r>
              <a:rPr lang="ja-JP" altLang="en-US" dirty="0" smtClean="0"/>
              <a:t>　</a:t>
            </a:r>
            <a:r>
              <a:rPr lang="en-US" altLang="ja-JP" dirty="0" smtClean="0"/>
              <a:t>Google </a:t>
            </a:r>
            <a:r>
              <a:rPr lang="en-US" altLang="ja-JP" dirty="0"/>
              <a:t>Scholar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②数値データ・統計を調べる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数値</a:t>
            </a:r>
            <a:r>
              <a:rPr lang="ja-JP" altLang="en-US" dirty="0"/>
              <a:t>データなどもあれば説得力のある説明ができます。</a:t>
            </a:r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2512" y="5421086"/>
            <a:ext cx="8506687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出典の書き方</a:t>
            </a:r>
            <a:r>
              <a:rPr kumimoji="1" lang="en-US" altLang="ja-JP" dirty="0" smtClean="0"/>
              <a:t>】</a:t>
            </a:r>
          </a:p>
          <a:p>
            <a:r>
              <a:rPr kumimoji="1" lang="ja-JP" altLang="en-US" dirty="0" smtClean="0"/>
              <a:t>論文：著者名「論文タイトル」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雑誌名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巻号，発表年月</a:t>
            </a:r>
            <a:endParaRPr kumimoji="1" lang="en-US" altLang="ja-JP" dirty="0" smtClean="0"/>
          </a:p>
          <a:p>
            <a:r>
              <a:rPr lang="ja-JP" altLang="en-US" dirty="0" smtClean="0"/>
              <a:t>データベース」：著者名「登録タイトル」</a:t>
            </a:r>
            <a:r>
              <a:rPr lang="en-US" altLang="ja-JP" dirty="0" smtClean="0"/>
              <a:t>『</a:t>
            </a:r>
            <a:r>
              <a:rPr lang="ja-JP" altLang="en-US" dirty="0" smtClean="0"/>
              <a:t>データベース名</a:t>
            </a:r>
            <a:r>
              <a:rPr lang="en-US" altLang="ja-JP" dirty="0" smtClean="0"/>
              <a:t>』</a:t>
            </a:r>
            <a:r>
              <a:rPr lang="ja-JP" altLang="en-US" dirty="0"/>
              <a:t>（</a:t>
            </a:r>
            <a:r>
              <a:rPr lang="ja-JP" altLang="en-US" dirty="0" smtClean="0"/>
              <a:t>記事日付）　ＵＲＬ　参照日</a:t>
            </a:r>
            <a:endParaRPr lang="en-US" altLang="ja-JP" dirty="0" smtClean="0"/>
          </a:p>
          <a:p>
            <a:r>
              <a:rPr kumimoji="1" lang="ja-JP" altLang="en-US" dirty="0" smtClean="0"/>
              <a:t>Ｗｅｂ：ウェブサイト開設者「ページのタイトル」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トップページタイトル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ＵＲＬ　参照日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31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報告書を毎回記入する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354972"/>
              </p:ext>
            </p:extLst>
          </p:nvPr>
        </p:nvGraphicFramePr>
        <p:xfrm>
          <a:off x="628649" y="1730829"/>
          <a:ext cx="8188779" cy="3352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0478"/>
                <a:gridCol w="1851079"/>
                <a:gridCol w="5507222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日付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計画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進行状況・次への課題（箇条書きで</a:t>
                      </a:r>
                      <a:r>
                        <a:rPr lang="en-US" sz="2000" kern="100" dirty="0">
                          <a:effectLst/>
                        </a:rPr>
                        <a:t>3</a:t>
                      </a:r>
                      <a:r>
                        <a:rPr lang="ja-JP" sz="2000" kern="100" dirty="0">
                          <a:effectLst/>
                        </a:rPr>
                        <a:t>行）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・どこまで書いたか？（例）根拠①まで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・どれだけ書いたか？（例）</a:t>
                      </a:r>
                      <a:r>
                        <a:rPr lang="en-US" sz="2000" kern="100" dirty="0">
                          <a:effectLst/>
                        </a:rPr>
                        <a:t>20</a:t>
                      </a:r>
                      <a:r>
                        <a:rPr lang="ja-JP" sz="2000" kern="100" dirty="0">
                          <a:effectLst/>
                        </a:rPr>
                        <a:t>行書</a:t>
                      </a:r>
                      <a:r>
                        <a:rPr lang="ja-JP" sz="2000" kern="100" dirty="0" smtClean="0">
                          <a:effectLst/>
                        </a:rPr>
                        <a:t>いた</a:t>
                      </a:r>
                      <a:endParaRPr lang="en-US" altLang="ja-JP" sz="2000" kern="100" dirty="0" smtClean="0">
                        <a:effectLst/>
                      </a:endParaRP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</a:rPr>
                        <a:t>・調べて・書いて気付いたことも書く</a:t>
                      </a:r>
                      <a:endParaRPr lang="ja-JP" sz="2000" kern="100" dirty="0">
                        <a:effectLst/>
                      </a:endParaRP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・次の時間に何するか？（例）・・について調べる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68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①</a:t>
                      </a:r>
                      <a:endParaRPr lang="en-US" altLang="ja-JP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</a:rPr>
                        <a:t>07</a:t>
                      </a:r>
                      <a:r>
                        <a:rPr lang="ja-JP" sz="2000" kern="100" dirty="0">
                          <a:effectLst/>
                        </a:rPr>
                        <a:t>日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・「はじめに」と「根拠①」を書く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17071" y="5296032"/>
            <a:ext cx="8109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今回の目標</a:t>
            </a:r>
            <a:endParaRPr lang="en-US" altLang="ja-JP" sz="2400" dirty="0" smtClean="0"/>
          </a:p>
          <a:p>
            <a:r>
              <a:rPr lang="ja-JP" altLang="en-US" sz="2400" dirty="0"/>
              <a:t>・</a:t>
            </a:r>
            <a:r>
              <a:rPr lang="ja-JP" altLang="en-US" sz="2400" dirty="0" smtClean="0"/>
              <a:t>とりあえず</a:t>
            </a:r>
            <a:r>
              <a:rPr lang="ja-JP" altLang="en-US" sz="2400" dirty="0"/>
              <a:t>文章化</a:t>
            </a:r>
            <a:r>
              <a:rPr lang="ja-JP" altLang="en-US" sz="2400" dirty="0" smtClean="0"/>
              <a:t>してみること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・授業は３回（７日、１４日、２１日）、締め切りは２６日（水）　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356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０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．卒業論文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オリエンテーション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23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（１）卒業論文に向けて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751773"/>
              </p:ext>
            </p:extLst>
          </p:nvPr>
        </p:nvGraphicFramePr>
        <p:xfrm>
          <a:off x="628650" y="1549175"/>
          <a:ext cx="7886700" cy="2133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8670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800" kern="100" dirty="0" smtClean="0">
                          <a:effectLst/>
                        </a:rPr>
                        <a:t>【</a:t>
                      </a:r>
                      <a:r>
                        <a:rPr lang="ja-JP" altLang="en-US" sz="2800" kern="100" dirty="0" smtClean="0">
                          <a:effectLst/>
                        </a:rPr>
                        <a:t>課題</a:t>
                      </a:r>
                      <a:r>
                        <a:rPr lang="en-US" altLang="ja-JP" sz="2800" kern="100" dirty="0" smtClean="0">
                          <a:effectLst/>
                        </a:rPr>
                        <a:t>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 smtClean="0">
                          <a:effectLst/>
                        </a:rPr>
                        <a:t>・</a:t>
                      </a:r>
                      <a:r>
                        <a:rPr lang="ja-JP" sz="2800" kern="100" dirty="0">
                          <a:effectLst/>
                        </a:rPr>
                        <a:t>高校</a:t>
                      </a:r>
                      <a:r>
                        <a:rPr lang="en-US" sz="2800" kern="100" dirty="0">
                          <a:effectLst/>
                        </a:rPr>
                        <a:t>3</a:t>
                      </a:r>
                      <a:r>
                        <a:rPr lang="ja-JP" sz="2800" kern="100" dirty="0">
                          <a:effectLst/>
                        </a:rPr>
                        <a:t>年間の探究科の授業で身に着けた知識・学びのスキルをもとに卒業論文を</a:t>
                      </a:r>
                      <a:r>
                        <a:rPr lang="ja-JP" sz="2800" kern="100" dirty="0" smtClean="0">
                          <a:effectLst/>
                        </a:rPr>
                        <a:t>書こう</a:t>
                      </a:r>
                      <a:r>
                        <a:rPr lang="ja-JP" altLang="en-US" sz="2800" kern="100" dirty="0" smtClean="0">
                          <a:effectLst/>
                        </a:rPr>
                        <a:t>。</a:t>
                      </a:r>
                      <a:r>
                        <a:rPr lang="ja-JP" sz="2800" kern="100" dirty="0" smtClean="0">
                          <a:solidFill>
                            <a:srgbClr val="FF0000"/>
                          </a:solidFill>
                          <a:effectLst/>
                        </a:rPr>
                        <a:t>国際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社会・日本社会の問題について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SDGS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を意識しながら自分でテーマを設定</a:t>
                      </a:r>
                      <a:r>
                        <a:rPr lang="ja-JP" sz="2800" kern="100" dirty="0">
                          <a:effectLst/>
                        </a:rPr>
                        <a:t>する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879722"/>
              </p:ext>
            </p:extLst>
          </p:nvPr>
        </p:nvGraphicFramePr>
        <p:xfrm>
          <a:off x="628650" y="3782606"/>
          <a:ext cx="7886700" cy="2987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8670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800" kern="100" dirty="0" smtClean="0">
                          <a:effectLst/>
                        </a:rPr>
                        <a:t>【</a:t>
                      </a:r>
                      <a:r>
                        <a:rPr lang="ja-JP" altLang="en-US" sz="2800" kern="100" dirty="0" smtClean="0">
                          <a:effectLst/>
                        </a:rPr>
                        <a:t>説明</a:t>
                      </a:r>
                      <a:r>
                        <a:rPr lang="en-US" altLang="ja-JP" sz="2800" kern="100" dirty="0" smtClean="0">
                          <a:effectLst/>
                        </a:rPr>
                        <a:t>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 smtClean="0">
                          <a:effectLst/>
                        </a:rPr>
                        <a:t>・</a:t>
                      </a:r>
                      <a:r>
                        <a:rPr lang="ja-JP" sz="2800" kern="100" dirty="0">
                          <a:effectLst/>
                        </a:rPr>
                        <a:t>論文とは自分の問いに対して、客観的な根拠をもとに答えを導き、自分の意見を書くものです。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・論文の制作は高校</a:t>
                      </a:r>
                      <a:r>
                        <a:rPr lang="en-US" sz="2800" kern="100" dirty="0">
                          <a:effectLst/>
                        </a:rPr>
                        <a:t>3</a:t>
                      </a:r>
                      <a:r>
                        <a:rPr lang="ja-JP" sz="2800" kern="100" dirty="0">
                          <a:effectLst/>
                        </a:rPr>
                        <a:t>年生の探究科の時間を</a:t>
                      </a:r>
                      <a:r>
                        <a:rPr lang="en-US" sz="2800" kern="100" dirty="0">
                          <a:effectLst/>
                        </a:rPr>
                        <a:t>1</a:t>
                      </a:r>
                      <a:r>
                        <a:rPr lang="ja-JP" sz="2800" kern="100" dirty="0">
                          <a:effectLst/>
                        </a:rPr>
                        <a:t>年間使って行います。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・目標とする量は　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Word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A4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枚以上（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2880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字）</a:t>
                      </a:r>
                      <a:r>
                        <a:rPr lang="ja-JP" sz="2800" kern="100" dirty="0">
                          <a:effectLst/>
                        </a:rPr>
                        <a:t>　です。図や表も使ってください。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97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（２）スケジュール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511646"/>
              </p:ext>
            </p:extLst>
          </p:nvPr>
        </p:nvGraphicFramePr>
        <p:xfrm>
          <a:off x="380229" y="1690689"/>
          <a:ext cx="8383542" cy="43891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09313"/>
                <a:gridCol w="6074229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学期後半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ja-JP" sz="2400" kern="100" dirty="0">
                          <a:effectLst/>
                        </a:rPr>
                        <a:t>学期前半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高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学期後半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学期前半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学期後半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</a:t>
                      </a:r>
                      <a:r>
                        <a:rPr lang="ja-JP" altLang="en-US" sz="2400" kern="100" dirty="0" smtClean="0">
                          <a:effectLst/>
                        </a:rPr>
                        <a:t>　</a:t>
                      </a:r>
                      <a:r>
                        <a:rPr lang="ja-JP" sz="2400" kern="100" dirty="0" smtClean="0">
                          <a:effectLst/>
                        </a:rPr>
                        <a:t>↓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学期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・テーマ（問い）の検討・決定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・テーマについてレジュメ作成・発表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・論文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次原稿制作・完成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※指導教員による論文チェック・指導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・論文最終原稿制作・完成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※指導教員による論文チェック・指導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・論文内容についてポスター</a:t>
                      </a:r>
                      <a:r>
                        <a:rPr lang="ja-JP" sz="2400" kern="100" dirty="0" smtClean="0">
                          <a:effectLst/>
                        </a:rPr>
                        <a:t>制作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・</a:t>
                      </a:r>
                      <a:r>
                        <a:rPr lang="ja-JP" sz="2400" kern="100" dirty="0">
                          <a:effectLst/>
                        </a:rPr>
                        <a:t>最終発表会実施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・論文相互評価・論文集印刷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35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１．論文の基本的構成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14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963675"/>
              </p:ext>
            </p:extLst>
          </p:nvPr>
        </p:nvGraphicFramePr>
        <p:xfrm>
          <a:off x="41819" y="463437"/>
          <a:ext cx="9035141" cy="6052751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807656"/>
                <a:gridCol w="2481661"/>
                <a:gridCol w="5745824"/>
              </a:tblGrid>
              <a:tr h="2920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テーマ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疑問や仮説を</a:t>
                      </a:r>
                      <a:r>
                        <a:rPr lang="ja-JP" sz="1800" kern="100" dirty="0" smtClean="0">
                          <a:effectLst/>
                        </a:rPr>
                        <a:t>あげる</a:t>
                      </a: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solidFill>
                            <a:srgbClr val="FF0000"/>
                          </a:solidFill>
                          <a:effectLst/>
                        </a:rPr>
                        <a:t>仮説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</a:rPr>
                        <a:t>：牛乳を飲むと背は伸びるのか？</a:t>
                      </a:r>
                      <a:endParaRPr lang="ja-JP" sz="18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はじめに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この疑問や仮説を選んだ理由を述べる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私がこのテーマを選んだ理由は、牛乳を飲んでいる人でも背が伸びていなケースがあると感じるからである。牛乳を飲むと一般的には背が伸びるのかについて、調べ検証したい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調査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疑問の答えにつながる客観的事実を調べる。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・一般に牛乳を飲むと背が伸びると言われるのはなぜか？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・この仮説・疑問について先に調べた人は何と言っているのか？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・背が伸びるためには何が必要か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・背が伸びるため必要な栄養・物質は何か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・牛乳の成分に背が伸びるのに有効な成分はあるか？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考察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調査した内容から言えること・分析を書く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・ここまでの調査から背を伸ばすには・・・が有効とわかった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・牛乳には・・・・が含まれ、背を伸ばす効果があることも分かった。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結論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疑問の答えを書く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solidFill>
                            <a:srgbClr val="FF0000"/>
                          </a:solidFill>
                          <a:effectLst/>
                        </a:rPr>
                        <a:t>結論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</a:rPr>
                        <a:t>：牛乳を飲むと背は伸びる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r>
                        <a:rPr lang="ja-JP" sz="1800" kern="100" dirty="0" smtClean="0">
                          <a:effectLst/>
                        </a:rPr>
                        <a:t>・</a:t>
                      </a:r>
                      <a:r>
                        <a:rPr lang="ja-JP" sz="1800" kern="100" dirty="0">
                          <a:effectLst/>
                        </a:rPr>
                        <a:t>理由は</a:t>
                      </a:r>
                      <a:r>
                        <a:rPr lang="en-US" sz="1800" kern="100" dirty="0">
                          <a:effectLst/>
                        </a:rPr>
                        <a:t>2</a:t>
                      </a:r>
                      <a:r>
                        <a:rPr lang="ja-JP" sz="1800" kern="100" dirty="0">
                          <a:effectLst/>
                        </a:rPr>
                        <a:t>点ある。</a:t>
                      </a:r>
                      <a:r>
                        <a:rPr lang="en-US" sz="1800" kern="100" dirty="0">
                          <a:effectLst/>
                        </a:rPr>
                        <a:t>1</a:t>
                      </a:r>
                      <a:r>
                        <a:rPr lang="ja-JP" sz="1800" kern="100" dirty="0">
                          <a:effectLst/>
                        </a:rPr>
                        <a:t>点目は背が伸びるためには･･･が有効であるからである。・・（説明）・・。</a:t>
                      </a:r>
                      <a:r>
                        <a:rPr lang="en-US" sz="1800" kern="100" dirty="0">
                          <a:effectLst/>
                        </a:rPr>
                        <a:t>2</a:t>
                      </a:r>
                      <a:r>
                        <a:rPr lang="ja-JP" sz="1800" kern="100" dirty="0">
                          <a:effectLst/>
                        </a:rPr>
                        <a:t>点目は牛乳の中には背が伸びるのに有効な・・・が多く含まれているからである・・・（説明）・・。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ゆえに牛乳には背を伸ばす効果が大きいと言える。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・しかし背が伸びるのには・・・・も重要な要素であり、牛乳は背を伸ばすには有効であるが、・・・・も必要と言える。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972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299256"/>
          </a:xfrm>
        </p:spPr>
        <p:txBody>
          <a:bodyPr>
            <a:normAutofit/>
          </a:bodyPr>
          <a:lstStyle/>
          <a:p>
            <a:pPr lvl="0" indent="53340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ja-JP" altLang="en-US" dirty="0" smtClean="0">
                <a:latin typeface="+mj-ea"/>
                <a:cs typeface="Times New Roman" panose="02020603050405020304" pitchFamily="18" charset="0"/>
              </a:rPr>
              <a:t>自分</a:t>
            </a:r>
            <a:r>
              <a:rPr kumimoji="0" lang="ja-JP" altLang="en-US" dirty="0">
                <a:latin typeface="+mj-ea"/>
                <a:cs typeface="Times New Roman" panose="02020603050405020304" pitchFamily="18" charset="0"/>
              </a:rPr>
              <a:t>のテーマ・仮説を見直してみよう</a:t>
            </a:r>
            <a:r>
              <a:rPr kumimoji="0" lang="ja-JP" altLang="en-US" dirty="0" smtClean="0">
                <a:latin typeface="+mj-ea"/>
                <a:cs typeface="Times New Roman" panose="02020603050405020304" pitchFamily="18" charset="0"/>
              </a:rPr>
              <a:t>。また</a:t>
            </a:r>
            <a:r>
              <a:rPr kumimoji="0" lang="ja-JP" altLang="en-US" dirty="0">
                <a:latin typeface="+mj-ea"/>
                <a:cs typeface="Times New Roman" panose="02020603050405020304" pitchFamily="18" charset="0"/>
              </a:rPr>
              <a:t>ゴールとする結論を書いて（</a:t>
            </a:r>
            <a:r>
              <a:rPr kumimoji="0" lang="ja-JP" altLang="en-US" dirty="0" smtClean="0">
                <a:latin typeface="+mj-ea"/>
                <a:cs typeface="Times New Roman" panose="02020603050405020304" pitchFamily="18" charset="0"/>
              </a:rPr>
              <a:t>予想して）みよう。</a:t>
            </a:r>
            <a:endParaRPr kumimoji="1" lang="ja-JP" altLang="en-US" dirty="0">
              <a:latin typeface="+mj-ea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252991"/>
              </p:ext>
            </p:extLst>
          </p:nvPr>
        </p:nvGraphicFramePr>
        <p:xfrm>
          <a:off x="628649" y="3278483"/>
          <a:ext cx="6523265" cy="2194560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1319895"/>
                <a:gridCol w="520337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テーマ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 </a:t>
                      </a:r>
                      <a:r>
                        <a:rPr lang="ja-JP" altLang="en-US" sz="3200" kern="100" dirty="0" smtClean="0">
                          <a:effectLst/>
                        </a:rPr>
                        <a:t>（例）</a:t>
                      </a:r>
                      <a:endParaRPr lang="en-US" altLang="ja-JP" sz="32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3200" kern="100" dirty="0" smtClean="0">
                          <a:effectLst/>
                        </a:rPr>
                        <a:t>牛乳を飲むと背は伸びるか？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結</a:t>
                      </a:r>
                      <a:r>
                        <a:rPr lang="ja-JP" sz="2400" kern="100" dirty="0">
                          <a:effectLst/>
                        </a:rPr>
                        <a:t>　論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※</a:t>
                      </a:r>
                      <a:r>
                        <a:rPr lang="ja-JP" sz="2400" kern="100" dirty="0" smtClean="0">
                          <a:effectLst/>
                        </a:rPr>
                        <a:t>予想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 </a:t>
                      </a:r>
                      <a:r>
                        <a:rPr lang="ja-JP" altLang="en-US" sz="3200" kern="100" dirty="0" smtClean="0">
                          <a:effectLst/>
                        </a:rPr>
                        <a:t>（例）</a:t>
                      </a:r>
                      <a:endParaRPr lang="en-US" altLang="ja-JP" sz="32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3200" kern="100" dirty="0" smtClean="0">
                          <a:effectLst/>
                        </a:rPr>
                        <a:t>牛乳を飲むと背は伸びる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左カーブ矢印 3"/>
          <p:cNvSpPr/>
          <p:nvPr/>
        </p:nvSpPr>
        <p:spPr>
          <a:xfrm>
            <a:off x="7151914" y="3448028"/>
            <a:ext cx="489857" cy="1766229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7641771" y="3537822"/>
            <a:ext cx="1638301" cy="13849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答えに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なって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いるか？</a:t>
            </a:r>
            <a:endParaRPr kumimoji="0" lang="ja-JP" altLang="ja-JP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9" y="365126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STEP1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55357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２．卒業論文を書こう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（１次原稿）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/>
          </p:nvPr>
        </p:nvGraphicFramePr>
        <p:xfrm>
          <a:off x="41819" y="463437"/>
          <a:ext cx="9035141" cy="6052751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807656"/>
                <a:gridCol w="2481661"/>
                <a:gridCol w="5745824"/>
              </a:tblGrid>
              <a:tr h="2920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テーマ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疑問や仮説を</a:t>
                      </a:r>
                      <a:r>
                        <a:rPr lang="ja-JP" sz="1800" kern="100" dirty="0" smtClean="0">
                          <a:effectLst/>
                        </a:rPr>
                        <a:t>あげる</a:t>
                      </a: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solidFill>
                            <a:srgbClr val="FF0000"/>
                          </a:solidFill>
                          <a:effectLst/>
                        </a:rPr>
                        <a:t>仮説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</a:rPr>
                        <a:t>：牛乳を飲むと背は伸びるのか？</a:t>
                      </a:r>
                      <a:endParaRPr lang="ja-JP" sz="18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はじめに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この疑問や仮説を選んだ理由を述べる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私がこのテーマを選んだ理由は、牛乳を飲んでいる人でも背が伸びていなケースがあると感じるからである。牛乳を飲むと一般的には背が伸びるのかについて、調べ検証したい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調査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疑問の答えにつながる客観的事実を調べる。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・一般に牛乳を飲むと背が伸びると言われるのはなぜか？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・この仮説・疑問について先に調べた人は何と言っているのか？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・背が伸びるためには何が必要か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・背が伸びるため必要な栄養・物質は何か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・牛乳の成分に背が伸びるのに有効な成分はあるか？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考察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調査した内容から言えること・分析を書く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・ここまでの調査から背を伸ばすには・・・が有効とわかった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・牛乳には・・・・が含まれ、背を伸ばす効果があることも分かった。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結論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疑問の答えを書く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solidFill>
                            <a:srgbClr val="FF0000"/>
                          </a:solidFill>
                          <a:effectLst/>
                        </a:rPr>
                        <a:t>結論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</a:rPr>
                        <a:t>：牛乳を飲むと背は伸びる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r>
                        <a:rPr lang="ja-JP" sz="1800" kern="100" dirty="0" smtClean="0">
                          <a:effectLst/>
                        </a:rPr>
                        <a:t>・</a:t>
                      </a:r>
                      <a:r>
                        <a:rPr lang="ja-JP" sz="1800" kern="100" dirty="0">
                          <a:effectLst/>
                        </a:rPr>
                        <a:t>理由は</a:t>
                      </a:r>
                      <a:r>
                        <a:rPr lang="en-US" sz="1800" kern="100" dirty="0">
                          <a:effectLst/>
                        </a:rPr>
                        <a:t>2</a:t>
                      </a:r>
                      <a:r>
                        <a:rPr lang="ja-JP" sz="1800" kern="100" dirty="0">
                          <a:effectLst/>
                        </a:rPr>
                        <a:t>点ある。</a:t>
                      </a:r>
                      <a:r>
                        <a:rPr lang="en-US" sz="1800" kern="100" dirty="0">
                          <a:effectLst/>
                        </a:rPr>
                        <a:t>1</a:t>
                      </a:r>
                      <a:r>
                        <a:rPr lang="ja-JP" sz="1800" kern="100" dirty="0">
                          <a:effectLst/>
                        </a:rPr>
                        <a:t>点目は背が伸びるためには･･･が有効であるからである。・・（説明）・・。</a:t>
                      </a:r>
                      <a:r>
                        <a:rPr lang="en-US" sz="1800" kern="100" dirty="0">
                          <a:effectLst/>
                        </a:rPr>
                        <a:t>2</a:t>
                      </a:r>
                      <a:r>
                        <a:rPr lang="ja-JP" sz="1800" kern="100" dirty="0">
                          <a:effectLst/>
                        </a:rPr>
                        <a:t>点目は牛乳の中には背が伸びるのに有効な・・・が多く含まれているからである・・・（説明）・・。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ゆえに牛乳には背を伸ばす効果が大きいと言える。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・しかし背が伸びるのには・・・・も重要な要素であり、牛乳は背を伸ばすには有効であるが、・・・・も必要と言える。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68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1741</TotalTime>
  <Words>881</Words>
  <Application>Microsoft Office PowerPoint</Application>
  <PresentationFormat>画面に合わせる (4:3)</PresentationFormat>
  <Paragraphs>174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ＭＳ Ｐゴシック</vt:lpstr>
      <vt:lpstr>ＭＳ 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探究科スライド</vt:lpstr>
      <vt:lpstr>０．卒業論文 　　　オリエンテーション</vt:lpstr>
      <vt:lpstr>（１）卒業論文に向けて</vt:lpstr>
      <vt:lpstr>（２）スケジュール</vt:lpstr>
      <vt:lpstr>１．論文の基本的構成</vt:lpstr>
      <vt:lpstr>PowerPoint プレゼンテーション</vt:lpstr>
      <vt:lpstr>自分のテーマ・仮説を見直してみよう。またゴールとする結論を書いて（予想して）みよう。</vt:lpstr>
      <vt:lpstr>２．卒業論文を書こう 　　　　（１次原稿）</vt:lpstr>
      <vt:lpstr>PowerPoint プレゼンテーション</vt:lpstr>
      <vt:lpstr>PowerPoint プレゼンテーション</vt:lpstr>
      <vt:lpstr>結論を導くための根拠を調べる</vt:lpstr>
      <vt:lpstr>報告書を毎回記入する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 弘之</cp:lastModifiedBy>
  <cp:revision>76</cp:revision>
  <cp:lastPrinted>2018-07-01T22:29:54Z</cp:lastPrinted>
  <dcterms:created xsi:type="dcterms:W3CDTF">2017-06-22T03:36:30Z</dcterms:created>
  <dcterms:modified xsi:type="dcterms:W3CDTF">2020-12-28T07:26:18Z</dcterms:modified>
</cp:coreProperties>
</file>