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3" r:id="rId3"/>
    <p:sldId id="262" r:id="rId4"/>
    <p:sldId id="274" r:id="rId5"/>
    <p:sldId id="275" r:id="rId6"/>
    <p:sldId id="276" r:id="rId7"/>
    <p:sldId id="279" r:id="rId8"/>
    <p:sldId id="265" r:id="rId9"/>
    <p:sldId id="267" r:id="rId10"/>
    <p:sldId id="268" r:id="rId11"/>
    <p:sldId id="280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6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97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14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246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07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12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37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363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286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64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26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83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79FF8-9F72-4106-801B-F70CC8C7622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F6A1D-F78F-4F38-BD8D-6E90510F1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0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高校３年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sz="8000" dirty="0" smtClean="0">
                <a:solidFill>
                  <a:srgbClr val="FF0000"/>
                </a:solidFill>
              </a:rPr>
              <a:t>探究（ＡＧ）</a:t>
            </a:r>
            <a:endParaRPr kumimoji="1" lang="ja-JP" altLang="en-US" sz="8000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114800"/>
            <a:ext cx="6858000" cy="1143000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担当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Ｂ・Ｃ組　紅谷一花・岡本弘之</a:t>
            </a:r>
            <a:endParaRPr lang="en-US" altLang="ja-JP" sz="3200" dirty="0" smtClean="0"/>
          </a:p>
          <a:p>
            <a:r>
              <a:rPr lang="ja-JP" altLang="en-US" sz="3200" dirty="0" smtClean="0"/>
              <a:t>Ｄ組　紅谷一花・芦塚孝至</a:t>
            </a:r>
            <a:endParaRPr lang="en-US" altLang="ja-JP" sz="3200" dirty="0" smtClean="0"/>
          </a:p>
          <a:p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7411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振り返りをもとに修正しよう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STEP2</a:t>
            </a:r>
            <a:endParaRPr lang="ja-JP" altLang="en-US" sz="32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223512"/>
              </p:ext>
            </p:extLst>
          </p:nvPr>
        </p:nvGraphicFramePr>
        <p:xfrm>
          <a:off x="332513" y="2042954"/>
          <a:ext cx="8430488" cy="39624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714001"/>
                <a:gridCol w="6716487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テーマに</a:t>
                      </a:r>
                    </a:p>
                    <a:p>
                      <a:pPr indent="400050"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ついて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【改善の視点</a:t>
                      </a:r>
                      <a:r>
                        <a:rPr lang="ja-JP" sz="2000" kern="100" dirty="0" smtClean="0">
                          <a:effectLst/>
                        </a:rPr>
                        <a:t>】</a:t>
                      </a:r>
                      <a:endParaRPr lang="en-US" altLang="ja-JP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大きすぎる</a:t>
                      </a:r>
                      <a:r>
                        <a:rPr lang="ja-JP" sz="2000" kern="100" dirty="0">
                          <a:effectLst/>
                        </a:rPr>
                        <a:t>テーマでないか？マジッククエスチョンでないか？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調べる項目に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　　　ついて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（</a:t>
                      </a:r>
                      <a:r>
                        <a:rPr lang="en-US" sz="2000" kern="100" dirty="0">
                          <a:effectLst/>
                        </a:rPr>
                        <a:t>3</a:t>
                      </a:r>
                      <a:r>
                        <a:rPr lang="ja-JP" sz="2000" kern="100" dirty="0">
                          <a:effectLst/>
                        </a:rPr>
                        <a:t>行以上）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【改善の視点</a:t>
                      </a:r>
                      <a:r>
                        <a:rPr lang="ja-JP" sz="2000" kern="100" dirty="0" smtClean="0">
                          <a:effectLst/>
                        </a:rPr>
                        <a:t>】</a:t>
                      </a:r>
                      <a:endParaRPr lang="en-US" altLang="ja-JP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</a:rPr>
                        <a:t>言葉の</a:t>
                      </a:r>
                      <a:r>
                        <a:rPr lang="ja-JP" sz="2000" kern="100" dirty="0" smtClean="0">
                          <a:effectLst/>
                        </a:rPr>
                        <a:t>定義</a:t>
                      </a:r>
                      <a:r>
                        <a:rPr lang="ja-JP" sz="2000" kern="100" dirty="0">
                          <a:effectLst/>
                        </a:rPr>
                        <a:t>をしているか？客観的な内容か？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結論について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【改善の視点</a:t>
                      </a:r>
                      <a:r>
                        <a:rPr lang="ja-JP" sz="2000" kern="100" dirty="0" smtClean="0">
                          <a:effectLst/>
                        </a:rPr>
                        <a:t>】</a:t>
                      </a:r>
                      <a:endParaRPr lang="en-US" altLang="ja-JP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調べた</a:t>
                      </a:r>
                      <a:r>
                        <a:rPr lang="ja-JP" sz="2000" kern="100" dirty="0">
                          <a:effectLst/>
                        </a:rPr>
                        <a:t>結果、自分の考えとして何を言いたいか</a:t>
                      </a:r>
                      <a:r>
                        <a:rPr lang="ja-JP" sz="2000" kern="100" dirty="0" smtClean="0">
                          <a:effectLst/>
                        </a:rPr>
                        <a:t>？</a:t>
                      </a: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角丸四角形吹き出し 4"/>
          <p:cNvSpPr/>
          <p:nvPr/>
        </p:nvSpPr>
        <p:spPr>
          <a:xfrm>
            <a:off x="6302829" y="1395947"/>
            <a:ext cx="2460172" cy="685800"/>
          </a:xfrm>
          <a:prstGeom prst="wedgeRoundRectCallout">
            <a:avLst>
              <a:gd name="adj1" fmla="val -39657"/>
              <a:gd name="adj2" fmla="val 86836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仮説・疑問形か？</a:t>
            </a:r>
            <a:endParaRPr kumimoji="1" lang="en-US" altLang="ja-JP" sz="2000" b="1" dirty="0" smtClean="0"/>
          </a:p>
          <a:p>
            <a:pPr algn="ctr"/>
            <a:r>
              <a:rPr lang="ja-JP" altLang="en-US" sz="2000" b="1" dirty="0"/>
              <a:t>絞</a:t>
            </a:r>
            <a:r>
              <a:rPr lang="ja-JP" altLang="en-US" sz="2000" b="1" dirty="0" smtClean="0"/>
              <a:t>っているか？</a:t>
            </a:r>
            <a:endParaRPr kumimoji="1" lang="ja-JP" altLang="en-US" sz="2000" b="1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6302829" y="5662454"/>
            <a:ext cx="2460172" cy="685800"/>
          </a:xfrm>
          <a:prstGeom prst="wedgeRoundRectCallout">
            <a:avLst>
              <a:gd name="adj1" fmla="val -44524"/>
              <a:gd name="adj2" fmla="val -84593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テーマと対応？</a:t>
            </a:r>
            <a:endParaRPr kumimoji="1" lang="en-US" altLang="ja-JP" sz="2000" b="1" dirty="0" smtClean="0"/>
          </a:p>
          <a:p>
            <a:pPr algn="ctr"/>
            <a:r>
              <a:rPr kumimoji="1" lang="ja-JP" altLang="en-US" sz="2000" b="1" dirty="0" smtClean="0"/>
              <a:t>疑問の答えか？</a:t>
            </a:r>
            <a:endParaRPr kumimoji="1" lang="en-US" altLang="ja-JP" sz="2000" b="1" dirty="0" smtClean="0"/>
          </a:p>
        </p:txBody>
      </p:sp>
      <p:sp>
        <p:nvSpPr>
          <p:cNvPr id="7" name="角丸四角形吹き出し 6"/>
          <p:cNvSpPr/>
          <p:nvPr/>
        </p:nvSpPr>
        <p:spPr>
          <a:xfrm>
            <a:off x="6302829" y="4139147"/>
            <a:ext cx="2460172" cy="685800"/>
          </a:xfrm>
          <a:prstGeom prst="wedgeRoundRectCallout">
            <a:avLst>
              <a:gd name="adj1" fmla="val -40542"/>
              <a:gd name="adj2" fmla="val -81418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答えを導くための</a:t>
            </a:r>
            <a:endParaRPr kumimoji="1" lang="en-US" altLang="ja-JP" sz="2000" b="1" dirty="0" smtClean="0"/>
          </a:p>
          <a:p>
            <a:pPr algn="ctr"/>
            <a:r>
              <a:rPr lang="ja-JP" altLang="en-US" sz="2000" b="1" dirty="0" smtClean="0"/>
              <a:t>情報？客観的？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687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④ＧｏｏｌｅＣｌａｓｓｒｏｏｍで提出する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 txBox="1">
            <a:spLocks/>
          </p:cNvSpPr>
          <p:nvPr/>
        </p:nvSpPr>
        <p:spPr>
          <a:xfrm>
            <a:off x="193222" y="2220686"/>
            <a:ext cx="8757556" cy="3320142"/>
          </a:xfrm>
          <a:prstGeom prst="rect">
            <a:avLst/>
          </a:prstGeom>
          <a:ln w="19050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solidFill>
                  <a:srgbClr val="FF0000"/>
                </a:solidFill>
              </a:rPr>
              <a:t>課題の提出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ja-JP" altLang="en-US" dirty="0" smtClean="0"/>
              <a:t>プリント</a:t>
            </a:r>
            <a:r>
              <a:rPr lang="en-US" altLang="ja-JP" dirty="0" smtClean="0"/>
              <a:t>No.2</a:t>
            </a:r>
            <a:r>
              <a:rPr lang="ja-JP" altLang="en-US" dirty="0" smtClean="0"/>
              <a:t>の記入部分を撮影し提出する（</a:t>
            </a:r>
            <a:r>
              <a:rPr lang="en-US" altLang="ja-JP" dirty="0" smtClean="0"/>
              <a:t>6/2</a:t>
            </a:r>
            <a:r>
              <a:rPr lang="ja-JP" altLang="en-US" dirty="0" smtClean="0"/>
              <a:t>まで）</a:t>
            </a:r>
            <a:endParaRPr lang="en-US" altLang="ja-JP" dirty="0" smtClean="0"/>
          </a:p>
          <a:p>
            <a:pPr marL="342900" indent="-342900"/>
            <a:r>
              <a:rPr lang="ja-JP" altLang="en-US" dirty="0" smtClean="0"/>
              <a:t>まだの人向け「クラスコードは　</a:t>
            </a:r>
            <a:r>
              <a:rPr lang="ja-JP" altLang="en-US" dirty="0" smtClean="0"/>
              <a:t>　　　　　</a:t>
            </a:r>
            <a:r>
              <a:rPr lang="ja-JP" altLang="en-US" dirty="0" smtClean="0"/>
              <a:t>　です。」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　手順①</a:t>
            </a:r>
            <a:r>
              <a:rPr lang="en-US" altLang="ja-JP" dirty="0" smtClean="0"/>
              <a:t> Classroom</a:t>
            </a:r>
            <a:r>
              <a:rPr lang="ja-JP" altLang="en-US" dirty="0" smtClean="0"/>
              <a:t>のアプリを開く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　　　　</a:t>
            </a:r>
            <a:r>
              <a:rPr lang="ja-JP" altLang="en-US" dirty="0" smtClean="0"/>
              <a:t>②学校配布のメールアドレス</a:t>
            </a:r>
            <a:r>
              <a:rPr lang="ja-JP" altLang="en-US" dirty="0" smtClean="0"/>
              <a:t>でログイン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　　　　③クラスコードを入力して「高</a:t>
            </a:r>
            <a:r>
              <a:rPr lang="en-US" altLang="ja-JP" dirty="0" smtClean="0"/>
              <a:t>3</a:t>
            </a:r>
            <a:r>
              <a:rPr lang="ja-JP" altLang="en-US" dirty="0" smtClean="0"/>
              <a:t>探究」に参加する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　　　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無理ならば「校内グループ」のコメントに添付してもよい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1238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今日</a:t>
            </a:r>
            <a:r>
              <a:rPr lang="ja-JP" altLang="en-US" dirty="0" smtClean="0">
                <a:solidFill>
                  <a:srgbClr val="FF0000"/>
                </a:solidFill>
              </a:rPr>
              <a:t>の手順（４回目）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①レジュメの発表を準備します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・時間は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分半～</a:t>
            </a:r>
            <a:r>
              <a:rPr lang="en-US" altLang="ja-JP" dirty="0" smtClean="0"/>
              <a:t>3</a:t>
            </a:r>
            <a:r>
              <a:rPr lang="ja-JP" altLang="en-US" dirty="0" smtClean="0"/>
              <a:t>分の範囲が目標です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②発表を</a:t>
            </a:r>
            <a:r>
              <a:rPr kumimoji="1" lang="en-US" altLang="ja-JP" dirty="0" smtClean="0">
                <a:solidFill>
                  <a:srgbClr val="FF0000"/>
                </a:solidFill>
              </a:rPr>
              <a:t>iPad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で撮影します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</a:t>
            </a:r>
            <a:r>
              <a:rPr lang="en-US" altLang="ja-JP" dirty="0" smtClean="0"/>
              <a:t>iPad</a:t>
            </a:r>
            <a:r>
              <a:rPr lang="ja-JP" altLang="en-US" dirty="0" smtClean="0"/>
              <a:t>でレジュメを撮影しながら説明してください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（机の上にレジュメを置いて撮影しながら説明）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・自分自身は映らなくて声の出演でいいです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③撮影した動画を提出します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</a:t>
            </a:r>
            <a:r>
              <a:rPr lang="en-US" altLang="ja-JP" dirty="0" err="1" smtClean="0"/>
              <a:t>GoogleClassroom</a:t>
            </a:r>
            <a:r>
              <a:rPr lang="ja-JP" altLang="en-US" dirty="0" err="1" smtClean="0"/>
              <a:t>で提</a:t>
            </a:r>
            <a:r>
              <a:rPr lang="ja-JP" altLang="en-US" dirty="0" smtClean="0"/>
              <a:t>出してください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6694715" y="928631"/>
            <a:ext cx="2362200" cy="1524116"/>
          </a:xfrm>
          <a:prstGeom prst="wedgeRoundRectCallout">
            <a:avLst>
              <a:gd name="adj1" fmla="val -87357"/>
              <a:gd name="adj2" fmla="val -3827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今日の</a:t>
            </a:r>
            <a:endParaRPr kumimoji="1" lang="en-US" altLang="ja-JP" dirty="0" smtClean="0"/>
          </a:p>
          <a:p>
            <a:r>
              <a:rPr kumimoji="1" lang="ja-JP" altLang="en-US" dirty="0" smtClean="0"/>
              <a:t>授業担当は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岡本です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0" y="250425"/>
            <a:ext cx="1158421" cy="220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80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１．発表準備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6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①発表の手順（例）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3131500" y="4242889"/>
            <a:ext cx="1843272" cy="399934"/>
          </a:xfrm>
          <a:prstGeom prst="wedgeRoundRectCallout">
            <a:avLst>
              <a:gd name="adj1" fmla="val -77077"/>
              <a:gd name="adj2" fmla="val 4079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ここを</a:t>
            </a:r>
            <a:r>
              <a:rPr lang="ja-JP" altLang="en-US" dirty="0" smtClean="0"/>
              <a:t>しっかり</a:t>
            </a:r>
            <a:r>
              <a:rPr lang="ja-JP" altLang="en-US" dirty="0"/>
              <a:t>と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93914" y="1690689"/>
            <a:ext cx="2220686" cy="5408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テーマ・名前</a:t>
            </a:r>
            <a:endParaRPr kumimoji="1" lang="ja-JP" altLang="en-US" sz="2800" dirty="0"/>
          </a:p>
        </p:txBody>
      </p:sp>
      <p:sp>
        <p:nvSpPr>
          <p:cNvPr id="6" name="角丸四角形 5"/>
          <p:cNvSpPr/>
          <p:nvPr/>
        </p:nvSpPr>
        <p:spPr>
          <a:xfrm>
            <a:off x="293914" y="2929507"/>
            <a:ext cx="2220686" cy="5408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はじめに</a:t>
            </a:r>
            <a:endParaRPr kumimoji="1" lang="ja-JP" altLang="en-US" sz="2800" dirty="0"/>
          </a:p>
        </p:txBody>
      </p:sp>
      <p:sp>
        <p:nvSpPr>
          <p:cNvPr id="7" name="角丸四角形 6"/>
          <p:cNvSpPr/>
          <p:nvPr/>
        </p:nvSpPr>
        <p:spPr>
          <a:xfrm>
            <a:off x="293914" y="4168325"/>
            <a:ext cx="2220686" cy="5408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調査・本論</a:t>
            </a:r>
            <a:endParaRPr kumimoji="1" lang="ja-JP" altLang="en-US" sz="2800" dirty="0"/>
          </a:p>
        </p:txBody>
      </p:sp>
      <p:sp>
        <p:nvSpPr>
          <p:cNvPr id="8" name="角丸四角形 7"/>
          <p:cNvSpPr/>
          <p:nvPr/>
        </p:nvSpPr>
        <p:spPr>
          <a:xfrm>
            <a:off x="293914" y="5407143"/>
            <a:ext cx="2220686" cy="5408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まとめ・結論</a:t>
            </a:r>
            <a:endParaRPr kumimoji="1"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628649" y="2278745"/>
            <a:ext cx="71872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「Ｄ組４０番岡本弘之です。私は</a:t>
            </a:r>
            <a:r>
              <a:rPr lang="en-US" altLang="ja-JP" sz="2000" dirty="0"/>
              <a:t>『</a:t>
            </a:r>
            <a:r>
              <a:rPr lang="ja-JP" altLang="en-US" sz="2000" dirty="0"/>
              <a:t>（テーマ）</a:t>
            </a:r>
            <a:r>
              <a:rPr lang="en-US" altLang="ja-JP" sz="2000" dirty="0" smtClean="0"/>
              <a:t>』</a:t>
            </a:r>
            <a:r>
              <a:rPr lang="ja-JP" altLang="en-US" sz="2000" dirty="0" smtClean="0"/>
              <a:t>について</a:t>
            </a:r>
            <a:r>
              <a:rPr lang="ja-JP" altLang="en-US" sz="2000" dirty="0"/>
              <a:t>発表します」</a:t>
            </a:r>
            <a:endParaRPr lang="en-US" altLang="ja-JP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628650" y="3502696"/>
            <a:ext cx="71872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「私がこのテーマにした理由は２つ</a:t>
            </a:r>
            <a:r>
              <a:rPr lang="ja-JP" altLang="en-US" sz="2000" dirty="0" smtClean="0"/>
              <a:t>あります。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一つ</a:t>
            </a:r>
            <a:r>
              <a:rPr lang="ja-JP" altLang="en-US" sz="2000" dirty="0"/>
              <a:t>は・・・二つ目は・・・・です。」</a:t>
            </a:r>
            <a:endParaRPr lang="en-US" altLang="ja-JP" sz="2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28649" y="4726152"/>
            <a:ext cx="75682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「まず・・</a:t>
            </a:r>
            <a:r>
              <a:rPr lang="ja-JP" altLang="en-US" sz="2000" dirty="0" smtClean="0"/>
              <a:t>・という言葉について</a:t>
            </a:r>
            <a:r>
              <a:rPr lang="ja-JP" altLang="en-US" sz="2000" dirty="0"/>
              <a:t>説明します。・</a:t>
            </a:r>
            <a:r>
              <a:rPr lang="ja-JP" altLang="en-US" sz="2000" dirty="0" smtClean="0"/>
              <a:t>・・・・・」</a:t>
            </a:r>
            <a:endParaRPr lang="en-US" altLang="ja-JP" sz="2000" dirty="0"/>
          </a:p>
          <a:p>
            <a:r>
              <a:rPr lang="ja-JP" altLang="en-US" sz="2000" dirty="0" smtClean="0"/>
              <a:t>「</a:t>
            </a:r>
            <a:r>
              <a:rPr lang="ja-JP" altLang="en-US" sz="2000" dirty="0"/>
              <a:t>次に世界では・・・・」「最後に・・・・</a:t>
            </a:r>
            <a:r>
              <a:rPr lang="ja-JP" altLang="en-US" sz="2000" dirty="0" smtClean="0"/>
              <a:t>」「</a:t>
            </a:r>
            <a:r>
              <a:rPr lang="ja-JP" altLang="en-US" sz="2000" dirty="0"/>
              <a:t>・・・・ということがわかりました・」</a:t>
            </a:r>
            <a:endParaRPr lang="en-US" altLang="ja-JP" sz="2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628648" y="5943426"/>
            <a:ext cx="70348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「以上の事から、私は・・・・・と考えます。」</a:t>
            </a:r>
            <a:endParaRPr lang="en-US" altLang="ja-JP" sz="2000" dirty="0"/>
          </a:p>
          <a:p>
            <a:r>
              <a:rPr lang="ja-JP" altLang="en-US" sz="2000" dirty="0" smtClean="0"/>
              <a:t>「</a:t>
            </a:r>
            <a:r>
              <a:rPr lang="ja-JP" altLang="en-US" sz="2000" dirty="0"/>
              <a:t>その理由は２つあります。一つは・・二つ目は・・」</a:t>
            </a:r>
          </a:p>
        </p:txBody>
      </p:sp>
    </p:spTree>
    <p:extLst>
      <p:ext uri="{BB962C8B-B14F-4D97-AF65-F5344CB8AC3E}">
        <p14:creationId xmlns:p14="http://schemas.microsoft.com/office/powerpoint/2010/main" val="8553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②発表を撮影する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chemeClr val="tx2"/>
                </a:solidFill>
              </a:rPr>
              <a:t>１）レジュメを机の上に置く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lvl="1"/>
            <a:r>
              <a:rPr kumimoji="1" lang="ja-JP" altLang="en-US" dirty="0" smtClean="0"/>
              <a:t>印刷したものでも画面でも可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2"/>
                </a:solidFill>
              </a:rPr>
              <a:t>２）ｉＰａｄでレジュメを撮影しながら発表する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lvl="1"/>
            <a:r>
              <a:rPr kumimoji="1" lang="ja-JP" altLang="en-US" dirty="0" smtClean="0"/>
              <a:t>手順を参考に、とくに調査したところ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説明箇所に合わせて撮影場所をずらす</a:t>
            </a:r>
            <a:endParaRPr kumimoji="1" lang="en-US" altLang="ja-JP" dirty="0" smtClean="0"/>
          </a:p>
          <a:p>
            <a:pPr lvl="1"/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2"/>
                </a:solidFill>
              </a:rPr>
              <a:t>３）時間は２分半～３分とする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lvl="1"/>
            <a:r>
              <a:rPr kumimoji="1" lang="ja-JP" altLang="en-US" dirty="0" smtClean="0"/>
              <a:t>多少前後しても構いません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783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③動画を提出する（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5/26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まで）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5"/>
            <a:ext cx="8090807" cy="972004"/>
          </a:xfrm>
        </p:spPr>
        <p:txBody>
          <a:bodyPr/>
          <a:lstStyle/>
          <a:p>
            <a:r>
              <a:rPr kumimoji="1" lang="en-US" altLang="ja-JP" dirty="0" err="1" smtClean="0"/>
              <a:t>GoogleClassroom</a:t>
            </a:r>
            <a:r>
              <a:rPr lang="ja-JP" altLang="en-US" dirty="0" err="1" smtClean="0"/>
              <a:t>の提</a:t>
            </a:r>
            <a:r>
              <a:rPr lang="ja-JP" altLang="en-US" dirty="0" smtClean="0"/>
              <a:t>出フォルダに動画を提出する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まだの人　クラスコード：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</a:rPr>
              <a:t>　　　　　　　</a:t>
            </a:r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ja-JP" altLang="en-US" dirty="0" smtClean="0"/>
              <a:t>で参加すること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9" y="2932566"/>
            <a:ext cx="2000123" cy="355755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152" y="2925584"/>
            <a:ext cx="2004048" cy="35645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972" y="2932565"/>
            <a:ext cx="2000123" cy="355755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867" y="2925584"/>
            <a:ext cx="2027589" cy="3606404"/>
          </a:xfrm>
          <a:prstGeom prst="rect">
            <a:avLst/>
          </a:prstGeom>
        </p:spPr>
      </p:pic>
      <p:sp>
        <p:nvSpPr>
          <p:cNvPr id="9" name="角丸四角形 8"/>
          <p:cNvSpPr/>
          <p:nvPr/>
        </p:nvSpPr>
        <p:spPr>
          <a:xfrm>
            <a:off x="6770914" y="5344886"/>
            <a:ext cx="522515" cy="26125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718458" y="4986774"/>
            <a:ext cx="609600" cy="21659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1447800" y="3679372"/>
            <a:ext cx="402771" cy="30479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4816929" y="4986775"/>
            <a:ext cx="821872" cy="21659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3204420" y="4844702"/>
            <a:ext cx="855952" cy="23892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6724524" y="4523055"/>
            <a:ext cx="1080533" cy="2122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/>
          <p:cNvCxnSpPr/>
          <p:nvPr/>
        </p:nvCxnSpPr>
        <p:spPr>
          <a:xfrm flipH="1">
            <a:off x="1164771" y="4092789"/>
            <a:ext cx="283029" cy="86053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endCxn id="7" idx="3"/>
          </p:cNvCxnSpPr>
          <p:nvPr/>
        </p:nvCxnSpPr>
        <p:spPr>
          <a:xfrm flipV="1">
            <a:off x="5780316" y="4711341"/>
            <a:ext cx="889779" cy="38373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1447801" y="4953320"/>
            <a:ext cx="1689813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201887" y="4964166"/>
            <a:ext cx="593270" cy="1415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H="1">
            <a:off x="7032171" y="4821037"/>
            <a:ext cx="88510" cy="5238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1932215" y="2926683"/>
            <a:ext cx="5475514" cy="42454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スマホでの提出方法（アプリを使わない提出方法）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738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今日</a:t>
            </a:r>
            <a:r>
              <a:rPr lang="ja-JP" altLang="en-US" dirty="0" smtClean="0">
                <a:solidFill>
                  <a:srgbClr val="FF0000"/>
                </a:solidFill>
              </a:rPr>
              <a:t>の手順（５回目）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582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①発表動画またはレジュメを確認します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</a:t>
            </a:r>
            <a:r>
              <a:rPr lang="en-US" altLang="ja-JP" dirty="0" err="1" smtClean="0"/>
              <a:t>GoogleClassroom</a:t>
            </a:r>
            <a:r>
              <a:rPr lang="ja-JP" altLang="en-US" dirty="0" err="1" smtClean="0"/>
              <a:t>の提</a:t>
            </a:r>
            <a:r>
              <a:rPr lang="ja-JP" altLang="en-US" dirty="0" smtClean="0"/>
              <a:t>出フォルダから発表動画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またはレジュメを見る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・同じクラス３名、違うクラス２名を選び、発表動画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またはレジュメを視聴・読み込む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②ワークシートに記入する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・テーマ・結論を読み取り、質問も一つ考えて記入する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③</a:t>
            </a:r>
            <a:r>
              <a:rPr lang="ja-JP" altLang="en-US" dirty="0">
                <a:solidFill>
                  <a:srgbClr val="FF0000"/>
                </a:solidFill>
              </a:rPr>
              <a:t>発表</a:t>
            </a:r>
            <a:r>
              <a:rPr lang="ja-JP" altLang="en-US" dirty="0" smtClean="0">
                <a:solidFill>
                  <a:srgbClr val="FF0000"/>
                </a:solidFill>
              </a:rPr>
              <a:t>の</a:t>
            </a:r>
            <a:r>
              <a:rPr lang="ja-JP" altLang="en-US" dirty="0">
                <a:solidFill>
                  <a:srgbClr val="FF0000"/>
                </a:solidFill>
              </a:rPr>
              <a:t>振り返</a:t>
            </a:r>
            <a:r>
              <a:rPr lang="ja-JP" altLang="en-US" dirty="0" smtClean="0">
                <a:solidFill>
                  <a:srgbClr val="FF0000"/>
                </a:solidFill>
              </a:rPr>
              <a:t>りを記入する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・他の人からの質問の部分は空けておいてください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④プリント</a:t>
            </a:r>
            <a:r>
              <a:rPr lang="en-US" altLang="ja-JP" dirty="0" smtClean="0">
                <a:solidFill>
                  <a:srgbClr val="FF0000"/>
                </a:solidFill>
              </a:rPr>
              <a:t>No.2</a:t>
            </a:r>
            <a:r>
              <a:rPr lang="ja-JP" altLang="en-US" dirty="0" smtClean="0">
                <a:solidFill>
                  <a:srgbClr val="FF0000"/>
                </a:solidFill>
              </a:rPr>
              <a:t>の記入内容を撮影して提出する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6662058" y="589528"/>
            <a:ext cx="2362200" cy="1524116"/>
          </a:xfrm>
          <a:prstGeom prst="wedgeRoundRectCallout">
            <a:avLst>
              <a:gd name="adj1" fmla="val -87357"/>
              <a:gd name="adj2" fmla="val -3827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今日の</a:t>
            </a:r>
            <a:endParaRPr kumimoji="1" lang="en-US" altLang="ja-JP" dirty="0" smtClean="0"/>
          </a:p>
          <a:p>
            <a:r>
              <a:rPr kumimoji="1" lang="ja-JP" altLang="en-US" dirty="0" smtClean="0"/>
              <a:t>授業担当は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岡本です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516" y="349702"/>
            <a:ext cx="927833" cy="176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8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②発表・レジュメを見ながら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ワークシートを記入する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STEP1</a:t>
            </a:r>
            <a:endParaRPr lang="ja-JP" altLang="en-US" sz="32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450354"/>
              </p:ext>
            </p:extLst>
          </p:nvPr>
        </p:nvGraphicFramePr>
        <p:xfrm>
          <a:off x="332512" y="1690687"/>
          <a:ext cx="8365175" cy="438912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158831"/>
                <a:gridCol w="4801206"/>
                <a:gridCol w="2405138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テーマ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solidFill>
                            <a:srgbClr val="FF0000"/>
                          </a:solidFill>
                          <a:effectLst/>
                        </a:rPr>
                        <a:t>・発表テーマを記入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ja-JP" sz="24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indent="3467100"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　　</a:t>
                      </a:r>
                      <a:r>
                        <a:rPr lang="ja-JP" sz="2400" kern="100" dirty="0" smtClean="0">
                          <a:effectLst/>
                        </a:rPr>
                        <a:t>名前</a:t>
                      </a:r>
                      <a:r>
                        <a:rPr lang="ja-JP" sz="2400" kern="100" dirty="0">
                          <a:effectLst/>
                        </a:rPr>
                        <a:t>（　　　　　　　　　　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結　論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altLang="en-US" sz="2400" kern="100" dirty="0" smtClean="0">
                          <a:solidFill>
                            <a:srgbClr val="FF0000"/>
                          </a:solidFill>
                          <a:effectLst/>
                        </a:rPr>
                        <a:t>・レジュメ・説明から結論を記入する</a:t>
                      </a:r>
                      <a:endParaRPr lang="ja-JP" sz="24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質問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（</a:t>
                      </a:r>
                      <a:r>
                        <a:rPr lang="en-US" sz="2400" kern="100">
                          <a:effectLst/>
                        </a:rPr>
                        <a:t>1</a:t>
                      </a:r>
                      <a:r>
                        <a:rPr lang="ja-JP" sz="2400" kern="100">
                          <a:effectLst/>
                        </a:rPr>
                        <a:t>つ）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altLang="en-US" sz="2400" kern="100" dirty="0" smtClean="0">
                          <a:solidFill>
                            <a:srgbClr val="FF0000"/>
                          </a:solidFill>
                          <a:effectLst/>
                        </a:rPr>
                        <a:t>・内容をふまえた質問を記入する</a:t>
                      </a:r>
                      <a:endParaRPr lang="en-US" altLang="ja-JP" sz="2400" kern="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solidFill>
                            <a:srgbClr val="FF0000"/>
                          </a:solidFill>
                          <a:effectLst/>
                        </a:rPr>
                        <a:t>　　</a:t>
                      </a:r>
                      <a:r>
                        <a:rPr lang="en-US" altLang="ja-JP" sz="2400" kern="100" dirty="0" smtClean="0">
                          <a:solidFill>
                            <a:srgbClr val="FF0000"/>
                          </a:solidFill>
                          <a:effectLst/>
                        </a:rPr>
                        <a:t>【</a:t>
                      </a:r>
                      <a:r>
                        <a:rPr lang="ja-JP" altLang="en-US" sz="2400" kern="100" dirty="0" smtClean="0">
                          <a:solidFill>
                            <a:srgbClr val="FF0000"/>
                          </a:solidFill>
                          <a:effectLst/>
                        </a:rPr>
                        <a:t>ヒント</a:t>
                      </a:r>
                      <a:r>
                        <a:rPr lang="en-US" altLang="ja-JP" sz="2400" kern="100" dirty="0" smtClean="0">
                          <a:solidFill>
                            <a:srgbClr val="FF0000"/>
                          </a:solidFill>
                          <a:effectLst/>
                        </a:rPr>
                        <a:t>】5W1H</a:t>
                      </a:r>
                      <a:r>
                        <a:rPr lang="ja-JP" altLang="en-US" sz="2400" kern="100" dirty="0" smtClean="0">
                          <a:solidFill>
                            <a:srgbClr val="FF0000"/>
                          </a:solidFill>
                          <a:effectLst/>
                        </a:rPr>
                        <a:t>を問う、関連事項を問う</a:t>
                      </a: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評価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・</a:t>
                      </a:r>
                      <a:r>
                        <a:rPr lang="ja-JP" sz="2400" kern="100" dirty="0" smtClean="0">
                          <a:effectLst/>
                        </a:rPr>
                        <a:t>時間</a:t>
                      </a:r>
                      <a:r>
                        <a:rPr lang="ja-JP" sz="2400" kern="100" dirty="0">
                          <a:effectLst/>
                        </a:rPr>
                        <a:t>（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 smtClean="0">
                          <a:effectLst/>
                        </a:rPr>
                        <a:t>分半</a:t>
                      </a:r>
                      <a:r>
                        <a:rPr lang="ja-JP" altLang="en-US" sz="2400" kern="100" dirty="0" smtClean="0">
                          <a:effectLst/>
                        </a:rPr>
                        <a:t>～</a:t>
                      </a:r>
                      <a:r>
                        <a:rPr lang="en-US" altLang="ja-JP" sz="2400" kern="100" dirty="0" smtClean="0">
                          <a:effectLst/>
                        </a:rPr>
                        <a:t>3</a:t>
                      </a:r>
                      <a:r>
                        <a:rPr lang="ja-JP" altLang="en-US" sz="2400" kern="100" dirty="0" smtClean="0">
                          <a:effectLst/>
                        </a:rPr>
                        <a:t>分）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　　不足はＣ、時間かつスムーズでＡ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・</a:t>
                      </a:r>
                      <a:r>
                        <a:rPr lang="ja-JP" sz="2400" kern="100" dirty="0" smtClean="0">
                          <a:effectLst/>
                        </a:rPr>
                        <a:t>内容</a:t>
                      </a:r>
                      <a:r>
                        <a:rPr lang="ja-JP" sz="2400" kern="100" dirty="0">
                          <a:effectLst/>
                        </a:rPr>
                        <a:t>（発表項目①～</a:t>
                      </a:r>
                      <a:r>
                        <a:rPr lang="ja-JP" sz="2400" kern="100" dirty="0" smtClean="0">
                          <a:effectLst/>
                        </a:rPr>
                        <a:t>⑥</a:t>
                      </a:r>
                      <a:r>
                        <a:rPr lang="ja-JP" altLang="en-US" sz="2400" kern="100" dirty="0" smtClean="0">
                          <a:effectLst/>
                        </a:rPr>
                        <a:t>）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　　すべてでＡ、不足の量でＢ～Ｃ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・</a:t>
                      </a:r>
                      <a:r>
                        <a:rPr lang="ja-JP" sz="2400" kern="100" dirty="0" smtClean="0">
                          <a:effectLst/>
                        </a:rPr>
                        <a:t>レジュメ（見本</a:t>
                      </a:r>
                      <a:r>
                        <a:rPr lang="ja-JP" sz="2400" kern="100" dirty="0">
                          <a:effectLst/>
                        </a:rPr>
                        <a:t>をふまえた</a:t>
                      </a:r>
                      <a:r>
                        <a:rPr lang="ja-JP" sz="2400" kern="100" dirty="0" smtClean="0">
                          <a:effectLst/>
                        </a:rPr>
                        <a:t>内容</a:t>
                      </a:r>
                      <a:r>
                        <a:rPr lang="ja-JP" altLang="en-US" sz="2400" kern="100" dirty="0" smtClean="0">
                          <a:effectLst/>
                        </a:rPr>
                        <a:t>）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　　項目あるＡ、不足の量でＢ～Ｃ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（</a:t>
                      </a:r>
                      <a:r>
                        <a:rPr lang="ja-JP" sz="2400" kern="100" dirty="0">
                          <a:effectLst/>
                        </a:rPr>
                        <a:t>　Ａ　　Ｂ　　Ｃ　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（</a:t>
                      </a:r>
                      <a:r>
                        <a:rPr lang="ja-JP" sz="2400" kern="100" dirty="0">
                          <a:effectLst/>
                        </a:rPr>
                        <a:t>　Ａ　　Ｂ　　Ｃ　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（</a:t>
                      </a:r>
                      <a:r>
                        <a:rPr lang="ja-JP" sz="2400" kern="100" dirty="0">
                          <a:effectLst/>
                        </a:rPr>
                        <a:t>　Ａ　　Ｂ　　Ｃ　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2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③振り返りをしよう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764653"/>
              </p:ext>
            </p:extLst>
          </p:nvPr>
        </p:nvGraphicFramePr>
        <p:xfrm>
          <a:off x="390343" y="1831772"/>
          <a:ext cx="8481513" cy="42672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209857"/>
                <a:gridCol w="7271656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テーマ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自分</a:t>
                      </a:r>
                      <a:r>
                        <a:rPr lang="ja-JP" sz="2000" kern="100" dirty="0" smtClean="0">
                          <a:effectLst/>
                        </a:rPr>
                        <a:t>の</a:t>
                      </a:r>
                      <a:endParaRPr lang="en-US" altLang="ja-JP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振り返り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【説明】レジュメ・発表についての反省・振り返りを書きます（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項目）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自己評価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【説明】できている項目にチェックを入れる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　□　はじめにを書いた　　　　　　　□　客観的事実を調べた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　□　結論（自分の意見）を書いた　　□　参考文献を書いた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質問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【説明】他の人から出た質問をすべて書きます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STEP1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1561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632</TotalTime>
  <Words>475</Words>
  <Application>Microsoft Office PowerPoint</Application>
  <PresentationFormat>画面に合わせる (4:3)</PresentationFormat>
  <Paragraphs>148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高校３年 探究（ＡＧ）</vt:lpstr>
      <vt:lpstr>今日の手順（４回目）</vt:lpstr>
      <vt:lpstr>１．発表準備</vt:lpstr>
      <vt:lpstr>①発表の手順（例）</vt:lpstr>
      <vt:lpstr>②発表を撮影する</vt:lpstr>
      <vt:lpstr>③動画を提出する（5/26まで）</vt:lpstr>
      <vt:lpstr>今日の手順（５回目）</vt:lpstr>
      <vt:lpstr>②発表・レジュメを見ながら 　　ワークシートを記入する</vt:lpstr>
      <vt:lpstr>③振り返りをしよう</vt:lpstr>
      <vt:lpstr>振り返りをもとに修正しよう</vt:lpstr>
      <vt:lpstr>④ＧｏｏｌｅＣｌａｓｓｒｏｏｍで提出する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今日の座席</dc:title>
  <dc:creator>Okamoto Hiroyuki</dc:creator>
  <cp:lastModifiedBy>岡本 弘之</cp:lastModifiedBy>
  <cp:revision>22</cp:revision>
  <dcterms:created xsi:type="dcterms:W3CDTF">2019-05-16T02:09:53Z</dcterms:created>
  <dcterms:modified xsi:type="dcterms:W3CDTF">2020-12-28T07:21:24Z</dcterms:modified>
</cp:coreProperties>
</file>