
<file path=[Content_Types].xml><?xml version="1.0" encoding="utf-8"?>
<Types xmlns="http://schemas.openxmlformats.org/package/2006/content-types">
  <Default Extension="tmp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2"/>
  </p:handoutMasterIdLst>
  <p:sldIdLst>
    <p:sldId id="320" r:id="rId2"/>
    <p:sldId id="321" r:id="rId3"/>
    <p:sldId id="299" r:id="rId4"/>
    <p:sldId id="300" r:id="rId5"/>
    <p:sldId id="301" r:id="rId6"/>
    <p:sldId id="309" r:id="rId7"/>
    <p:sldId id="310" r:id="rId8"/>
    <p:sldId id="328" r:id="rId9"/>
    <p:sldId id="318" r:id="rId10"/>
    <p:sldId id="317" r:id="rId11"/>
    <p:sldId id="311" r:id="rId12"/>
    <p:sldId id="312" r:id="rId13"/>
    <p:sldId id="313" r:id="rId14"/>
    <p:sldId id="322" r:id="rId15"/>
    <p:sldId id="324" r:id="rId16"/>
    <p:sldId id="326" r:id="rId17"/>
    <p:sldId id="314" r:id="rId18"/>
    <p:sldId id="327" r:id="rId19"/>
    <p:sldId id="330" r:id="rId20"/>
    <p:sldId id="334" r:id="rId21"/>
  </p:sldIdLst>
  <p:sldSz cx="9144000" cy="6858000" type="screen4x3"/>
  <p:notesSz cx="9926638" cy="6797675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淡色スタイル 1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1464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41064"/>
          </a:xfrm>
          <a:prstGeom prst="rect">
            <a:avLst/>
          </a:prstGeom>
        </p:spPr>
        <p:txBody>
          <a:bodyPr vert="horz" lIns="91970" tIns="45985" rIns="91970" bIns="4598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41064"/>
          </a:xfrm>
          <a:prstGeom prst="rect">
            <a:avLst/>
          </a:prstGeom>
        </p:spPr>
        <p:txBody>
          <a:bodyPr vert="horz" lIns="91970" tIns="45985" rIns="91970" bIns="45985" rtlCol="0"/>
          <a:lstStyle>
            <a:lvl1pPr algn="r">
              <a:defRPr sz="1200"/>
            </a:lvl1pPr>
          </a:lstStyle>
          <a:p>
            <a:fld id="{93A46174-6073-45E0-85B8-0CB6E3E2AF98}" type="datetimeFigureOut">
              <a:rPr kumimoji="1" lang="ja-JP" altLang="en-US" smtClean="0"/>
              <a:t>2020/12/28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41063"/>
          </a:xfrm>
          <a:prstGeom prst="rect">
            <a:avLst/>
          </a:prstGeom>
        </p:spPr>
        <p:txBody>
          <a:bodyPr vert="horz" lIns="91970" tIns="45985" rIns="91970" bIns="4598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41063"/>
          </a:xfrm>
          <a:prstGeom prst="rect">
            <a:avLst/>
          </a:prstGeom>
        </p:spPr>
        <p:txBody>
          <a:bodyPr vert="horz" lIns="91970" tIns="45985" rIns="91970" bIns="45985" rtlCol="0" anchor="b"/>
          <a:lstStyle>
            <a:lvl1pPr algn="r">
              <a:defRPr sz="1200"/>
            </a:lvl1pPr>
          </a:lstStyle>
          <a:p>
            <a:fld id="{ABE773BD-EDE3-475D-9D48-0B71F8C21E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63809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6AD1-6F3B-4162-BFA1-3883EC993862}" type="datetimeFigureOut">
              <a:rPr kumimoji="1" lang="ja-JP" altLang="en-US" smtClean="0"/>
              <a:t>2020/12/28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3F66-3631-44A0-8A7F-9E538BD1C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7400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6AD1-6F3B-4162-BFA1-3883EC993862}" type="datetimeFigureOut">
              <a:rPr kumimoji="1" lang="ja-JP" altLang="en-US" smtClean="0"/>
              <a:t>2020/12/28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3F66-3631-44A0-8A7F-9E538BD1C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9890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6AD1-6F3B-4162-BFA1-3883EC993862}" type="datetimeFigureOut">
              <a:rPr kumimoji="1" lang="ja-JP" altLang="en-US" smtClean="0"/>
              <a:t>2020/12/28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3F66-3631-44A0-8A7F-9E538BD1C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6844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6AD1-6F3B-4162-BFA1-3883EC993862}" type="datetimeFigureOut">
              <a:rPr kumimoji="1" lang="ja-JP" altLang="en-US" smtClean="0"/>
              <a:t>2020/12/28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3F66-3631-44A0-8A7F-9E538BD1C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0328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6AD1-6F3B-4162-BFA1-3883EC993862}" type="datetimeFigureOut">
              <a:rPr kumimoji="1" lang="ja-JP" altLang="en-US" smtClean="0"/>
              <a:t>2020/12/28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3F66-3631-44A0-8A7F-9E538BD1C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8242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6AD1-6F3B-4162-BFA1-3883EC993862}" type="datetimeFigureOut">
              <a:rPr kumimoji="1" lang="ja-JP" altLang="en-US" smtClean="0"/>
              <a:t>2020/12/28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3F66-3631-44A0-8A7F-9E538BD1C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8561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6AD1-6F3B-4162-BFA1-3883EC993862}" type="datetimeFigureOut">
              <a:rPr kumimoji="1" lang="ja-JP" altLang="en-US" smtClean="0"/>
              <a:t>2020/12/28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3F66-3631-44A0-8A7F-9E538BD1C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15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6AD1-6F3B-4162-BFA1-3883EC993862}" type="datetimeFigureOut">
              <a:rPr kumimoji="1" lang="ja-JP" altLang="en-US" smtClean="0"/>
              <a:t>2020/12/28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3F66-3631-44A0-8A7F-9E538BD1C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0526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6AD1-6F3B-4162-BFA1-3883EC993862}" type="datetimeFigureOut">
              <a:rPr kumimoji="1" lang="ja-JP" altLang="en-US" smtClean="0"/>
              <a:t>2020/12/28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3F66-3631-44A0-8A7F-9E538BD1C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254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6AD1-6F3B-4162-BFA1-3883EC993862}" type="datetimeFigureOut">
              <a:rPr kumimoji="1" lang="ja-JP" altLang="en-US" smtClean="0"/>
              <a:t>2020/12/28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3F66-3631-44A0-8A7F-9E538BD1C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7135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6AD1-6F3B-4162-BFA1-3883EC993862}" type="datetimeFigureOut">
              <a:rPr kumimoji="1" lang="ja-JP" altLang="en-US" smtClean="0"/>
              <a:t>2020/12/28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3F66-3631-44A0-8A7F-9E538BD1C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2228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7E6AD1-6F3B-4162-BFA1-3883EC993862}" type="datetimeFigureOut">
              <a:rPr kumimoji="1" lang="ja-JP" altLang="en-US" smtClean="0"/>
              <a:t>2020/12/28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9E3F66-3631-44A0-8A7F-9E538BD1C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394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高校３年</a:t>
            </a:r>
            <a:r>
              <a:rPr kumimoji="1" lang="en-US" altLang="ja-JP" dirty="0" smtClean="0">
                <a:solidFill>
                  <a:srgbClr val="FF0000"/>
                </a:solidFill>
              </a:rPr>
              <a:t/>
            </a:r>
            <a:br>
              <a:rPr kumimoji="1" lang="en-US" altLang="ja-JP" dirty="0" smtClean="0">
                <a:solidFill>
                  <a:srgbClr val="FF0000"/>
                </a:solidFill>
              </a:rPr>
            </a:br>
            <a:r>
              <a:rPr kumimoji="1" lang="ja-JP" altLang="en-US" sz="8000" dirty="0" smtClean="0">
                <a:solidFill>
                  <a:srgbClr val="FF0000"/>
                </a:solidFill>
              </a:rPr>
              <a:t>探究</a:t>
            </a:r>
            <a:endParaRPr kumimoji="1" lang="ja-JP" altLang="en-US" sz="8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5686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②テーマをしぼると調べやすい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749346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kumimoji="1" lang="ja-JP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テーマ「子ども食堂は必要か？」</a:t>
            </a:r>
            <a:endParaRPr kumimoji="1" lang="en-US" altLang="ja-JP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ja-JP" altLang="en-US" dirty="0" smtClean="0">
                <a:solidFill>
                  <a:srgbClr val="FF0000"/>
                </a:solidFill>
              </a:rPr>
              <a:t>はじめに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dirty="0" smtClean="0"/>
              <a:t>・自分がテーマとした理由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 smtClean="0">
                <a:solidFill>
                  <a:srgbClr val="FF0000"/>
                </a:solidFill>
              </a:rPr>
              <a:t>調べること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dirty="0" smtClean="0"/>
              <a:t>・子ども食堂の定義（何？いつから？誰が？）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・子ども食堂の役割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・子供の貧困の背景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 smtClean="0">
                <a:solidFill>
                  <a:srgbClr val="FF0000"/>
                </a:solidFill>
              </a:rPr>
              <a:t>自分の意見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kumimoji="1" lang="ja-JP" altLang="en-US" dirty="0" smtClean="0"/>
              <a:t>・子ども食堂は必要・不要？その理由は・・・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757350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37852" y="365126"/>
            <a:ext cx="6977497" cy="1325563"/>
          </a:xfrm>
        </p:spPr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基本的知識を調べる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503237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ja-JP" altLang="ja-JP" dirty="0" smtClean="0"/>
              <a:t>テーマ</a:t>
            </a:r>
            <a:r>
              <a:rPr lang="ja-JP" altLang="ja-JP" dirty="0"/>
              <a:t>についての基本的知識を調べましょう。</a:t>
            </a:r>
          </a:p>
          <a:p>
            <a:pPr marL="0" indent="0">
              <a:buNone/>
            </a:pPr>
            <a:r>
              <a:rPr lang="ja-JP" altLang="ja-JP" dirty="0" smtClean="0">
                <a:solidFill>
                  <a:srgbClr val="FF0000"/>
                </a:solidFill>
              </a:rPr>
              <a:t>①</a:t>
            </a:r>
            <a:r>
              <a:rPr lang="ja-JP" altLang="en-US" dirty="0" smtClean="0">
                <a:solidFill>
                  <a:srgbClr val="FF0000"/>
                </a:solidFill>
              </a:rPr>
              <a:t>基本的知識を調べる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dirty="0" smtClean="0"/>
              <a:t>　</a:t>
            </a:r>
            <a:r>
              <a:rPr lang="ja-JP" altLang="ja-JP" dirty="0" smtClean="0"/>
              <a:t>例えば</a:t>
            </a:r>
            <a:r>
              <a:rPr lang="ja-JP" altLang="ja-JP" dirty="0"/>
              <a:t>、地球温暖化であれば、温暖化という言葉の定義、いつからどこでどのように変化すること</a:t>
            </a:r>
            <a:r>
              <a:rPr lang="ja-JP" altLang="ja-JP" dirty="0" smtClean="0"/>
              <a:t>かに</a:t>
            </a:r>
            <a:r>
              <a:rPr lang="ja-JP" altLang="ja-JP" dirty="0"/>
              <a:t>ついて基本的知識を調べる。</a:t>
            </a:r>
          </a:p>
          <a:p>
            <a:pPr marL="0" indent="0">
              <a:buNone/>
            </a:pPr>
            <a:r>
              <a:rPr lang="ja-JP" altLang="ja-JP" dirty="0" smtClean="0">
                <a:solidFill>
                  <a:srgbClr val="FF0000"/>
                </a:solidFill>
              </a:rPr>
              <a:t>②</a:t>
            </a:r>
            <a:r>
              <a:rPr lang="ja-JP" altLang="en-US" dirty="0" smtClean="0">
                <a:solidFill>
                  <a:srgbClr val="FF0000"/>
                </a:solidFill>
              </a:rPr>
              <a:t>信頼性の高い情報を調べる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dirty="0" smtClean="0"/>
              <a:t>　</a:t>
            </a:r>
            <a:r>
              <a:rPr lang="ja-JP" altLang="ja-JP" dirty="0" smtClean="0"/>
              <a:t>調べる</a:t>
            </a:r>
            <a:r>
              <a:rPr lang="ja-JP" altLang="ja-JP" dirty="0"/>
              <a:t>先（出典元）は、公的機関（国際機関・各省庁）のページなど信頼できるページを選択する</a:t>
            </a:r>
            <a:r>
              <a:rPr lang="ja-JP" altLang="ja-JP" dirty="0" smtClean="0"/>
              <a:t>。</a:t>
            </a:r>
            <a:r>
              <a:rPr lang="en-US" altLang="ja-JP" dirty="0" smtClean="0"/>
              <a:t>Web</a:t>
            </a:r>
            <a:r>
              <a:rPr lang="ja-JP" altLang="ja-JP" dirty="0" err="1"/>
              <a:t>だけ</a:t>
            </a:r>
            <a:r>
              <a:rPr lang="ja-JP" altLang="ja-JP" dirty="0"/>
              <a:t>ではなく、百科事典の説明を利用するのも信頼性は高いです。</a:t>
            </a:r>
          </a:p>
          <a:p>
            <a:pPr marL="0" indent="0">
              <a:buNone/>
            </a:pPr>
            <a:r>
              <a:rPr lang="ja-JP" altLang="ja-JP" dirty="0" smtClean="0"/>
              <a:t>※</a:t>
            </a:r>
            <a:r>
              <a:rPr lang="en-US" altLang="ja-JP" dirty="0"/>
              <a:t>Wikipedia</a:t>
            </a:r>
            <a:r>
              <a:rPr lang="ja-JP" altLang="ja-JP" dirty="0"/>
              <a:t>・まとめサイトはだれでも書き換え編集可能なので信頼性は</a:t>
            </a:r>
            <a:r>
              <a:rPr lang="ja-JP" altLang="ja-JP" dirty="0" smtClean="0"/>
              <a:t>低い</a:t>
            </a:r>
            <a:r>
              <a:rPr lang="ja-JP" altLang="en-US" dirty="0" smtClean="0"/>
              <a:t>とされる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332512" y="621073"/>
            <a:ext cx="1205341" cy="81366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dirty="0" smtClean="0"/>
              <a:t>STEP2</a:t>
            </a:r>
            <a:endParaRPr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89144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37852" y="365126"/>
            <a:ext cx="6977497" cy="1325563"/>
          </a:xfrm>
        </p:spPr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根拠を調べる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32512" y="1836511"/>
            <a:ext cx="8534399" cy="4351338"/>
          </a:xfrm>
        </p:spPr>
        <p:txBody>
          <a:bodyPr/>
          <a:lstStyle/>
          <a:p>
            <a:pPr marL="0" indent="0">
              <a:buNone/>
            </a:pPr>
            <a:r>
              <a:rPr lang="ja-JP" altLang="en-US" dirty="0" smtClean="0"/>
              <a:t>テーマ</a:t>
            </a:r>
            <a:r>
              <a:rPr lang="ja-JP" altLang="en-US" dirty="0"/>
              <a:t>（問い）の答えを導くための根拠を調べましょう。</a:t>
            </a:r>
          </a:p>
          <a:p>
            <a:pPr marL="0" indent="0">
              <a:buNone/>
            </a:pPr>
            <a:r>
              <a:rPr lang="ja-JP" altLang="en-US" dirty="0" smtClean="0">
                <a:solidFill>
                  <a:srgbClr val="FF0000"/>
                </a:solidFill>
              </a:rPr>
              <a:t>①学説・制度を調べる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dirty="0" smtClean="0"/>
              <a:t>例えば</a:t>
            </a:r>
            <a:r>
              <a:rPr lang="ja-JP" altLang="en-US" dirty="0"/>
              <a:t>地球温暖化であれば、温暖化の原因・科学的なメカニズム、学者や国際機関の予想・学説</a:t>
            </a:r>
            <a:r>
              <a:rPr lang="ja-JP" altLang="en-US" dirty="0" smtClean="0"/>
              <a:t>、解決</a:t>
            </a:r>
            <a:r>
              <a:rPr lang="ja-JP" altLang="en-US" dirty="0"/>
              <a:t>するための技術や法制度などを調べると根拠になります。</a:t>
            </a:r>
          </a:p>
          <a:p>
            <a:pPr marL="0" indent="0">
              <a:buNone/>
            </a:pPr>
            <a:r>
              <a:rPr lang="ja-JP" altLang="en-US" dirty="0" smtClean="0">
                <a:solidFill>
                  <a:srgbClr val="FF0000"/>
                </a:solidFill>
              </a:rPr>
              <a:t>②数値データ・統計を調べる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dirty="0" smtClean="0"/>
              <a:t>数値</a:t>
            </a:r>
            <a:r>
              <a:rPr lang="ja-JP" altLang="en-US" dirty="0"/>
              <a:t>データなどもあれば説得力のある説明ができます。</a:t>
            </a:r>
          </a:p>
          <a:p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332512" y="621073"/>
            <a:ext cx="1205341" cy="81366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dirty="0" smtClean="0"/>
              <a:t>STEP3</a:t>
            </a:r>
            <a:endParaRPr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715313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注意：出典を必ず書く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3637861"/>
              </p:ext>
            </p:extLst>
          </p:nvPr>
        </p:nvGraphicFramePr>
        <p:xfrm>
          <a:off x="628650" y="2097768"/>
          <a:ext cx="7886700" cy="2743200"/>
        </p:xfrm>
        <a:graphic>
          <a:graphicData uri="http://schemas.openxmlformats.org/drawingml/2006/table">
            <a:tbl>
              <a:tblPr firstCol="1" bandRow="1">
                <a:tableStyleId>{21E4AEA4-8DFA-4A89-87EB-49C32662AFE0}</a:tableStyleId>
              </a:tblPr>
              <a:tblGrid>
                <a:gridCol w="913990"/>
                <a:gridCol w="6972710"/>
              </a:tblGrid>
              <a:tr h="108783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effectLst/>
                        </a:rPr>
                        <a:t>根拠①</a:t>
                      </a:r>
                      <a:endParaRPr lang="ja-JP" sz="2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6602" marR="6660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6602" marR="66602" marT="0" marB="0"/>
                </a:tc>
              </a:tr>
              <a:tr h="31081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 </a:t>
                      </a:r>
                      <a:endParaRPr lang="ja-JP" sz="20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6602" marR="6660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effectLst/>
                        </a:rPr>
                        <a:t>【出典】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6602" marR="66602" marT="0" marB="0"/>
                </a:tc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3309258" y="2275115"/>
            <a:ext cx="3287485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ここは箇条書きでよい。数値はしっかりメモする。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62643" y="5105400"/>
            <a:ext cx="8218714" cy="12003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【</a:t>
            </a:r>
            <a:r>
              <a:rPr kumimoji="1" lang="ja-JP" altLang="en-US" dirty="0" smtClean="0"/>
              <a:t>出典の書き方</a:t>
            </a:r>
            <a:r>
              <a:rPr kumimoji="1" lang="en-US" altLang="ja-JP" dirty="0" smtClean="0"/>
              <a:t>】</a:t>
            </a:r>
          </a:p>
          <a:p>
            <a:r>
              <a:rPr kumimoji="1" lang="ja-JP" altLang="en-US" dirty="0" smtClean="0"/>
              <a:t>論文：著者名「論文タイトル」</a:t>
            </a:r>
            <a:r>
              <a:rPr kumimoji="1" lang="en-US" altLang="ja-JP" dirty="0" smtClean="0"/>
              <a:t>『</a:t>
            </a:r>
            <a:r>
              <a:rPr kumimoji="1" lang="ja-JP" altLang="en-US" dirty="0" smtClean="0"/>
              <a:t>雑誌名</a:t>
            </a:r>
            <a:r>
              <a:rPr kumimoji="1" lang="en-US" altLang="ja-JP" dirty="0" smtClean="0"/>
              <a:t>』</a:t>
            </a:r>
            <a:r>
              <a:rPr kumimoji="1" lang="ja-JP" altLang="en-US" dirty="0" smtClean="0"/>
              <a:t>巻号，発表年月</a:t>
            </a:r>
            <a:endParaRPr kumimoji="1" lang="en-US" altLang="ja-JP" dirty="0" smtClean="0"/>
          </a:p>
          <a:p>
            <a:r>
              <a:rPr lang="ja-JP" altLang="en-US" dirty="0" smtClean="0"/>
              <a:t>データベース」：著者名「登録タイトル」</a:t>
            </a:r>
            <a:r>
              <a:rPr lang="en-US" altLang="ja-JP" dirty="0" smtClean="0"/>
              <a:t>『</a:t>
            </a:r>
            <a:r>
              <a:rPr lang="ja-JP" altLang="en-US" dirty="0" smtClean="0"/>
              <a:t>データベース名</a:t>
            </a:r>
            <a:r>
              <a:rPr lang="en-US" altLang="ja-JP" dirty="0" smtClean="0"/>
              <a:t>』</a:t>
            </a:r>
            <a:r>
              <a:rPr lang="ja-JP" altLang="en-US" dirty="0"/>
              <a:t>（</a:t>
            </a:r>
            <a:r>
              <a:rPr lang="ja-JP" altLang="en-US" dirty="0" smtClean="0"/>
              <a:t>記事日付）　ＵＲＬ　参照日</a:t>
            </a:r>
            <a:endParaRPr lang="en-US" altLang="ja-JP" dirty="0" smtClean="0"/>
          </a:p>
          <a:p>
            <a:r>
              <a:rPr kumimoji="1" lang="ja-JP" altLang="en-US" dirty="0" smtClean="0"/>
              <a:t>Ｗｅｂ：ウェブサイト開設者「ページのタイトル」</a:t>
            </a:r>
            <a:r>
              <a:rPr kumimoji="1" lang="en-US" altLang="ja-JP" dirty="0" smtClean="0"/>
              <a:t>『</a:t>
            </a:r>
            <a:r>
              <a:rPr kumimoji="1" lang="ja-JP" altLang="en-US" dirty="0" smtClean="0"/>
              <a:t>トップページタイトル</a:t>
            </a:r>
            <a:r>
              <a:rPr kumimoji="1" lang="en-US" altLang="ja-JP" dirty="0" smtClean="0"/>
              <a:t>』</a:t>
            </a:r>
            <a:r>
              <a:rPr kumimoji="1" lang="ja-JP" altLang="en-US" dirty="0" smtClean="0"/>
              <a:t>ＵＲＬ　参照日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16718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93221" y="1122363"/>
            <a:ext cx="8667749" cy="1261608"/>
          </a:xfrm>
        </p:spPr>
        <p:txBody>
          <a:bodyPr>
            <a:normAutofit fontScale="90000"/>
          </a:bodyPr>
          <a:lstStyle/>
          <a:p>
            <a:r>
              <a:rPr lang="ja-JP" altLang="en-US" sz="8000" dirty="0">
                <a:solidFill>
                  <a:srgbClr val="FF0000"/>
                </a:solidFill>
              </a:rPr>
              <a:t>Ｎｏ．</a:t>
            </a:r>
            <a:r>
              <a:rPr lang="ja-JP" altLang="en-US" sz="8000" dirty="0" smtClean="0">
                <a:solidFill>
                  <a:srgbClr val="FF0000"/>
                </a:solidFill>
              </a:rPr>
              <a:t>１の写真を</a:t>
            </a:r>
            <a:r>
              <a:rPr kumimoji="1" lang="ja-JP" altLang="en-US" sz="8000" dirty="0" smtClean="0">
                <a:solidFill>
                  <a:srgbClr val="FF0000"/>
                </a:solidFill>
              </a:rPr>
              <a:t>提出</a:t>
            </a:r>
            <a:endParaRPr kumimoji="1" lang="ja-JP" altLang="en-US" sz="8000" dirty="0">
              <a:solidFill>
                <a:srgbClr val="FF0000"/>
              </a:solidFill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3222" y="2849842"/>
            <a:ext cx="8757556" cy="3681586"/>
          </a:xfrm>
          <a:ln w="19050">
            <a:solidFill>
              <a:schemeClr val="tx1"/>
            </a:solidFill>
            <a:prstDash val="sysDot"/>
          </a:ln>
        </p:spPr>
        <p:txBody>
          <a:bodyPr>
            <a:noAutofit/>
          </a:bodyPr>
          <a:lstStyle/>
          <a:p>
            <a:pPr algn="l"/>
            <a:r>
              <a:rPr lang="ja-JP" altLang="en-US" sz="2800" dirty="0">
                <a:solidFill>
                  <a:srgbClr val="FF0000"/>
                </a:solidFill>
              </a:rPr>
              <a:t>課題の</a:t>
            </a:r>
            <a:r>
              <a:rPr lang="ja-JP" altLang="en-US" sz="2800" dirty="0" smtClean="0">
                <a:solidFill>
                  <a:srgbClr val="FF0000"/>
                </a:solidFill>
              </a:rPr>
              <a:t>提出</a:t>
            </a:r>
            <a:endParaRPr lang="en-US" altLang="ja-JP" sz="2800" dirty="0" smtClean="0">
              <a:solidFill>
                <a:srgbClr val="FF0000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ja-JP" altLang="en-US" sz="2800" dirty="0" smtClean="0"/>
              <a:t>課題</a:t>
            </a:r>
            <a:r>
              <a:rPr lang="ja-JP" altLang="en-US" sz="2800" dirty="0"/>
              <a:t>の提出はプリントを撮影し（見開きのページを</a:t>
            </a:r>
            <a:r>
              <a:rPr lang="en-US" altLang="ja-JP" sz="2800" dirty="0"/>
              <a:t>1</a:t>
            </a:r>
            <a:r>
              <a:rPr lang="ja-JP" altLang="en-US" sz="2800" dirty="0"/>
              <a:t>枚</a:t>
            </a:r>
            <a:r>
              <a:rPr lang="ja-JP" altLang="en-US" sz="2800" dirty="0" smtClean="0"/>
              <a:t>）</a:t>
            </a:r>
            <a:r>
              <a:rPr lang="ja-JP" altLang="en-US" sz="2800" dirty="0"/>
              <a:t>　Ｇｏｏｇｌｅ</a:t>
            </a:r>
            <a:r>
              <a:rPr lang="en-US" altLang="ja-JP" sz="2800" dirty="0"/>
              <a:t>Classroom</a:t>
            </a:r>
            <a:r>
              <a:rPr lang="ja-JP" altLang="en-US" sz="2800" dirty="0"/>
              <a:t>で写真を提出（次の授業</a:t>
            </a:r>
            <a:r>
              <a:rPr lang="en-US" altLang="ja-JP" sz="2800" dirty="0"/>
              <a:t>4/22</a:t>
            </a:r>
            <a:r>
              <a:rPr lang="ja-JP" altLang="en-US" sz="2800" dirty="0"/>
              <a:t>まで</a:t>
            </a:r>
            <a:r>
              <a:rPr lang="ja-JP" altLang="en-US" sz="2800" dirty="0" smtClean="0"/>
              <a:t>）</a:t>
            </a:r>
            <a:endParaRPr lang="en-US" altLang="ja-JP" sz="28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ja-JP" altLang="en-US" sz="2800" dirty="0" smtClean="0"/>
              <a:t>クラスコード</a:t>
            </a:r>
            <a:r>
              <a:rPr lang="ja-JP" altLang="en-US" sz="2800" dirty="0" smtClean="0"/>
              <a:t>は　　　　　</a:t>
            </a:r>
            <a:r>
              <a:rPr lang="ja-JP" altLang="en-US" sz="2800" dirty="0"/>
              <a:t>　です。</a:t>
            </a:r>
            <a:endParaRPr lang="en-US" altLang="ja-JP" sz="2800" dirty="0"/>
          </a:p>
          <a:p>
            <a:pPr lvl="1" algn="l"/>
            <a:r>
              <a:rPr lang="ja-JP" altLang="en-US" sz="2400" dirty="0"/>
              <a:t>　手順①</a:t>
            </a:r>
            <a:r>
              <a:rPr lang="en-US" altLang="ja-JP" sz="2400" dirty="0"/>
              <a:t> Classroom</a:t>
            </a:r>
            <a:r>
              <a:rPr lang="ja-JP" altLang="en-US" sz="2400" dirty="0"/>
              <a:t>のアプリを開く</a:t>
            </a:r>
            <a:endParaRPr lang="en-US" altLang="ja-JP" sz="2400" dirty="0"/>
          </a:p>
          <a:p>
            <a:pPr lvl="1" algn="l"/>
            <a:r>
              <a:rPr lang="ja-JP" altLang="en-US" sz="2400" dirty="0"/>
              <a:t>　　　　</a:t>
            </a:r>
            <a:r>
              <a:rPr lang="ja-JP" altLang="en-US" sz="2400" dirty="0" smtClean="0"/>
              <a:t>②学校配布のメールアドレス</a:t>
            </a:r>
            <a:r>
              <a:rPr lang="ja-JP" altLang="en-US" sz="2400" dirty="0"/>
              <a:t>でログイン</a:t>
            </a:r>
            <a:endParaRPr lang="en-US" altLang="ja-JP" sz="2400" dirty="0"/>
          </a:p>
          <a:p>
            <a:pPr lvl="1" algn="l"/>
            <a:r>
              <a:rPr lang="ja-JP" altLang="en-US" sz="2400" dirty="0"/>
              <a:t>　　　　③クラスコードを入力して「高</a:t>
            </a:r>
            <a:r>
              <a:rPr lang="en-US" altLang="ja-JP" sz="2400" dirty="0"/>
              <a:t>3</a:t>
            </a:r>
            <a:r>
              <a:rPr lang="ja-JP" altLang="en-US" sz="2400" dirty="0"/>
              <a:t>探究」に参加する</a:t>
            </a:r>
            <a:endParaRPr lang="en-US" altLang="ja-JP" sz="2400" dirty="0"/>
          </a:p>
          <a:p>
            <a:pPr lvl="1" algn="l"/>
            <a:r>
              <a:rPr lang="ja-JP" altLang="en-US" sz="2400" dirty="0"/>
              <a:t>　</a:t>
            </a:r>
            <a:r>
              <a:rPr lang="ja-JP" altLang="en-US" sz="2400" dirty="0" smtClean="0"/>
              <a:t>　　　</a:t>
            </a:r>
            <a:r>
              <a:rPr lang="en-US" altLang="ja-JP" sz="2400" dirty="0" smtClean="0"/>
              <a:t>※</a:t>
            </a:r>
            <a:r>
              <a:rPr lang="ja-JP" altLang="en-US" sz="2400" dirty="0" smtClean="0"/>
              <a:t>無理</a:t>
            </a:r>
            <a:r>
              <a:rPr lang="ja-JP" altLang="en-US" sz="2400" dirty="0"/>
              <a:t>ならば「校内グループ</a:t>
            </a:r>
            <a:r>
              <a:rPr lang="ja-JP" altLang="en-US" sz="2400" dirty="0" smtClean="0"/>
              <a:t>」のコメントに添付</a:t>
            </a:r>
            <a:r>
              <a:rPr lang="ja-JP" altLang="en-US" sz="2400" dirty="0"/>
              <a:t>しても</a:t>
            </a:r>
            <a:r>
              <a:rPr lang="ja-JP" altLang="en-US" sz="2400" dirty="0" smtClean="0"/>
              <a:t>よい</a:t>
            </a:r>
            <a:endParaRPr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3481502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>
                <a:solidFill>
                  <a:srgbClr val="FF0000"/>
                </a:solidFill>
              </a:rPr>
              <a:t>今日の授業（２回目）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49" y="1825625"/>
            <a:ext cx="8319407" cy="4351338"/>
          </a:xfrm>
        </p:spPr>
        <p:txBody>
          <a:bodyPr>
            <a:norm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授業に必要なもの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pPr lvl="1"/>
            <a:r>
              <a:rPr kumimoji="1" lang="ja-JP" altLang="en-US" dirty="0" smtClean="0"/>
              <a:t>プリント</a:t>
            </a:r>
            <a:r>
              <a:rPr kumimoji="1" lang="en-US" altLang="ja-JP" dirty="0" smtClean="0"/>
              <a:t>No.1</a:t>
            </a:r>
            <a:r>
              <a:rPr kumimoji="1" lang="ja-JP" altLang="en-US" dirty="0" smtClean="0"/>
              <a:t>・</a:t>
            </a:r>
            <a:r>
              <a:rPr kumimoji="1" lang="ja-JP" altLang="en-US" dirty="0" smtClean="0"/>
              <a:t>ｉ</a:t>
            </a:r>
            <a:r>
              <a:rPr kumimoji="1" lang="en-US" altLang="ja-JP" dirty="0" smtClean="0"/>
              <a:t>P</a:t>
            </a:r>
            <a:r>
              <a:rPr kumimoji="1" lang="ja-JP" altLang="en-US" dirty="0" smtClean="0"/>
              <a:t>ａｄ</a:t>
            </a:r>
            <a:endParaRPr kumimoji="1" lang="en-US" altLang="ja-JP" dirty="0" smtClean="0"/>
          </a:p>
          <a:p>
            <a:r>
              <a:rPr lang="ja-JP" altLang="en-US" dirty="0" smtClean="0">
                <a:solidFill>
                  <a:srgbClr val="FF0000"/>
                </a:solidFill>
              </a:rPr>
              <a:t>Ｗｅｂ授業の手順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１回で</a:t>
            </a:r>
            <a:r>
              <a:rPr lang="en-US" altLang="ja-JP" dirty="0" smtClean="0"/>
              <a:t>1</a:t>
            </a:r>
            <a:r>
              <a:rPr lang="ja-JP" altLang="en-US" dirty="0" smtClean="0"/>
              <a:t>時間分を配信します</a:t>
            </a:r>
            <a:endParaRPr lang="en-US" altLang="ja-JP" dirty="0" smtClean="0"/>
          </a:p>
          <a:p>
            <a:pPr lvl="1"/>
            <a:r>
              <a:rPr lang="ja-JP" altLang="en-US" dirty="0"/>
              <a:t>ｉ</a:t>
            </a:r>
            <a:r>
              <a:rPr lang="en-US" altLang="ja-JP" dirty="0"/>
              <a:t>P</a:t>
            </a:r>
            <a:r>
              <a:rPr lang="ja-JP" altLang="en-US" dirty="0" smtClean="0"/>
              <a:t>ａｄ・パソコンの文書作成ソフトでレジュメを制作します</a:t>
            </a:r>
            <a:endParaRPr lang="en-US" altLang="ja-JP" dirty="0" smtClean="0"/>
          </a:p>
          <a:p>
            <a:r>
              <a:rPr lang="ja-JP" altLang="en-US" dirty="0" smtClean="0">
                <a:solidFill>
                  <a:srgbClr val="FF0000"/>
                </a:solidFill>
              </a:rPr>
              <a:t>課題の提出</a:t>
            </a:r>
            <a:endParaRPr lang="en-US" altLang="ja-JP" dirty="0" smtClean="0"/>
          </a:p>
          <a:p>
            <a:pPr lvl="1"/>
            <a:r>
              <a:rPr lang="ja-JP" altLang="en-US" dirty="0"/>
              <a:t>今回</a:t>
            </a:r>
            <a:r>
              <a:rPr lang="ja-JP" altLang="en-US" dirty="0" smtClean="0"/>
              <a:t>の</a:t>
            </a:r>
            <a:r>
              <a:rPr lang="ja-JP" altLang="en-US" dirty="0"/>
              <a:t>授業</a:t>
            </a:r>
            <a:r>
              <a:rPr lang="ja-JP" altLang="en-US" dirty="0" smtClean="0"/>
              <a:t>と再開後の</a:t>
            </a:r>
            <a:r>
              <a:rPr lang="en-US" altLang="ja-JP" dirty="0" smtClean="0"/>
              <a:t>1</a:t>
            </a:r>
            <a:r>
              <a:rPr lang="ja-JP" altLang="en-US" dirty="0" smtClean="0"/>
              <a:t>回の授業、計２回で制作します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今回</a:t>
            </a:r>
            <a:r>
              <a:rPr lang="ja-JP" altLang="en-US" dirty="0"/>
              <a:t>提出</a:t>
            </a:r>
            <a:r>
              <a:rPr lang="ja-JP" altLang="en-US" dirty="0" smtClean="0"/>
              <a:t>はありませんが、あと１回で完成できるようにすすめましょう</a:t>
            </a:r>
            <a:endParaRPr lang="en-US" altLang="ja-JP" dirty="0"/>
          </a:p>
          <a:p>
            <a:pPr marL="457200" lvl="1" indent="0">
              <a:buNone/>
            </a:pPr>
            <a:endParaRPr lang="en-US" altLang="ja-JP" dirty="0" smtClean="0"/>
          </a:p>
          <a:p>
            <a:pPr marL="457200" lvl="1" indent="0">
              <a:buNone/>
            </a:pPr>
            <a:endParaRPr lang="en-US" altLang="ja-JP" dirty="0" smtClean="0"/>
          </a:p>
          <a:p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角丸四角形吹き出し 3"/>
          <p:cNvSpPr/>
          <p:nvPr/>
        </p:nvSpPr>
        <p:spPr>
          <a:xfrm>
            <a:off x="5998029" y="1409815"/>
            <a:ext cx="2517321" cy="1540214"/>
          </a:xfrm>
          <a:prstGeom prst="wedgeRoundRectCallout">
            <a:avLst>
              <a:gd name="adj1" fmla="val -90721"/>
              <a:gd name="adj2" fmla="val -57255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 smtClean="0"/>
              <a:t>今日の</a:t>
            </a:r>
            <a:endParaRPr kumimoji="1" lang="en-US" altLang="ja-JP" dirty="0" smtClean="0"/>
          </a:p>
          <a:p>
            <a:r>
              <a:rPr kumimoji="1" lang="ja-JP" altLang="en-US" dirty="0" smtClean="0"/>
              <a:t>授業担当は</a:t>
            </a:r>
            <a:endParaRPr kumimoji="1" lang="en-US" altLang="ja-JP" dirty="0" smtClean="0"/>
          </a:p>
          <a:p>
            <a:r>
              <a:rPr kumimoji="1" lang="ja-JP" altLang="en-US" dirty="0" smtClean="0"/>
              <a:t>岡本です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6929" y="747707"/>
            <a:ext cx="1158421" cy="2202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15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623888" y="1709739"/>
            <a:ext cx="8433026" cy="2852737"/>
          </a:xfrm>
        </p:spPr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２．レジュメ（発表用の</a:t>
            </a:r>
            <a:r>
              <a:rPr kumimoji="1" lang="en-US" altLang="ja-JP" dirty="0" smtClean="0">
                <a:solidFill>
                  <a:srgbClr val="FF0000"/>
                </a:solidFill>
              </a:rPr>
              <a:t/>
            </a:r>
            <a:br>
              <a:rPr kumimoji="1" lang="en-US" altLang="ja-JP" dirty="0" smtClean="0">
                <a:solidFill>
                  <a:srgbClr val="FF0000"/>
                </a:solidFill>
              </a:rPr>
            </a:br>
            <a:r>
              <a:rPr lang="ja-JP" altLang="en-US" dirty="0">
                <a:solidFill>
                  <a:srgbClr val="FF0000"/>
                </a:solidFill>
              </a:rPr>
              <a:t>　</a:t>
            </a:r>
            <a:r>
              <a:rPr lang="ja-JP" altLang="en-US" dirty="0" smtClean="0">
                <a:solidFill>
                  <a:srgbClr val="FF0000"/>
                </a:solidFill>
              </a:rPr>
              <a:t>　</a:t>
            </a:r>
            <a:r>
              <a:rPr kumimoji="1" lang="ja-JP" altLang="en-US" dirty="0" smtClean="0">
                <a:solidFill>
                  <a:srgbClr val="FF0000"/>
                </a:solidFill>
              </a:rPr>
              <a:t>要約）にまとめよう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1940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画面の領域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1944" y="37148"/>
            <a:ext cx="5239481" cy="6820852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337457" y="1664927"/>
            <a:ext cx="3374572" cy="147732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１．はじめに</a:t>
            </a:r>
            <a:endParaRPr kumimoji="1"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・このテーマにした理由</a:t>
            </a:r>
            <a:endParaRPr lang="en-US" altLang="ja-JP" dirty="0" smtClean="0"/>
          </a:p>
          <a:p>
            <a:r>
              <a:rPr kumimoji="1" lang="ja-JP" altLang="en-US" dirty="0"/>
              <a:t>　</a:t>
            </a:r>
            <a:r>
              <a:rPr kumimoji="1" lang="ja-JP" altLang="en-US" dirty="0" smtClean="0"/>
              <a:t>・自分の問題意識</a:t>
            </a:r>
            <a:endParaRPr kumimoji="1"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（例）難民選手団は毎回結成</a:t>
            </a:r>
            <a:endParaRPr lang="en-US" altLang="ja-JP" dirty="0" smtClean="0"/>
          </a:p>
          <a:p>
            <a:r>
              <a:rPr kumimoji="1" lang="ja-JP" altLang="en-US" dirty="0"/>
              <a:t>　</a:t>
            </a:r>
            <a:r>
              <a:rPr kumimoji="1" lang="ja-JP" altLang="en-US" dirty="0" smtClean="0"/>
              <a:t>　　　　すべきと考える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37457" y="3638303"/>
            <a:ext cx="3374572" cy="147732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２．・・・・について</a:t>
            </a:r>
            <a:endParaRPr kumimoji="1"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・調べたことを箇条書きで書く</a:t>
            </a:r>
            <a:endParaRPr lang="en-US" altLang="ja-JP" dirty="0" smtClean="0"/>
          </a:p>
          <a:p>
            <a:r>
              <a:rPr kumimoji="1" lang="ja-JP" altLang="en-US" dirty="0"/>
              <a:t>　</a:t>
            </a:r>
            <a:r>
              <a:rPr kumimoji="1" lang="ja-JP" altLang="en-US" dirty="0" smtClean="0"/>
              <a:t>・（１）（２）など小見出しをつける</a:t>
            </a:r>
            <a:endParaRPr kumimoji="1"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</a:t>
            </a:r>
            <a:r>
              <a:rPr kumimoji="1" lang="ja-JP" altLang="en-US" dirty="0" smtClean="0"/>
              <a:t>とわかりやすい</a:t>
            </a:r>
            <a:endParaRPr kumimoji="1"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・表やグラフ、地図もよい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37457" y="5600862"/>
            <a:ext cx="3374572" cy="9233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３．まとめ（自分の意見）</a:t>
            </a:r>
            <a:endParaRPr kumimoji="1"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・調べてみてわかったこと、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思ったこと、考えたこと</a:t>
            </a:r>
            <a:endParaRPr lang="en-US" altLang="ja-JP" dirty="0" smtClean="0"/>
          </a:p>
        </p:txBody>
      </p:sp>
      <p:sp>
        <p:nvSpPr>
          <p:cNvPr id="8" name="下矢印 7"/>
          <p:cNvSpPr/>
          <p:nvPr/>
        </p:nvSpPr>
        <p:spPr>
          <a:xfrm>
            <a:off x="1424302" y="3161644"/>
            <a:ext cx="1132114" cy="476659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下矢印 8"/>
          <p:cNvSpPr/>
          <p:nvPr/>
        </p:nvSpPr>
        <p:spPr>
          <a:xfrm>
            <a:off x="1424302" y="5124203"/>
            <a:ext cx="1132114" cy="476659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タイトル 9"/>
          <p:cNvSpPr>
            <a:spLocks noGrp="1"/>
          </p:cNvSpPr>
          <p:nvPr>
            <p:ph type="title"/>
          </p:nvPr>
        </p:nvSpPr>
        <p:spPr>
          <a:xfrm>
            <a:off x="127907" y="339364"/>
            <a:ext cx="7886700" cy="1325563"/>
          </a:xfrm>
        </p:spPr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①レジュメとは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8097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>
                <a:solidFill>
                  <a:srgbClr val="FF0000"/>
                </a:solidFill>
              </a:rPr>
              <a:t>②手順とスケジュール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idx="1"/>
          </p:nvPr>
        </p:nvSpPr>
        <p:spPr>
          <a:xfrm>
            <a:off x="628649" y="1825625"/>
            <a:ext cx="8232321" cy="4351338"/>
          </a:xfrm>
        </p:spPr>
        <p:txBody>
          <a:bodyPr/>
          <a:lstStyle/>
          <a:p>
            <a:pPr marL="0" indent="0">
              <a:buNone/>
            </a:pPr>
            <a:r>
              <a:rPr lang="ja-JP" altLang="en-US" dirty="0" smtClean="0">
                <a:solidFill>
                  <a:srgbClr val="FF0000"/>
                </a:solidFill>
              </a:rPr>
              <a:t>（１）ｉ</a:t>
            </a:r>
            <a:r>
              <a:rPr lang="en-US" altLang="ja-JP" dirty="0" smtClean="0">
                <a:solidFill>
                  <a:srgbClr val="FF0000"/>
                </a:solidFill>
              </a:rPr>
              <a:t>P</a:t>
            </a:r>
            <a:r>
              <a:rPr lang="ja-JP" altLang="en-US" dirty="0" smtClean="0">
                <a:solidFill>
                  <a:srgbClr val="FF0000"/>
                </a:solidFill>
              </a:rPr>
              <a:t>ａｄ・</a:t>
            </a:r>
            <a:r>
              <a:rPr lang="en-US" altLang="ja-JP" dirty="0" smtClean="0">
                <a:solidFill>
                  <a:srgbClr val="FF0000"/>
                </a:solidFill>
              </a:rPr>
              <a:t>PC</a:t>
            </a:r>
            <a:r>
              <a:rPr lang="ja-JP" altLang="en-US" dirty="0" smtClean="0">
                <a:solidFill>
                  <a:srgbClr val="FF0000"/>
                </a:solidFill>
              </a:rPr>
              <a:t>の文書作成ソフト（Ｗｏｒｄなど）で制作する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kumimoji="1" lang="ja-JP" altLang="en-US" dirty="0"/>
              <a:t>　</a:t>
            </a:r>
            <a:r>
              <a:rPr kumimoji="1" lang="ja-JP" altLang="en-US" dirty="0" smtClean="0"/>
              <a:t>①Ａ４・１枚におさまるようにまとめる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②評価は　指定された項目があるかと内容で評価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　　　　　　とくに参考文献の書き忘れに注意する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>
                <a:solidFill>
                  <a:srgbClr val="FF0000"/>
                </a:solidFill>
              </a:rPr>
              <a:t>（２）スケジュール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①今回の</a:t>
            </a:r>
            <a:r>
              <a:rPr lang="en-US" altLang="ja-JP" dirty="0" smtClean="0"/>
              <a:t>1</a:t>
            </a:r>
            <a:r>
              <a:rPr lang="ja-JP" altLang="en-US" dirty="0" smtClean="0"/>
              <a:t>時間と再開後の</a:t>
            </a:r>
            <a:r>
              <a:rPr lang="en-US" altLang="ja-JP" dirty="0" smtClean="0"/>
              <a:t>1</a:t>
            </a:r>
            <a:r>
              <a:rPr lang="ja-JP" altLang="en-US" dirty="0" smtClean="0"/>
              <a:t>時間の</a:t>
            </a:r>
            <a:r>
              <a:rPr lang="en-US" altLang="ja-JP" dirty="0" smtClean="0"/>
              <a:t>2</a:t>
            </a:r>
            <a:r>
              <a:rPr lang="ja-JP" altLang="en-US" dirty="0" smtClean="0"/>
              <a:t>回で制作する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提出は再開後の授業時に指示する。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②その次の時間に発表する（発表は</a:t>
            </a:r>
            <a:r>
              <a:rPr lang="en-US" altLang="ja-JP" dirty="0" smtClean="0"/>
              <a:t>2</a:t>
            </a:r>
            <a:r>
              <a:rPr lang="ja-JP" altLang="en-US" dirty="0" smtClean="0"/>
              <a:t>分半～</a:t>
            </a:r>
            <a:r>
              <a:rPr lang="en-US" altLang="ja-JP" dirty="0" smtClean="0"/>
              <a:t>3</a:t>
            </a:r>
            <a:r>
              <a:rPr lang="ja-JP" altLang="en-US" dirty="0" smtClean="0"/>
              <a:t>分）</a:t>
            </a:r>
            <a:endParaRPr lang="en-US" altLang="ja-JP" dirty="0" smtClean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06994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>
                <a:solidFill>
                  <a:srgbClr val="FF0000"/>
                </a:solidFill>
              </a:rPr>
              <a:t>今日の授業（３回目）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49" y="1825625"/>
            <a:ext cx="8319407" cy="4351338"/>
          </a:xfrm>
        </p:spPr>
        <p:txBody>
          <a:bodyPr>
            <a:norm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授業に必要なもの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pPr lvl="1"/>
            <a:r>
              <a:rPr kumimoji="1" lang="ja-JP" altLang="en-US" dirty="0" smtClean="0"/>
              <a:t>プリント</a:t>
            </a:r>
            <a:r>
              <a:rPr kumimoji="1" lang="en-US" altLang="ja-JP" dirty="0" smtClean="0"/>
              <a:t>No.1</a:t>
            </a:r>
            <a:r>
              <a:rPr kumimoji="1" lang="ja-JP" altLang="en-US" dirty="0" smtClean="0"/>
              <a:t>（郵送したもの）・ｉ</a:t>
            </a:r>
            <a:r>
              <a:rPr kumimoji="1" lang="en-US" altLang="ja-JP" dirty="0" smtClean="0"/>
              <a:t>P</a:t>
            </a:r>
            <a:r>
              <a:rPr kumimoji="1" lang="ja-JP" altLang="en-US" dirty="0" smtClean="0"/>
              <a:t>ａｄ</a:t>
            </a:r>
            <a:endParaRPr kumimoji="1" lang="en-US" altLang="ja-JP" dirty="0" smtClean="0"/>
          </a:p>
          <a:p>
            <a:r>
              <a:rPr lang="ja-JP" altLang="en-US" dirty="0" smtClean="0">
                <a:solidFill>
                  <a:srgbClr val="FF0000"/>
                </a:solidFill>
              </a:rPr>
              <a:t>Ｗｅｂ授業の手順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１回で</a:t>
            </a:r>
            <a:r>
              <a:rPr lang="en-US" altLang="ja-JP" dirty="0" smtClean="0"/>
              <a:t>1</a:t>
            </a:r>
            <a:r>
              <a:rPr lang="ja-JP" altLang="en-US" dirty="0" smtClean="0"/>
              <a:t>時間分を配信します</a:t>
            </a:r>
            <a:endParaRPr lang="en-US" altLang="ja-JP" dirty="0" smtClean="0"/>
          </a:p>
          <a:p>
            <a:pPr lvl="1"/>
            <a:r>
              <a:rPr lang="ja-JP" altLang="en-US" dirty="0"/>
              <a:t>ｉ</a:t>
            </a:r>
            <a:r>
              <a:rPr lang="en-US" altLang="ja-JP" dirty="0"/>
              <a:t>P</a:t>
            </a:r>
            <a:r>
              <a:rPr lang="ja-JP" altLang="en-US" dirty="0" smtClean="0"/>
              <a:t>ａｄ・パソコンの文書作成ソフトでレジュメを制作します</a:t>
            </a:r>
            <a:endParaRPr lang="en-US" altLang="ja-JP" dirty="0" smtClean="0"/>
          </a:p>
          <a:p>
            <a:r>
              <a:rPr lang="ja-JP" altLang="en-US" dirty="0" smtClean="0">
                <a:solidFill>
                  <a:srgbClr val="FF0000"/>
                </a:solidFill>
              </a:rPr>
              <a:t>課題の提出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前回の</a:t>
            </a:r>
            <a:r>
              <a:rPr lang="ja-JP" altLang="en-US" dirty="0"/>
              <a:t>授業</a:t>
            </a:r>
            <a:r>
              <a:rPr lang="ja-JP" altLang="en-US" dirty="0" smtClean="0"/>
              <a:t>と今回の計２回で制作します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今回で完成し、来週までに</a:t>
            </a:r>
            <a:r>
              <a:rPr lang="en-US" altLang="ja-JP" dirty="0" err="1" smtClean="0"/>
              <a:t>GoogleClassroom</a:t>
            </a:r>
            <a:r>
              <a:rPr lang="ja-JP" altLang="en-US" dirty="0" err="1" smtClean="0"/>
              <a:t>で提</a:t>
            </a:r>
            <a:r>
              <a:rPr lang="ja-JP" altLang="en-US" dirty="0" smtClean="0"/>
              <a:t>出する</a:t>
            </a:r>
            <a:endParaRPr lang="en-US" altLang="ja-JP" dirty="0"/>
          </a:p>
          <a:p>
            <a:pPr marL="457200" lvl="1" indent="0">
              <a:buNone/>
            </a:pPr>
            <a:endParaRPr lang="en-US" altLang="ja-JP" dirty="0" smtClean="0"/>
          </a:p>
          <a:p>
            <a:pPr marL="457200" lvl="1" indent="0">
              <a:buNone/>
            </a:pPr>
            <a:endParaRPr lang="en-US" altLang="ja-JP" dirty="0" smtClean="0"/>
          </a:p>
          <a:p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角丸四角形吹き出し 3"/>
          <p:cNvSpPr/>
          <p:nvPr/>
        </p:nvSpPr>
        <p:spPr>
          <a:xfrm>
            <a:off x="5998029" y="1409815"/>
            <a:ext cx="2517321" cy="1540214"/>
          </a:xfrm>
          <a:prstGeom prst="wedgeRoundRectCallout">
            <a:avLst>
              <a:gd name="adj1" fmla="val -90721"/>
              <a:gd name="adj2" fmla="val -57255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 smtClean="0"/>
              <a:t>今日の</a:t>
            </a:r>
            <a:endParaRPr kumimoji="1" lang="en-US" altLang="ja-JP" dirty="0" smtClean="0"/>
          </a:p>
          <a:p>
            <a:r>
              <a:rPr kumimoji="1" lang="ja-JP" altLang="en-US" dirty="0" smtClean="0"/>
              <a:t>授業担当は</a:t>
            </a:r>
            <a:endParaRPr kumimoji="1" lang="en-US" altLang="ja-JP" dirty="0" smtClean="0"/>
          </a:p>
          <a:p>
            <a:r>
              <a:rPr kumimoji="1" lang="ja-JP" altLang="en-US" dirty="0" smtClean="0"/>
              <a:t>岡本です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6929" y="747707"/>
            <a:ext cx="1158421" cy="2202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3650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>
                <a:solidFill>
                  <a:srgbClr val="FF0000"/>
                </a:solidFill>
              </a:rPr>
              <a:t>今日の授業（１回目）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49" y="1825624"/>
            <a:ext cx="8319407" cy="5119461"/>
          </a:xfrm>
        </p:spPr>
        <p:txBody>
          <a:bodyPr>
            <a:norm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授業に必要なもの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pPr lvl="1"/>
            <a:r>
              <a:rPr kumimoji="1" lang="ja-JP" altLang="en-US" dirty="0" smtClean="0"/>
              <a:t>プリント</a:t>
            </a:r>
            <a:r>
              <a:rPr kumimoji="1" lang="en-US" altLang="ja-JP" dirty="0" smtClean="0"/>
              <a:t>No.1</a:t>
            </a:r>
            <a:r>
              <a:rPr kumimoji="1" lang="ja-JP" altLang="en-US" dirty="0" smtClean="0"/>
              <a:t>・</a:t>
            </a:r>
            <a:r>
              <a:rPr kumimoji="1" lang="ja-JP" altLang="en-US" dirty="0" smtClean="0"/>
              <a:t>ｉ</a:t>
            </a:r>
            <a:r>
              <a:rPr kumimoji="1" lang="en-US" altLang="ja-JP" dirty="0" smtClean="0"/>
              <a:t>P</a:t>
            </a:r>
            <a:r>
              <a:rPr kumimoji="1" lang="ja-JP" altLang="en-US" dirty="0" smtClean="0"/>
              <a:t>ａｄ</a:t>
            </a:r>
            <a:endParaRPr kumimoji="1" lang="en-US" altLang="ja-JP" dirty="0" smtClean="0"/>
          </a:p>
          <a:p>
            <a:r>
              <a:rPr lang="ja-JP" altLang="en-US" dirty="0" smtClean="0">
                <a:solidFill>
                  <a:srgbClr val="FF0000"/>
                </a:solidFill>
              </a:rPr>
              <a:t>課題</a:t>
            </a:r>
            <a:r>
              <a:rPr lang="ja-JP" altLang="en-US" dirty="0" smtClean="0">
                <a:solidFill>
                  <a:srgbClr val="FF0000"/>
                </a:solidFill>
              </a:rPr>
              <a:t>の提出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課題の</a:t>
            </a:r>
            <a:r>
              <a:rPr lang="ja-JP" altLang="en-US" dirty="0"/>
              <a:t>提出</a:t>
            </a:r>
            <a:r>
              <a:rPr lang="ja-JP" altLang="en-US" dirty="0" smtClean="0"/>
              <a:t>はプリントを撮影し（見開きのページを</a:t>
            </a:r>
            <a:r>
              <a:rPr lang="en-US" altLang="ja-JP" dirty="0" smtClean="0"/>
              <a:t>1</a:t>
            </a:r>
            <a:r>
              <a:rPr lang="ja-JP" altLang="en-US" dirty="0" smtClean="0"/>
              <a:t>枚）</a:t>
            </a:r>
            <a:endParaRPr lang="en-US" altLang="ja-JP" dirty="0" smtClean="0"/>
          </a:p>
          <a:p>
            <a:pPr marL="457200" lvl="1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Ｇｏｏｇｌｅ</a:t>
            </a:r>
            <a:r>
              <a:rPr lang="en-US" altLang="ja-JP" dirty="0" smtClean="0"/>
              <a:t>Classroom</a:t>
            </a:r>
            <a:r>
              <a:rPr lang="ja-JP" altLang="en-US" dirty="0" smtClean="0"/>
              <a:t>で</a:t>
            </a:r>
            <a:r>
              <a:rPr lang="ja-JP" altLang="en-US" dirty="0"/>
              <a:t>写真</a:t>
            </a:r>
            <a:r>
              <a:rPr lang="ja-JP" altLang="en-US" dirty="0" smtClean="0"/>
              <a:t>を提出（次の</a:t>
            </a:r>
            <a:r>
              <a:rPr lang="ja-JP" altLang="en-US" dirty="0" smtClean="0"/>
              <a:t>授業まで</a:t>
            </a:r>
            <a:r>
              <a:rPr lang="ja-JP" altLang="en-US" dirty="0" smtClean="0"/>
              <a:t>）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クラスコードは　</a:t>
            </a:r>
            <a:r>
              <a:rPr lang="en-US" altLang="ja-JP" dirty="0" smtClean="0">
                <a:solidFill>
                  <a:srgbClr val="FF0000"/>
                </a:solidFill>
              </a:rPr>
              <a:t>qqa7kuh</a:t>
            </a:r>
            <a:r>
              <a:rPr lang="ja-JP" altLang="en-US" dirty="0" smtClean="0"/>
              <a:t>　です。</a:t>
            </a:r>
            <a:endParaRPr lang="en-US" altLang="ja-JP" dirty="0" smtClean="0"/>
          </a:p>
          <a:p>
            <a:pPr marL="457200" lvl="1" indent="0">
              <a:buNone/>
            </a:pPr>
            <a:r>
              <a:rPr lang="ja-JP" altLang="en-US" dirty="0" smtClean="0"/>
              <a:t>　手順①</a:t>
            </a:r>
            <a:r>
              <a:rPr lang="en-US" altLang="ja-JP" dirty="0"/>
              <a:t> </a:t>
            </a:r>
            <a:r>
              <a:rPr lang="en-US" altLang="ja-JP" dirty="0" smtClean="0"/>
              <a:t>Classroom</a:t>
            </a:r>
            <a:r>
              <a:rPr lang="ja-JP" altLang="en-US" dirty="0" smtClean="0"/>
              <a:t>のアプリを開く</a:t>
            </a:r>
            <a:endParaRPr lang="en-US" altLang="ja-JP" dirty="0" smtClean="0"/>
          </a:p>
          <a:p>
            <a:pPr marL="457200" lvl="1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　　</a:t>
            </a:r>
            <a:r>
              <a:rPr lang="ja-JP" altLang="en-US" dirty="0" smtClean="0"/>
              <a:t>②</a:t>
            </a:r>
            <a:r>
              <a:rPr lang="ja-JP" altLang="en-US" dirty="0" smtClean="0"/>
              <a:t>学校</a:t>
            </a:r>
            <a:r>
              <a:rPr lang="ja-JP" altLang="en-US" dirty="0"/>
              <a:t>配布</a:t>
            </a:r>
            <a:r>
              <a:rPr lang="ja-JP" altLang="en-US" dirty="0" smtClean="0"/>
              <a:t>のメール</a:t>
            </a:r>
            <a:r>
              <a:rPr lang="ja-JP" altLang="en-US" dirty="0" smtClean="0"/>
              <a:t>アドレス</a:t>
            </a:r>
            <a:r>
              <a:rPr lang="ja-JP" altLang="en-US" dirty="0" smtClean="0"/>
              <a:t>でログイン</a:t>
            </a:r>
            <a:endParaRPr lang="en-US" altLang="ja-JP" dirty="0" smtClean="0"/>
          </a:p>
          <a:p>
            <a:pPr marL="457200" lvl="1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　　③クラスコードを入力して「高</a:t>
            </a:r>
            <a:r>
              <a:rPr lang="en-US" altLang="ja-JP" dirty="0" smtClean="0"/>
              <a:t>3</a:t>
            </a:r>
            <a:r>
              <a:rPr lang="ja-JP" altLang="en-US" dirty="0" smtClean="0"/>
              <a:t>探究」に参加する</a:t>
            </a:r>
            <a:endParaRPr lang="en-US" altLang="ja-JP" dirty="0"/>
          </a:p>
          <a:p>
            <a:pPr marL="457200" lvl="1" indent="0">
              <a:buNone/>
            </a:pPr>
            <a:r>
              <a:rPr lang="ja-JP" altLang="en-US" dirty="0" smtClean="0"/>
              <a:t>　無理ならば「校内グループ」で添付してもよい</a:t>
            </a:r>
            <a:endParaRPr lang="en-US" altLang="ja-JP" dirty="0" smtClean="0"/>
          </a:p>
          <a:p>
            <a:pPr marL="457200" lvl="1" indent="0">
              <a:buNone/>
            </a:pPr>
            <a:endParaRPr lang="en-US" altLang="ja-JP" dirty="0" smtClean="0"/>
          </a:p>
          <a:p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角丸四角形吹き出し 3"/>
          <p:cNvSpPr/>
          <p:nvPr/>
        </p:nvSpPr>
        <p:spPr>
          <a:xfrm>
            <a:off x="5998029" y="1409815"/>
            <a:ext cx="2517321" cy="1540214"/>
          </a:xfrm>
          <a:prstGeom prst="wedgeRoundRectCallout">
            <a:avLst>
              <a:gd name="adj1" fmla="val -90721"/>
              <a:gd name="adj2" fmla="val -57255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 smtClean="0"/>
              <a:t>今日の</a:t>
            </a:r>
            <a:endParaRPr kumimoji="1" lang="en-US" altLang="ja-JP" dirty="0" smtClean="0"/>
          </a:p>
          <a:p>
            <a:r>
              <a:rPr kumimoji="1" lang="ja-JP" altLang="en-US" dirty="0" smtClean="0"/>
              <a:t>授業担当は</a:t>
            </a:r>
            <a:endParaRPr kumimoji="1" lang="en-US" altLang="ja-JP" dirty="0" smtClean="0"/>
          </a:p>
          <a:p>
            <a:r>
              <a:rPr kumimoji="1" lang="ja-JP" altLang="en-US" dirty="0" smtClean="0"/>
              <a:t>岡本です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6929" y="747707"/>
            <a:ext cx="1158421" cy="2202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5363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93221" y="1122363"/>
            <a:ext cx="8667749" cy="1261608"/>
          </a:xfrm>
        </p:spPr>
        <p:txBody>
          <a:bodyPr>
            <a:normAutofit/>
          </a:bodyPr>
          <a:lstStyle/>
          <a:p>
            <a:r>
              <a:rPr lang="ja-JP" altLang="en-US" sz="8000" dirty="0" smtClean="0">
                <a:solidFill>
                  <a:srgbClr val="FF0000"/>
                </a:solidFill>
              </a:rPr>
              <a:t>レジュメを</a:t>
            </a:r>
            <a:r>
              <a:rPr kumimoji="1" lang="ja-JP" altLang="en-US" sz="8000" dirty="0" smtClean="0">
                <a:solidFill>
                  <a:srgbClr val="FF0000"/>
                </a:solidFill>
              </a:rPr>
              <a:t>提出</a:t>
            </a:r>
            <a:endParaRPr kumimoji="1" lang="ja-JP" altLang="en-US" sz="8000" dirty="0">
              <a:solidFill>
                <a:srgbClr val="FF0000"/>
              </a:solidFill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3222" y="2849842"/>
            <a:ext cx="8757556" cy="3681586"/>
          </a:xfrm>
          <a:ln w="19050">
            <a:solidFill>
              <a:schemeClr val="tx1"/>
            </a:solidFill>
            <a:prstDash val="sysDot"/>
          </a:ln>
        </p:spPr>
        <p:txBody>
          <a:bodyPr>
            <a:noAutofit/>
          </a:bodyPr>
          <a:lstStyle/>
          <a:p>
            <a:pPr algn="l"/>
            <a:r>
              <a:rPr lang="ja-JP" altLang="en-US" sz="2800" dirty="0">
                <a:solidFill>
                  <a:srgbClr val="FF0000"/>
                </a:solidFill>
              </a:rPr>
              <a:t>課題の</a:t>
            </a:r>
            <a:r>
              <a:rPr lang="ja-JP" altLang="en-US" sz="2800" dirty="0" smtClean="0">
                <a:solidFill>
                  <a:srgbClr val="FF0000"/>
                </a:solidFill>
              </a:rPr>
              <a:t>提出</a:t>
            </a:r>
            <a:endParaRPr lang="en-US" altLang="ja-JP" sz="2800" dirty="0" smtClean="0">
              <a:solidFill>
                <a:srgbClr val="FF0000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ja-JP" altLang="en-US" sz="2800" dirty="0" smtClean="0"/>
              <a:t>文書作成ソフト（Ｗｏｒｄなど）で作成した文書を</a:t>
            </a:r>
            <a:endParaRPr lang="en-US" altLang="ja-JP" sz="2800" dirty="0" smtClean="0"/>
          </a:p>
          <a:p>
            <a:pPr algn="l"/>
            <a:r>
              <a:rPr lang="ja-JP" altLang="en-US" sz="2800" dirty="0"/>
              <a:t>　</a:t>
            </a:r>
            <a:r>
              <a:rPr lang="ja-JP" altLang="en-US" sz="2800" dirty="0" smtClean="0"/>
              <a:t>　Ｇｏｏｇｌｅ</a:t>
            </a:r>
            <a:r>
              <a:rPr lang="en-US" altLang="ja-JP" sz="2800" dirty="0"/>
              <a:t>Classroom</a:t>
            </a:r>
            <a:r>
              <a:rPr lang="ja-JP" altLang="en-US" sz="2800" dirty="0" err="1" smtClean="0"/>
              <a:t>で提</a:t>
            </a:r>
            <a:r>
              <a:rPr lang="ja-JP" altLang="en-US" sz="2800" dirty="0" smtClean="0"/>
              <a:t>出（</a:t>
            </a:r>
            <a:r>
              <a:rPr lang="ja-JP" altLang="en-US" sz="2800" dirty="0"/>
              <a:t>次の</a:t>
            </a:r>
            <a:r>
              <a:rPr lang="ja-JP" altLang="en-US" sz="2800" dirty="0" smtClean="0"/>
              <a:t>授業</a:t>
            </a:r>
            <a:r>
              <a:rPr lang="en-US" altLang="ja-JP" sz="2800" dirty="0" smtClean="0"/>
              <a:t>5/</a:t>
            </a:r>
            <a:r>
              <a:rPr lang="ja-JP" altLang="en-US" sz="2800" dirty="0" smtClean="0"/>
              <a:t>　まで）</a:t>
            </a:r>
            <a:endParaRPr lang="en-US" altLang="ja-JP" sz="28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ja-JP" altLang="en-US" sz="2800" dirty="0" smtClean="0"/>
              <a:t>まだの人向け「クラスコード</a:t>
            </a:r>
            <a:r>
              <a:rPr lang="ja-JP" altLang="en-US" sz="2800" dirty="0"/>
              <a:t>は　</a:t>
            </a:r>
            <a:r>
              <a:rPr lang="ja-JP" altLang="en-US" sz="2800" dirty="0" smtClean="0"/>
              <a:t>　　　　　　</a:t>
            </a:r>
            <a:r>
              <a:rPr lang="ja-JP" altLang="en-US" sz="2800" dirty="0"/>
              <a:t>　です</a:t>
            </a:r>
            <a:r>
              <a:rPr lang="ja-JP" altLang="en-US" sz="2800" dirty="0" smtClean="0"/>
              <a:t>。」</a:t>
            </a:r>
            <a:endParaRPr lang="en-US" altLang="ja-JP" sz="2800" dirty="0"/>
          </a:p>
          <a:p>
            <a:pPr lvl="1" algn="l"/>
            <a:r>
              <a:rPr lang="ja-JP" altLang="en-US" sz="2400" dirty="0"/>
              <a:t>　手順①</a:t>
            </a:r>
            <a:r>
              <a:rPr lang="en-US" altLang="ja-JP" sz="2400" dirty="0"/>
              <a:t> Classroom</a:t>
            </a:r>
            <a:r>
              <a:rPr lang="ja-JP" altLang="en-US" sz="2400" dirty="0"/>
              <a:t>のアプリを開く</a:t>
            </a:r>
            <a:endParaRPr lang="en-US" altLang="ja-JP" sz="2400" dirty="0"/>
          </a:p>
          <a:p>
            <a:pPr lvl="1" algn="l"/>
            <a:r>
              <a:rPr lang="ja-JP" altLang="en-US" sz="2400" dirty="0"/>
              <a:t>　　　　</a:t>
            </a:r>
            <a:r>
              <a:rPr lang="ja-JP" altLang="en-US" sz="2400" dirty="0" smtClean="0"/>
              <a:t>②学校配布のメールアドレス</a:t>
            </a:r>
            <a:r>
              <a:rPr lang="ja-JP" altLang="en-US" sz="2400" dirty="0"/>
              <a:t>でログイン</a:t>
            </a:r>
            <a:endParaRPr lang="en-US" altLang="ja-JP" sz="2400" dirty="0"/>
          </a:p>
          <a:p>
            <a:pPr lvl="1" algn="l"/>
            <a:r>
              <a:rPr lang="ja-JP" altLang="en-US" sz="2400" dirty="0"/>
              <a:t>　　　　③クラスコードを入力して「高</a:t>
            </a:r>
            <a:r>
              <a:rPr lang="en-US" altLang="ja-JP" sz="2400" dirty="0"/>
              <a:t>3</a:t>
            </a:r>
            <a:r>
              <a:rPr lang="ja-JP" altLang="en-US" sz="2400" dirty="0"/>
              <a:t>探究」に参加する</a:t>
            </a:r>
            <a:endParaRPr lang="en-US" altLang="ja-JP" sz="2400" dirty="0"/>
          </a:p>
          <a:p>
            <a:pPr lvl="1" algn="l"/>
            <a:r>
              <a:rPr lang="ja-JP" altLang="en-US" sz="2400" dirty="0"/>
              <a:t>　</a:t>
            </a:r>
            <a:r>
              <a:rPr lang="ja-JP" altLang="en-US" sz="2400" dirty="0" smtClean="0"/>
              <a:t>　　　</a:t>
            </a:r>
            <a:r>
              <a:rPr lang="en-US" altLang="ja-JP" sz="2400" dirty="0" smtClean="0"/>
              <a:t>※</a:t>
            </a:r>
            <a:r>
              <a:rPr lang="ja-JP" altLang="en-US" sz="2400" dirty="0" smtClean="0"/>
              <a:t>無理</a:t>
            </a:r>
            <a:r>
              <a:rPr lang="ja-JP" altLang="en-US" sz="2400" dirty="0"/>
              <a:t>ならば「校内グループ</a:t>
            </a:r>
            <a:r>
              <a:rPr lang="ja-JP" altLang="en-US" sz="2400" dirty="0" smtClean="0"/>
              <a:t>」のコメントに添付</a:t>
            </a:r>
            <a:r>
              <a:rPr lang="ja-JP" altLang="en-US" sz="2400" dirty="0"/>
              <a:t>しても</a:t>
            </a:r>
            <a:r>
              <a:rPr lang="ja-JP" altLang="en-US" sz="2400" dirty="0" smtClean="0"/>
              <a:t>よい</a:t>
            </a:r>
            <a:endParaRPr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2715976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solidFill>
                  <a:srgbClr val="FF0000"/>
                </a:solidFill>
              </a:rPr>
              <a:t>０</a:t>
            </a:r>
            <a:r>
              <a:rPr kumimoji="1" lang="ja-JP" altLang="en-US" dirty="0" smtClean="0">
                <a:solidFill>
                  <a:srgbClr val="FF0000"/>
                </a:solidFill>
              </a:rPr>
              <a:t>．</a:t>
            </a:r>
            <a:r>
              <a:rPr kumimoji="1" lang="ja-JP" altLang="en-US" dirty="0" smtClean="0">
                <a:solidFill>
                  <a:srgbClr val="FF0000"/>
                </a:solidFill>
              </a:rPr>
              <a:t>卒業論文</a:t>
            </a:r>
            <a:r>
              <a:rPr kumimoji="1" lang="en-US" altLang="ja-JP" dirty="0" smtClean="0">
                <a:solidFill>
                  <a:srgbClr val="FF0000"/>
                </a:solidFill>
              </a:rPr>
              <a:t/>
            </a:r>
            <a:br>
              <a:rPr kumimoji="1" lang="en-US" altLang="ja-JP" dirty="0" smtClean="0">
                <a:solidFill>
                  <a:srgbClr val="FF0000"/>
                </a:solidFill>
              </a:rPr>
            </a:br>
            <a:r>
              <a:rPr lang="ja-JP" altLang="en-US" dirty="0">
                <a:solidFill>
                  <a:srgbClr val="FF0000"/>
                </a:solidFill>
              </a:rPr>
              <a:t>　</a:t>
            </a:r>
            <a:r>
              <a:rPr lang="ja-JP" altLang="en-US" dirty="0" smtClean="0">
                <a:solidFill>
                  <a:srgbClr val="FF0000"/>
                </a:solidFill>
              </a:rPr>
              <a:t>　　</a:t>
            </a:r>
            <a:r>
              <a:rPr kumimoji="1" lang="ja-JP" altLang="en-US" dirty="0" smtClean="0">
                <a:solidFill>
                  <a:srgbClr val="FF0000"/>
                </a:solidFill>
              </a:rPr>
              <a:t>オリエンテーション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823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>
                <a:solidFill>
                  <a:srgbClr val="FF0000"/>
                </a:solidFill>
              </a:rPr>
              <a:t>（１）卒業論文に向けて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4751773"/>
              </p:ext>
            </p:extLst>
          </p:nvPr>
        </p:nvGraphicFramePr>
        <p:xfrm>
          <a:off x="628650" y="1549175"/>
          <a:ext cx="7886700" cy="21336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886700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2800" kern="100" dirty="0" smtClean="0">
                          <a:effectLst/>
                        </a:rPr>
                        <a:t>【</a:t>
                      </a:r>
                      <a:r>
                        <a:rPr lang="ja-JP" altLang="en-US" sz="2800" kern="100" dirty="0" smtClean="0">
                          <a:effectLst/>
                        </a:rPr>
                        <a:t>課題</a:t>
                      </a:r>
                      <a:r>
                        <a:rPr lang="en-US" altLang="ja-JP" sz="2800" kern="100" dirty="0" smtClean="0">
                          <a:effectLst/>
                        </a:rPr>
                        <a:t>】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800" kern="100" dirty="0" smtClean="0">
                          <a:effectLst/>
                        </a:rPr>
                        <a:t>・</a:t>
                      </a:r>
                      <a:r>
                        <a:rPr lang="ja-JP" sz="2800" kern="100" dirty="0">
                          <a:effectLst/>
                        </a:rPr>
                        <a:t>高校</a:t>
                      </a:r>
                      <a:r>
                        <a:rPr lang="en-US" sz="2800" kern="100" dirty="0">
                          <a:effectLst/>
                        </a:rPr>
                        <a:t>3</a:t>
                      </a:r>
                      <a:r>
                        <a:rPr lang="ja-JP" sz="2800" kern="100" dirty="0">
                          <a:effectLst/>
                        </a:rPr>
                        <a:t>年間の探究科の授業で身に着けた知識・学びのスキルをもとに卒業論文を</a:t>
                      </a:r>
                      <a:r>
                        <a:rPr lang="ja-JP" sz="2800" kern="100" dirty="0" smtClean="0">
                          <a:effectLst/>
                        </a:rPr>
                        <a:t>書こう</a:t>
                      </a:r>
                      <a:r>
                        <a:rPr lang="ja-JP" altLang="en-US" sz="2800" kern="100" dirty="0" smtClean="0">
                          <a:effectLst/>
                        </a:rPr>
                        <a:t>。</a:t>
                      </a:r>
                      <a:r>
                        <a:rPr lang="ja-JP" sz="2800" kern="100" dirty="0" smtClean="0">
                          <a:solidFill>
                            <a:srgbClr val="FF0000"/>
                          </a:solidFill>
                          <a:effectLst/>
                        </a:rPr>
                        <a:t>国際</a:t>
                      </a:r>
                      <a:r>
                        <a:rPr lang="ja-JP" sz="2800" kern="100" dirty="0">
                          <a:solidFill>
                            <a:srgbClr val="FF0000"/>
                          </a:solidFill>
                          <a:effectLst/>
                        </a:rPr>
                        <a:t>社会・日本社会の問題について</a:t>
                      </a:r>
                      <a:r>
                        <a:rPr lang="en-US" sz="2800" kern="100" dirty="0">
                          <a:solidFill>
                            <a:srgbClr val="FF0000"/>
                          </a:solidFill>
                          <a:effectLst/>
                        </a:rPr>
                        <a:t>SDGS</a:t>
                      </a:r>
                      <a:r>
                        <a:rPr lang="ja-JP" sz="2800" kern="100" dirty="0">
                          <a:solidFill>
                            <a:srgbClr val="FF0000"/>
                          </a:solidFill>
                          <a:effectLst/>
                        </a:rPr>
                        <a:t>を意識しながら自分でテーマを設定</a:t>
                      </a:r>
                      <a:r>
                        <a:rPr lang="ja-JP" sz="2800" kern="100" dirty="0">
                          <a:effectLst/>
                        </a:rPr>
                        <a:t>する</a:t>
                      </a:r>
                      <a:endParaRPr lang="ja-JP" sz="2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9824612"/>
              </p:ext>
            </p:extLst>
          </p:nvPr>
        </p:nvGraphicFramePr>
        <p:xfrm>
          <a:off x="628650" y="3782606"/>
          <a:ext cx="7886700" cy="298704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886700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2800" kern="100" dirty="0" smtClean="0">
                          <a:effectLst/>
                        </a:rPr>
                        <a:t>【</a:t>
                      </a:r>
                      <a:r>
                        <a:rPr lang="ja-JP" altLang="en-US" sz="2800" kern="100" dirty="0" smtClean="0">
                          <a:effectLst/>
                        </a:rPr>
                        <a:t>説明</a:t>
                      </a:r>
                      <a:r>
                        <a:rPr lang="en-US" altLang="ja-JP" sz="2800" kern="100" dirty="0" smtClean="0">
                          <a:effectLst/>
                        </a:rPr>
                        <a:t>】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800" kern="100" dirty="0" smtClean="0">
                          <a:effectLst/>
                        </a:rPr>
                        <a:t>・</a:t>
                      </a:r>
                      <a:r>
                        <a:rPr lang="ja-JP" sz="2800" kern="100" dirty="0">
                          <a:effectLst/>
                        </a:rPr>
                        <a:t>論文とは自分の問いに対して、客観的な根拠をもとに答えを導き、自分の意見を書くものです。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800" kern="100" dirty="0">
                          <a:effectLst/>
                        </a:rPr>
                        <a:t>・論文の制作は高校</a:t>
                      </a:r>
                      <a:r>
                        <a:rPr lang="en-US" sz="2800" kern="100" dirty="0">
                          <a:effectLst/>
                        </a:rPr>
                        <a:t>3</a:t>
                      </a:r>
                      <a:r>
                        <a:rPr lang="ja-JP" sz="2800" kern="100" dirty="0">
                          <a:effectLst/>
                        </a:rPr>
                        <a:t>年生の探究科の時間を</a:t>
                      </a:r>
                      <a:r>
                        <a:rPr lang="en-US" sz="2800" kern="100" dirty="0">
                          <a:effectLst/>
                        </a:rPr>
                        <a:t>1</a:t>
                      </a:r>
                      <a:r>
                        <a:rPr lang="ja-JP" sz="2800" kern="100" dirty="0">
                          <a:effectLst/>
                        </a:rPr>
                        <a:t>年間使って行います。　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800" kern="100" dirty="0">
                          <a:effectLst/>
                        </a:rPr>
                        <a:t>・目標とする量は　</a:t>
                      </a:r>
                      <a:r>
                        <a:rPr lang="en-US" sz="2800" kern="100" dirty="0">
                          <a:solidFill>
                            <a:srgbClr val="FF0000"/>
                          </a:solidFill>
                          <a:effectLst/>
                        </a:rPr>
                        <a:t>Word</a:t>
                      </a:r>
                      <a:r>
                        <a:rPr lang="ja-JP" sz="2800" kern="100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r>
                        <a:rPr lang="en-US" sz="2800" kern="100" dirty="0">
                          <a:solidFill>
                            <a:srgbClr val="FF0000"/>
                          </a:solidFill>
                          <a:effectLst/>
                        </a:rPr>
                        <a:t>A4</a:t>
                      </a:r>
                      <a:r>
                        <a:rPr lang="ja-JP" sz="2800" kern="100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r>
                        <a:rPr lang="en-US" sz="2800" kern="100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ja-JP" sz="2800" kern="100" dirty="0">
                          <a:solidFill>
                            <a:srgbClr val="FF0000"/>
                          </a:solidFill>
                          <a:effectLst/>
                        </a:rPr>
                        <a:t>枚以上（</a:t>
                      </a:r>
                      <a:r>
                        <a:rPr lang="en-US" sz="2800" kern="100" dirty="0">
                          <a:solidFill>
                            <a:srgbClr val="FF0000"/>
                          </a:solidFill>
                          <a:effectLst/>
                        </a:rPr>
                        <a:t>2880</a:t>
                      </a:r>
                      <a:r>
                        <a:rPr lang="ja-JP" sz="2800" kern="100" dirty="0">
                          <a:solidFill>
                            <a:srgbClr val="FF0000"/>
                          </a:solidFill>
                          <a:effectLst/>
                        </a:rPr>
                        <a:t>字）</a:t>
                      </a:r>
                      <a:r>
                        <a:rPr lang="ja-JP" sz="2800" kern="100" dirty="0">
                          <a:effectLst/>
                        </a:rPr>
                        <a:t>　です。図や表</a:t>
                      </a:r>
                      <a:r>
                        <a:rPr lang="ja-JP" sz="2800" kern="100" dirty="0" smtClean="0">
                          <a:effectLst/>
                        </a:rPr>
                        <a:t>も</a:t>
                      </a:r>
                      <a:r>
                        <a:rPr lang="ja-JP" altLang="en-US" sz="2800" kern="100" dirty="0" smtClean="0">
                          <a:effectLst/>
                        </a:rPr>
                        <a:t>必ず</a:t>
                      </a:r>
                      <a:r>
                        <a:rPr lang="ja-JP" sz="2800" kern="100" dirty="0" smtClean="0">
                          <a:effectLst/>
                        </a:rPr>
                        <a:t>使</a:t>
                      </a:r>
                      <a:r>
                        <a:rPr lang="ja-JP" altLang="en-US" sz="2800" kern="100" dirty="0" smtClean="0">
                          <a:effectLst/>
                        </a:rPr>
                        <a:t>うこと</a:t>
                      </a:r>
                      <a:r>
                        <a:rPr lang="ja-JP" sz="2800" kern="100" dirty="0" smtClean="0">
                          <a:effectLst/>
                        </a:rPr>
                        <a:t>。</a:t>
                      </a:r>
                      <a:endParaRPr lang="ja-JP" sz="2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0974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（２）スケジュール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9620600"/>
              </p:ext>
            </p:extLst>
          </p:nvPr>
        </p:nvGraphicFramePr>
        <p:xfrm>
          <a:off x="380229" y="1690689"/>
          <a:ext cx="8383542" cy="438912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309313"/>
                <a:gridCol w="6074229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高</a:t>
                      </a:r>
                      <a:r>
                        <a:rPr lang="en-US" sz="2400" kern="100" dirty="0">
                          <a:effectLst/>
                        </a:rPr>
                        <a:t>2</a:t>
                      </a:r>
                      <a:r>
                        <a:rPr lang="ja-JP" sz="2400" kern="100" dirty="0">
                          <a:effectLst/>
                        </a:rPr>
                        <a:t>　</a:t>
                      </a:r>
                      <a:r>
                        <a:rPr lang="en-US" sz="2400" kern="100" dirty="0">
                          <a:effectLst/>
                        </a:rPr>
                        <a:t>3</a:t>
                      </a:r>
                      <a:r>
                        <a:rPr lang="ja-JP" sz="2400" kern="100" dirty="0">
                          <a:effectLst/>
                        </a:rPr>
                        <a:t>学期後半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　　　↓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高</a:t>
                      </a:r>
                      <a:r>
                        <a:rPr lang="en-US" sz="2400" kern="100" dirty="0">
                          <a:effectLst/>
                        </a:rPr>
                        <a:t>3</a:t>
                      </a:r>
                      <a:r>
                        <a:rPr lang="ja-JP" sz="2400" kern="100" dirty="0">
                          <a:effectLst/>
                        </a:rPr>
                        <a:t>　</a:t>
                      </a:r>
                      <a:r>
                        <a:rPr lang="en-US" sz="2400" kern="100" dirty="0">
                          <a:effectLst/>
                        </a:rPr>
                        <a:t>1</a:t>
                      </a:r>
                      <a:r>
                        <a:rPr lang="ja-JP" sz="2400" kern="100" dirty="0">
                          <a:effectLst/>
                        </a:rPr>
                        <a:t>学期前半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　　　↓　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高</a:t>
                      </a:r>
                      <a:r>
                        <a:rPr lang="en-US" sz="2400" kern="100" dirty="0">
                          <a:effectLst/>
                        </a:rPr>
                        <a:t>3</a:t>
                      </a:r>
                      <a:r>
                        <a:rPr lang="ja-JP" sz="2400" kern="100" dirty="0">
                          <a:effectLst/>
                        </a:rPr>
                        <a:t>　</a:t>
                      </a:r>
                      <a:r>
                        <a:rPr lang="en-US" sz="2400" kern="100" dirty="0">
                          <a:effectLst/>
                        </a:rPr>
                        <a:t>1</a:t>
                      </a:r>
                      <a:r>
                        <a:rPr lang="ja-JP" sz="2400" kern="100" dirty="0">
                          <a:effectLst/>
                        </a:rPr>
                        <a:t>学期後半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　　　↓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高</a:t>
                      </a:r>
                      <a:r>
                        <a:rPr lang="en-US" sz="2400" kern="100" dirty="0">
                          <a:effectLst/>
                        </a:rPr>
                        <a:t>3</a:t>
                      </a:r>
                      <a:r>
                        <a:rPr lang="ja-JP" sz="2400" kern="100" dirty="0">
                          <a:effectLst/>
                        </a:rPr>
                        <a:t>　</a:t>
                      </a:r>
                      <a:r>
                        <a:rPr lang="en-US" sz="2400" kern="100" dirty="0">
                          <a:effectLst/>
                        </a:rPr>
                        <a:t>2</a:t>
                      </a:r>
                      <a:r>
                        <a:rPr lang="ja-JP" sz="2400" kern="100" dirty="0">
                          <a:effectLst/>
                        </a:rPr>
                        <a:t>学期前半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　　　↓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高</a:t>
                      </a:r>
                      <a:r>
                        <a:rPr lang="en-US" sz="2400" kern="100" dirty="0">
                          <a:effectLst/>
                        </a:rPr>
                        <a:t>3</a:t>
                      </a:r>
                      <a:r>
                        <a:rPr lang="ja-JP" sz="2400" kern="100" dirty="0">
                          <a:effectLst/>
                        </a:rPr>
                        <a:t>　</a:t>
                      </a:r>
                      <a:r>
                        <a:rPr lang="en-US" sz="2400" kern="100" dirty="0">
                          <a:effectLst/>
                        </a:rPr>
                        <a:t>2</a:t>
                      </a:r>
                      <a:r>
                        <a:rPr lang="ja-JP" sz="2400" kern="100" dirty="0">
                          <a:effectLst/>
                        </a:rPr>
                        <a:t>学期後半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　</a:t>
                      </a:r>
                      <a:endParaRPr lang="en-US" altLang="ja-JP" sz="2400" kern="1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　　↓　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高</a:t>
                      </a:r>
                      <a:r>
                        <a:rPr lang="en-US" sz="2400" kern="100" dirty="0">
                          <a:effectLst/>
                        </a:rPr>
                        <a:t>3</a:t>
                      </a:r>
                      <a:r>
                        <a:rPr lang="ja-JP" sz="2400" kern="100" dirty="0">
                          <a:effectLst/>
                        </a:rPr>
                        <a:t>　</a:t>
                      </a:r>
                      <a:r>
                        <a:rPr lang="en-US" sz="2400" kern="100" dirty="0">
                          <a:effectLst/>
                        </a:rPr>
                        <a:t>3</a:t>
                      </a:r>
                      <a:r>
                        <a:rPr lang="ja-JP" sz="2400" kern="100" dirty="0">
                          <a:effectLst/>
                        </a:rPr>
                        <a:t>学期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・テーマ（問い）の検討・決定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　　　↓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・テーマについてレジュメ作成・発表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　　　↓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・論文</a:t>
                      </a:r>
                      <a:r>
                        <a:rPr lang="en-US" sz="2400" kern="100" dirty="0">
                          <a:effectLst/>
                        </a:rPr>
                        <a:t>1</a:t>
                      </a:r>
                      <a:r>
                        <a:rPr lang="ja-JP" sz="2400" kern="100" dirty="0">
                          <a:effectLst/>
                        </a:rPr>
                        <a:t>次原稿制作・完成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　　　↓　※指導教員による論文チェック・指導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・論文最終原稿制作・完成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　　　↓　※指導教員による論文チェック・指導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・論文内容についてポスター</a:t>
                      </a:r>
                      <a:r>
                        <a:rPr lang="ja-JP" sz="2400" kern="100" dirty="0" smtClean="0">
                          <a:effectLst/>
                        </a:rPr>
                        <a:t>制作</a:t>
                      </a:r>
                      <a:endParaRPr lang="en-US" altLang="ja-JP" sz="2400" kern="1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 smtClean="0">
                          <a:effectLst/>
                        </a:rPr>
                        <a:t>・</a:t>
                      </a:r>
                      <a:r>
                        <a:rPr lang="ja-JP" sz="2400" kern="100" dirty="0">
                          <a:effectLst/>
                        </a:rPr>
                        <a:t>最終発表会実施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　　　↓　　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・論文相互評価・論文集印刷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5351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１．卒業論文の</a:t>
            </a:r>
            <a:r>
              <a:rPr kumimoji="1" lang="en-US" altLang="ja-JP" dirty="0" smtClean="0">
                <a:solidFill>
                  <a:srgbClr val="FF0000"/>
                </a:solidFill>
              </a:rPr>
              <a:t/>
            </a:r>
            <a:br>
              <a:rPr kumimoji="1" lang="en-US" altLang="ja-JP" dirty="0" smtClean="0">
                <a:solidFill>
                  <a:srgbClr val="FF0000"/>
                </a:solidFill>
              </a:rPr>
            </a:br>
            <a:r>
              <a:rPr kumimoji="1" lang="ja-JP" altLang="en-US" dirty="0" smtClean="0">
                <a:solidFill>
                  <a:srgbClr val="FF0000"/>
                </a:solidFill>
              </a:rPr>
              <a:t>　　　　　</a:t>
            </a:r>
            <a:r>
              <a:rPr lang="ja-JP" altLang="en-US" dirty="0" smtClean="0">
                <a:solidFill>
                  <a:srgbClr val="FF0000"/>
                </a:solidFill>
              </a:rPr>
              <a:t>材料を集めよう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3770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>
          <a:xfrm>
            <a:off x="1621970" y="365126"/>
            <a:ext cx="6893379" cy="1325563"/>
          </a:xfrm>
        </p:spPr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テーマを決める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4294967295"/>
          </p:nvPr>
        </p:nvSpPr>
        <p:spPr>
          <a:xfrm>
            <a:off x="500743" y="1824427"/>
            <a:ext cx="8014607" cy="4371975"/>
          </a:xfrm>
        </p:spPr>
        <p:txBody>
          <a:bodyPr/>
          <a:lstStyle/>
          <a:p>
            <a:r>
              <a:rPr lang="ja-JP" altLang="ja-JP" dirty="0"/>
              <a:t>前回立てたテーマのうち調べてみようと思うテーマを問いの形で書きましょう。</a:t>
            </a:r>
            <a:endParaRPr lang="ja-JP" altLang="en-US" dirty="0"/>
          </a:p>
          <a:p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332512" y="621073"/>
            <a:ext cx="1205341" cy="81366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dirty="0" smtClean="0"/>
              <a:t>STEP1</a:t>
            </a:r>
            <a:endParaRPr lang="ja-JP" altLang="en-US" sz="3200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6434815"/>
              </p:ext>
            </p:extLst>
          </p:nvPr>
        </p:nvGraphicFramePr>
        <p:xfrm>
          <a:off x="729343" y="2920999"/>
          <a:ext cx="7532914" cy="1890487"/>
        </p:xfrm>
        <a:graphic>
          <a:graphicData uri="http://schemas.openxmlformats.org/drawingml/2006/table">
            <a:tbl>
              <a:tblPr bandRow="1">
                <a:tableStyleId>{0E3FDE45-AF77-4B5C-9715-49D594BDF05E}</a:tableStyleId>
              </a:tblPr>
              <a:tblGrid>
                <a:gridCol w="7532914"/>
              </a:tblGrid>
              <a:tr h="1890487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9426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69422" y="365126"/>
            <a:ext cx="8515350" cy="1325563"/>
          </a:xfrm>
        </p:spPr>
        <p:txBody>
          <a:bodyPr/>
          <a:lstStyle/>
          <a:p>
            <a:r>
              <a:rPr lang="ja-JP" altLang="en-US" dirty="0">
                <a:solidFill>
                  <a:srgbClr val="FF0000"/>
                </a:solidFill>
              </a:rPr>
              <a:t>①</a:t>
            </a:r>
            <a:r>
              <a:rPr kumimoji="1" lang="ja-JP" altLang="en-US" dirty="0" smtClean="0">
                <a:solidFill>
                  <a:srgbClr val="FF0000"/>
                </a:solidFill>
              </a:rPr>
              <a:t>テーマ設定で気を付けること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7291561"/>
              </p:ext>
            </p:extLst>
          </p:nvPr>
        </p:nvGraphicFramePr>
        <p:xfrm>
          <a:off x="545337" y="1429432"/>
          <a:ext cx="8141463" cy="530352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8141463"/>
              </a:tblGrid>
              <a:tr h="433250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（１）テーマは大きすぎないよう、適度に絞りこむ</a:t>
                      </a:r>
                      <a:r>
                        <a:rPr lang="ja-JP" sz="2400" kern="100" dirty="0" smtClean="0">
                          <a:effectLst/>
                        </a:rPr>
                        <a:t>。</a:t>
                      </a:r>
                      <a:endParaRPr lang="en-US" altLang="ja-JP" sz="2400" kern="1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2000" kern="100" dirty="0" smtClean="0">
                          <a:effectLst/>
                        </a:rPr>
                        <a:t>　　　</a:t>
                      </a:r>
                      <a:r>
                        <a:rPr lang="ja-JP" sz="2000" kern="100" dirty="0" smtClean="0">
                          <a:effectLst/>
                        </a:rPr>
                        <a:t>（</a:t>
                      </a:r>
                      <a:r>
                        <a:rPr lang="ja-JP" sz="2000" kern="100" dirty="0">
                          <a:effectLst/>
                        </a:rPr>
                        <a:t>例）「戦争をなくすことは可能か」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（２）専門的すぎるテーマは</a:t>
                      </a:r>
                      <a:r>
                        <a:rPr lang="ja-JP" sz="2400" kern="100" dirty="0" smtClean="0">
                          <a:effectLst/>
                        </a:rPr>
                        <a:t>避ける</a:t>
                      </a:r>
                      <a:endParaRPr lang="en-US" altLang="ja-JP" sz="2400" kern="1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2000" kern="100" dirty="0" smtClean="0">
                          <a:effectLst/>
                        </a:rPr>
                        <a:t>　　</a:t>
                      </a:r>
                      <a:r>
                        <a:rPr lang="ja-JP" sz="2000" kern="100" dirty="0">
                          <a:effectLst/>
                        </a:rPr>
                        <a:t>　（例）「〇〇病への新薬開発は可能か」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（３）マジックワード（曖昧な言葉）に気を</a:t>
                      </a:r>
                      <a:r>
                        <a:rPr lang="ja-JP" sz="2400" kern="100" dirty="0" smtClean="0">
                          <a:effectLst/>
                        </a:rPr>
                        <a:t>付ける</a:t>
                      </a:r>
                      <a:endParaRPr lang="en-US" altLang="ja-JP" sz="2400" kern="1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2000" kern="100" dirty="0" smtClean="0">
                          <a:effectLst/>
                        </a:rPr>
                        <a:t>　　　</a:t>
                      </a:r>
                      <a:r>
                        <a:rPr lang="ja-JP" sz="2000" kern="100" dirty="0" smtClean="0">
                          <a:effectLst/>
                        </a:rPr>
                        <a:t>（</a:t>
                      </a:r>
                      <a:r>
                        <a:rPr lang="ja-JP" sz="2000" kern="100" dirty="0">
                          <a:effectLst/>
                        </a:rPr>
                        <a:t>例）「国際社会の平和のために何ができるか」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（４）予言・予想的なテーマは</a:t>
                      </a:r>
                      <a:r>
                        <a:rPr lang="ja-JP" sz="2400" kern="100" dirty="0" smtClean="0">
                          <a:effectLst/>
                        </a:rPr>
                        <a:t>避ける</a:t>
                      </a:r>
                      <a:endParaRPr lang="en-US" altLang="ja-JP" sz="2400" kern="1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2000" kern="100" dirty="0" smtClean="0">
                          <a:effectLst/>
                        </a:rPr>
                        <a:t>　　　</a:t>
                      </a:r>
                      <a:r>
                        <a:rPr lang="ja-JP" sz="2000" kern="100" dirty="0" smtClean="0">
                          <a:effectLst/>
                        </a:rPr>
                        <a:t>（</a:t>
                      </a:r>
                      <a:r>
                        <a:rPr lang="ja-JP" sz="2000" kern="100" dirty="0">
                          <a:effectLst/>
                        </a:rPr>
                        <a:t>例）「サッカー日本代表はワールドカップで優勝できるか？」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（５）「</a:t>
                      </a:r>
                      <a:r>
                        <a:rPr lang="en-US" sz="2400" kern="100" dirty="0">
                          <a:effectLst/>
                        </a:rPr>
                        <a:t>How</a:t>
                      </a:r>
                      <a:r>
                        <a:rPr lang="ja-JP" sz="2400" kern="100" dirty="0">
                          <a:effectLst/>
                        </a:rPr>
                        <a:t>　</a:t>
                      </a:r>
                      <a:r>
                        <a:rPr lang="en-US" sz="2400" kern="100" dirty="0">
                          <a:effectLst/>
                        </a:rPr>
                        <a:t>to</a:t>
                      </a:r>
                      <a:r>
                        <a:rPr lang="ja-JP" sz="2400" kern="100" dirty="0">
                          <a:effectLst/>
                        </a:rPr>
                        <a:t>」のテーマは</a:t>
                      </a:r>
                      <a:r>
                        <a:rPr lang="ja-JP" sz="2400" kern="100" dirty="0" smtClean="0">
                          <a:effectLst/>
                        </a:rPr>
                        <a:t>避ける</a:t>
                      </a:r>
                      <a:endParaRPr lang="en-US" altLang="ja-JP" sz="2400" kern="1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2000" kern="100" dirty="0" smtClean="0">
                          <a:effectLst/>
                        </a:rPr>
                        <a:t>　　</a:t>
                      </a:r>
                      <a:r>
                        <a:rPr lang="ja-JP" sz="2000" kern="100" dirty="0">
                          <a:effectLst/>
                        </a:rPr>
                        <a:t>　（例）「どうすればいい論文を書けるか？」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（６）調べたことを羅列するだけのものは</a:t>
                      </a:r>
                      <a:r>
                        <a:rPr lang="ja-JP" sz="2400" kern="100" dirty="0" smtClean="0">
                          <a:effectLst/>
                        </a:rPr>
                        <a:t>避ける</a:t>
                      </a:r>
                      <a:endParaRPr lang="en-US" altLang="ja-JP" sz="2400" kern="1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2000" kern="100" dirty="0" smtClean="0">
                          <a:effectLst/>
                        </a:rPr>
                        <a:t>　　　</a:t>
                      </a:r>
                      <a:r>
                        <a:rPr lang="ja-JP" sz="2000" kern="100" dirty="0" smtClean="0">
                          <a:effectLst/>
                        </a:rPr>
                        <a:t>（</a:t>
                      </a:r>
                      <a:r>
                        <a:rPr lang="ja-JP" sz="2000" kern="100" dirty="0">
                          <a:effectLst/>
                        </a:rPr>
                        <a:t>例）「世界にはどのような言語があるか？」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（７）調べればすぐわかるものは避ける</a:t>
                      </a:r>
                      <a:r>
                        <a:rPr lang="ja-JP" sz="2400" kern="100" dirty="0" smtClean="0">
                          <a:effectLst/>
                        </a:rPr>
                        <a:t>。</a:t>
                      </a:r>
                      <a:endParaRPr lang="en-US" altLang="ja-JP" sz="2400" kern="1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2000" kern="100" dirty="0" smtClean="0">
                          <a:effectLst/>
                        </a:rPr>
                        <a:t>　　</a:t>
                      </a:r>
                      <a:r>
                        <a:rPr lang="ja-JP" sz="2000" kern="100" dirty="0">
                          <a:effectLst/>
                        </a:rPr>
                        <a:t>　（例）「海はなぜ青いか？」</a:t>
                      </a:r>
                      <a:endParaRPr lang="ja-JP" sz="2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8133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2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8133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2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8681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②テーマをしぼると調べやすい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49" y="1825625"/>
            <a:ext cx="8177893" cy="4749346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kumimoji="1" lang="ja-JP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テーマ「子ども食堂について」</a:t>
            </a:r>
            <a:endParaRPr kumimoji="1" lang="en-US" altLang="ja-JP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ja-JP" altLang="en-US" dirty="0" smtClean="0">
                <a:solidFill>
                  <a:srgbClr val="FF0000"/>
                </a:solidFill>
              </a:rPr>
              <a:t>改善案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r>
              <a:rPr lang="ja-JP" altLang="en-US" dirty="0" smtClean="0">
                <a:solidFill>
                  <a:srgbClr val="FF0000"/>
                </a:solidFill>
              </a:rPr>
              <a:t>子ども</a:t>
            </a:r>
            <a:r>
              <a:rPr lang="ja-JP" altLang="en-US" dirty="0">
                <a:solidFill>
                  <a:srgbClr val="FF0000"/>
                </a:solidFill>
              </a:rPr>
              <a:t>食堂</a:t>
            </a:r>
            <a:r>
              <a:rPr lang="ja-JP" altLang="en-US" dirty="0" smtClean="0">
                <a:solidFill>
                  <a:srgbClr val="FF0000"/>
                </a:solidFill>
              </a:rPr>
              <a:t>は必要か？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→必要な理由を調べる、必要かどうか結論</a:t>
            </a:r>
            <a:endParaRPr lang="en-US" altLang="ja-JP" dirty="0" smtClean="0"/>
          </a:p>
          <a:p>
            <a:r>
              <a:rPr lang="ja-JP" altLang="en-US" dirty="0" smtClean="0">
                <a:solidFill>
                  <a:srgbClr val="FF0000"/>
                </a:solidFill>
              </a:rPr>
              <a:t>子ども</a:t>
            </a:r>
            <a:r>
              <a:rPr lang="ja-JP" altLang="en-US" dirty="0">
                <a:solidFill>
                  <a:srgbClr val="FF0000"/>
                </a:solidFill>
              </a:rPr>
              <a:t>食堂</a:t>
            </a:r>
            <a:r>
              <a:rPr lang="ja-JP" altLang="en-US" dirty="0" smtClean="0">
                <a:solidFill>
                  <a:srgbClr val="FF0000"/>
                </a:solidFill>
              </a:rPr>
              <a:t>はどこに多いのか？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→立地を調べる、分析し結論を述べる</a:t>
            </a:r>
            <a:endParaRPr lang="en-US" altLang="ja-JP" dirty="0" smtClean="0"/>
          </a:p>
          <a:p>
            <a:r>
              <a:rPr lang="ja-JP" altLang="en-US" dirty="0" smtClean="0">
                <a:solidFill>
                  <a:srgbClr val="FF0000"/>
                </a:solidFill>
              </a:rPr>
              <a:t>子ども</a:t>
            </a:r>
            <a:r>
              <a:rPr lang="ja-JP" altLang="en-US" dirty="0">
                <a:solidFill>
                  <a:srgbClr val="FF0000"/>
                </a:solidFill>
              </a:rPr>
              <a:t>食堂</a:t>
            </a:r>
            <a:r>
              <a:rPr lang="ja-JP" altLang="en-US" dirty="0" smtClean="0">
                <a:solidFill>
                  <a:srgbClr val="FF0000"/>
                </a:solidFill>
              </a:rPr>
              <a:t>はなぜできたのか？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→歴史を調べ、未来はどうなるのか結論を述べる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306600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2078</TotalTime>
  <Words>716</Words>
  <Application>Microsoft Office PowerPoint</Application>
  <PresentationFormat>画面に合わせる (4:3)</PresentationFormat>
  <Paragraphs>191</Paragraphs>
  <Slides>20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20</vt:i4>
      </vt:variant>
    </vt:vector>
  </HeadingPairs>
  <TitlesOfParts>
    <vt:vector size="28" baseType="lpstr">
      <vt:lpstr>ＭＳ Ｐゴシック</vt:lpstr>
      <vt:lpstr>ＭＳ 明朝</vt:lpstr>
      <vt:lpstr>Arial</vt:lpstr>
      <vt:lpstr>Calibri</vt:lpstr>
      <vt:lpstr>Calibri Light</vt:lpstr>
      <vt:lpstr>Century</vt:lpstr>
      <vt:lpstr>Times New Roman</vt:lpstr>
      <vt:lpstr>Office テーマ</vt:lpstr>
      <vt:lpstr>高校３年 探究</vt:lpstr>
      <vt:lpstr>今日の授業（１回目）</vt:lpstr>
      <vt:lpstr>０．卒業論文 　　　オリエンテーション</vt:lpstr>
      <vt:lpstr>（１）卒業論文に向けて</vt:lpstr>
      <vt:lpstr>（２）スケジュール</vt:lpstr>
      <vt:lpstr>１．卒業論文の 　　　　　材料を集めよう</vt:lpstr>
      <vt:lpstr>テーマを決める</vt:lpstr>
      <vt:lpstr>①テーマ設定で気を付けること</vt:lpstr>
      <vt:lpstr>②テーマをしぼると調べやすい</vt:lpstr>
      <vt:lpstr>②テーマをしぼると調べやすい</vt:lpstr>
      <vt:lpstr>基本的知識を調べる</vt:lpstr>
      <vt:lpstr>根拠を調べる</vt:lpstr>
      <vt:lpstr>注意：出典を必ず書く</vt:lpstr>
      <vt:lpstr>Ｎｏ．１の写真を提出</vt:lpstr>
      <vt:lpstr>今日の授業（２回目）</vt:lpstr>
      <vt:lpstr>２．レジュメ（発表用の 　　要約）にまとめよう</vt:lpstr>
      <vt:lpstr>①レジュメとは</vt:lpstr>
      <vt:lpstr>②手順とスケジュール</vt:lpstr>
      <vt:lpstr>今日の授業（３回目）</vt:lpstr>
      <vt:lpstr>レジュメを提出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探究科スライド</dc:title>
  <dc:creator>Okamoto Hiroyuki</dc:creator>
  <cp:lastModifiedBy>岡本 弘之</cp:lastModifiedBy>
  <cp:revision>76</cp:revision>
  <cp:lastPrinted>2018-07-01T22:29:54Z</cp:lastPrinted>
  <dcterms:created xsi:type="dcterms:W3CDTF">2017-06-22T03:36:30Z</dcterms:created>
  <dcterms:modified xsi:type="dcterms:W3CDTF">2020-12-28T07:18:03Z</dcterms:modified>
</cp:coreProperties>
</file>