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7" r:id="rId2"/>
    <p:sldId id="299" r:id="rId3"/>
    <p:sldId id="300" r:id="rId4"/>
    <p:sldId id="301" r:id="rId5"/>
    <p:sldId id="303" r:id="rId6"/>
    <p:sldId id="305" r:id="rId7"/>
    <p:sldId id="308" r:id="rId8"/>
    <p:sldId id="309" r:id="rId9"/>
    <p:sldId id="310" r:id="rId10"/>
    <p:sldId id="311" r:id="rId11"/>
    <p:sldId id="312" r:id="rId12"/>
    <p:sldId id="313" r:id="rId13"/>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14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543" cy="341064"/>
          </a:xfrm>
          <a:prstGeom prst="rect">
            <a:avLst/>
          </a:prstGeom>
        </p:spPr>
        <p:txBody>
          <a:bodyPr vert="horz" lIns="91970" tIns="45985" rIns="91970" bIns="4598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0"/>
            <a:ext cx="4301543" cy="341064"/>
          </a:xfrm>
          <a:prstGeom prst="rect">
            <a:avLst/>
          </a:prstGeom>
        </p:spPr>
        <p:txBody>
          <a:bodyPr vert="horz" lIns="91970" tIns="45985" rIns="91970" bIns="45985" rtlCol="0"/>
          <a:lstStyle>
            <a:lvl1pPr algn="r">
              <a:defRPr sz="1200"/>
            </a:lvl1pPr>
          </a:lstStyle>
          <a:p>
            <a:fld id="{93A46174-6073-45E0-85B8-0CB6E3E2AF98}" type="datetimeFigureOut">
              <a:rPr kumimoji="1" lang="ja-JP" altLang="en-US" smtClean="0"/>
              <a:t>2019/3/14</a:t>
            </a:fld>
            <a:endParaRPr kumimoji="1" lang="ja-JP" altLang="en-US"/>
          </a:p>
        </p:txBody>
      </p:sp>
      <p:sp>
        <p:nvSpPr>
          <p:cNvPr id="4" name="フッター プレースホルダー 3"/>
          <p:cNvSpPr>
            <a:spLocks noGrp="1"/>
          </p:cNvSpPr>
          <p:nvPr>
            <p:ph type="ftr" sz="quarter" idx="2"/>
          </p:nvPr>
        </p:nvSpPr>
        <p:spPr>
          <a:xfrm>
            <a:off x="0" y="6456612"/>
            <a:ext cx="4301543" cy="341063"/>
          </a:xfrm>
          <a:prstGeom prst="rect">
            <a:avLst/>
          </a:prstGeom>
        </p:spPr>
        <p:txBody>
          <a:bodyPr vert="horz" lIns="91970" tIns="45985" rIns="91970" bIns="4598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41063"/>
          </a:xfrm>
          <a:prstGeom prst="rect">
            <a:avLst/>
          </a:prstGeom>
        </p:spPr>
        <p:txBody>
          <a:bodyPr vert="horz" lIns="91970" tIns="45985" rIns="91970" bIns="45985" rtlCol="0" anchor="b"/>
          <a:lstStyle>
            <a:lvl1pPr algn="r">
              <a:defRPr sz="1200"/>
            </a:lvl1pPr>
          </a:lstStyle>
          <a:p>
            <a:fld id="{ABE773BD-EDE3-475D-9D48-0B71F8C21E66}" type="slidenum">
              <a:rPr kumimoji="1" lang="ja-JP" altLang="en-US" smtClean="0"/>
              <a:t>‹#›</a:t>
            </a:fld>
            <a:endParaRPr kumimoji="1" lang="ja-JP" altLang="en-US"/>
          </a:p>
        </p:txBody>
      </p:sp>
    </p:spTree>
    <p:extLst>
      <p:ext uri="{BB962C8B-B14F-4D97-AF65-F5344CB8AC3E}">
        <p14:creationId xmlns:p14="http://schemas.microsoft.com/office/powerpoint/2010/main" val="11663809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92740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689890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696844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530328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60824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4108561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3415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1530526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220254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67713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77E6AD1-6F3B-4162-BFA1-3883EC993862}" type="datetimeFigureOut">
              <a:rPr kumimoji="1" lang="ja-JP" altLang="en-US" smtClean="0"/>
              <a:t>2019/3/14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3912228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E6AD1-6F3B-4162-BFA1-3883EC993862}" type="datetimeFigureOut">
              <a:rPr kumimoji="1" lang="ja-JP" altLang="en-US" smtClean="0"/>
              <a:t>2019/3/14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E3F66-3631-44A0-8A7F-9E538BD1CF72}" type="slidenum">
              <a:rPr kumimoji="1" lang="ja-JP" altLang="en-US" smtClean="0"/>
              <a:t>‹#›</a:t>
            </a:fld>
            <a:endParaRPr kumimoji="1" lang="ja-JP" altLang="en-US"/>
          </a:p>
        </p:txBody>
      </p:sp>
    </p:spTree>
    <p:extLst>
      <p:ext uri="{BB962C8B-B14F-4D97-AF65-F5344CB8AC3E}">
        <p14:creationId xmlns:p14="http://schemas.microsoft.com/office/powerpoint/2010/main" val="406394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solidFill>
                  <a:srgbClr val="FF0000"/>
                </a:solidFill>
              </a:rPr>
              <a:t>探究科スライド</a:t>
            </a:r>
            <a:endParaRPr kumimoji="1" lang="ja-JP" altLang="en-US" dirty="0">
              <a:solidFill>
                <a:srgbClr val="FF0000"/>
              </a:solidFill>
            </a:endParaRPr>
          </a:p>
        </p:txBody>
      </p:sp>
      <p:sp>
        <p:nvSpPr>
          <p:cNvPr id="3" name="サブタイトル 2"/>
          <p:cNvSpPr>
            <a:spLocks noGrp="1"/>
          </p:cNvSpPr>
          <p:nvPr>
            <p:ph type="subTitle" idx="1"/>
          </p:nvPr>
        </p:nvSpPr>
        <p:spPr>
          <a:xfrm>
            <a:off x="1143000" y="3990112"/>
            <a:ext cx="6858000" cy="1153391"/>
          </a:xfrm>
        </p:spPr>
        <p:txBody>
          <a:bodyPr>
            <a:normAutofit/>
          </a:bodyPr>
          <a:lstStyle/>
          <a:p>
            <a:r>
              <a:rPr lang="ja-JP" altLang="en-US" sz="3600" dirty="0"/>
              <a:t>教材</a:t>
            </a:r>
            <a:r>
              <a:rPr lang="en-US" altLang="ja-JP" sz="3600" dirty="0" smtClean="0"/>
              <a:t>No.18</a:t>
            </a:r>
            <a:r>
              <a:rPr lang="ja-JP" altLang="en-US" sz="3600" dirty="0" smtClean="0"/>
              <a:t>（</a:t>
            </a:r>
            <a:r>
              <a:rPr lang="en-US" altLang="ja-JP" sz="3600" dirty="0" smtClean="0"/>
              <a:t>K2</a:t>
            </a:r>
            <a:r>
              <a:rPr lang="ja-JP" altLang="en-US" sz="3600" dirty="0" smtClean="0"/>
              <a:t>）</a:t>
            </a:r>
            <a:endParaRPr lang="ja-JP" altLang="en-US" sz="3600" dirty="0"/>
          </a:p>
        </p:txBody>
      </p:sp>
    </p:spTree>
    <p:extLst>
      <p:ext uri="{BB962C8B-B14F-4D97-AF65-F5344CB8AC3E}">
        <p14:creationId xmlns:p14="http://schemas.microsoft.com/office/powerpoint/2010/main" val="1481890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37852" y="365126"/>
            <a:ext cx="6977497" cy="1325563"/>
          </a:xfrm>
        </p:spPr>
        <p:txBody>
          <a:bodyPr/>
          <a:lstStyle/>
          <a:p>
            <a:r>
              <a:rPr kumimoji="1" lang="ja-JP" altLang="en-US" dirty="0" smtClean="0">
                <a:solidFill>
                  <a:srgbClr val="FF0000"/>
                </a:solidFill>
              </a:rPr>
              <a:t>基本的知識を調べる</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lang="ja-JP" altLang="ja-JP" dirty="0" smtClean="0"/>
              <a:t>テーマ</a:t>
            </a:r>
            <a:r>
              <a:rPr lang="ja-JP" altLang="ja-JP" dirty="0"/>
              <a:t>についての基本的知識を調べましょう。</a:t>
            </a:r>
          </a:p>
          <a:p>
            <a:pPr marL="0" indent="0">
              <a:buNone/>
            </a:pPr>
            <a:r>
              <a:rPr lang="ja-JP" altLang="ja-JP" dirty="0" smtClean="0">
                <a:solidFill>
                  <a:srgbClr val="FF0000"/>
                </a:solidFill>
              </a:rPr>
              <a:t>①</a:t>
            </a:r>
            <a:r>
              <a:rPr lang="ja-JP" altLang="en-US" dirty="0" smtClean="0">
                <a:solidFill>
                  <a:srgbClr val="FF0000"/>
                </a:solidFill>
              </a:rPr>
              <a:t>基本的知識を調べる</a:t>
            </a:r>
            <a:endParaRPr lang="en-US" altLang="ja-JP" dirty="0" smtClean="0">
              <a:solidFill>
                <a:srgbClr val="FF0000"/>
              </a:solidFill>
            </a:endParaRPr>
          </a:p>
          <a:p>
            <a:pPr marL="0" indent="0">
              <a:buNone/>
            </a:pPr>
            <a:r>
              <a:rPr lang="ja-JP" altLang="en-US" dirty="0" smtClean="0"/>
              <a:t>　</a:t>
            </a:r>
            <a:r>
              <a:rPr lang="ja-JP" altLang="ja-JP" dirty="0" smtClean="0"/>
              <a:t>例えば</a:t>
            </a:r>
            <a:r>
              <a:rPr lang="ja-JP" altLang="ja-JP" dirty="0"/>
              <a:t>、地球温暖化であれば、温暖化という言葉の定義、いつからどこでどのように変化すること</a:t>
            </a:r>
            <a:r>
              <a:rPr lang="ja-JP" altLang="ja-JP" dirty="0" smtClean="0"/>
              <a:t>かに</a:t>
            </a:r>
            <a:r>
              <a:rPr lang="ja-JP" altLang="ja-JP" dirty="0"/>
              <a:t>ついて基本的知識を調べる。</a:t>
            </a:r>
          </a:p>
          <a:p>
            <a:pPr marL="0" indent="0">
              <a:buNone/>
            </a:pPr>
            <a:r>
              <a:rPr lang="ja-JP" altLang="ja-JP" dirty="0" smtClean="0">
                <a:solidFill>
                  <a:srgbClr val="FF0000"/>
                </a:solidFill>
              </a:rPr>
              <a:t>②</a:t>
            </a:r>
            <a:r>
              <a:rPr lang="ja-JP" altLang="en-US" dirty="0" smtClean="0">
                <a:solidFill>
                  <a:srgbClr val="FF0000"/>
                </a:solidFill>
              </a:rPr>
              <a:t>信頼性の高い情報を調べる</a:t>
            </a:r>
            <a:endParaRPr lang="en-US" altLang="ja-JP" dirty="0" smtClean="0">
              <a:solidFill>
                <a:srgbClr val="FF0000"/>
              </a:solidFill>
            </a:endParaRPr>
          </a:p>
          <a:p>
            <a:pPr marL="0" indent="0">
              <a:buNone/>
            </a:pPr>
            <a:r>
              <a:rPr lang="ja-JP" altLang="en-US" dirty="0" smtClean="0"/>
              <a:t>　</a:t>
            </a:r>
            <a:r>
              <a:rPr lang="ja-JP" altLang="ja-JP" dirty="0" smtClean="0"/>
              <a:t>調べる</a:t>
            </a:r>
            <a:r>
              <a:rPr lang="ja-JP" altLang="ja-JP" dirty="0"/>
              <a:t>先（出典元）は、公的機関（国際機関・各省庁）のページなど信頼できるページを選択する</a:t>
            </a:r>
            <a:r>
              <a:rPr lang="ja-JP" altLang="ja-JP" dirty="0" smtClean="0"/>
              <a:t>。</a:t>
            </a:r>
            <a:r>
              <a:rPr lang="en-US" altLang="ja-JP" dirty="0" smtClean="0"/>
              <a:t>Web</a:t>
            </a:r>
            <a:r>
              <a:rPr lang="ja-JP" altLang="ja-JP" dirty="0" err="1"/>
              <a:t>だけ</a:t>
            </a:r>
            <a:r>
              <a:rPr lang="ja-JP" altLang="ja-JP" dirty="0"/>
              <a:t>ではなく、百科事典の説明を利用するのも信頼性は高いです。</a:t>
            </a:r>
          </a:p>
          <a:p>
            <a:pPr marL="0" indent="0">
              <a:buNone/>
            </a:pPr>
            <a:r>
              <a:rPr lang="ja-JP" altLang="ja-JP" dirty="0" smtClean="0"/>
              <a:t>※</a:t>
            </a:r>
            <a:r>
              <a:rPr lang="en-US" altLang="ja-JP" dirty="0"/>
              <a:t>Wikipedia</a:t>
            </a:r>
            <a:r>
              <a:rPr lang="ja-JP" altLang="ja-JP" dirty="0"/>
              <a:t>・まとめサイトはだれでも書き換え編集可能なので信頼性は</a:t>
            </a:r>
            <a:r>
              <a:rPr lang="ja-JP" altLang="ja-JP" dirty="0" smtClean="0"/>
              <a:t>低い</a:t>
            </a:r>
            <a:r>
              <a:rPr lang="ja-JP" altLang="en-US" dirty="0" smtClean="0"/>
              <a:t>とされる</a:t>
            </a:r>
            <a:endParaRPr kumimoji="1" lang="ja-JP" altLang="en-US" dirty="0"/>
          </a:p>
        </p:txBody>
      </p:sp>
      <p:sp>
        <p:nvSpPr>
          <p:cNvPr id="4" name="正方形/長方形 3"/>
          <p:cNvSpPr/>
          <p:nvPr/>
        </p:nvSpPr>
        <p:spPr>
          <a:xfrm>
            <a:off x="332512" y="621073"/>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STEP2</a:t>
            </a:r>
            <a:endParaRPr lang="ja-JP" altLang="en-US" sz="3200" dirty="0"/>
          </a:p>
        </p:txBody>
      </p:sp>
    </p:spTree>
    <p:extLst>
      <p:ext uri="{BB962C8B-B14F-4D97-AF65-F5344CB8AC3E}">
        <p14:creationId xmlns:p14="http://schemas.microsoft.com/office/powerpoint/2010/main" val="189144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37852" y="365126"/>
            <a:ext cx="6977497" cy="1325563"/>
          </a:xfrm>
        </p:spPr>
        <p:txBody>
          <a:bodyPr/>
          <a:lstStyle/>
          <a:p>
            <a:r>
              <a:rPr kumimoji="1" lang="ja-JP" altLang="en-US" dirty="0" smtClean="0">
                <a:solidFill>
                  <a:srgbClr val="FF0000"/>
                </a:solidFill>
              </a:rPr>
              <a:t>根拠を調べる</a:t>
            </a:r>
            <a:endParaRPr kumimoji="1" lang="ja-JP" altLang="en-US" dirty="0">
              <a:solidFill>
                <a:srgbClr val="FF0000"/>
              </a:solidFill>
            </a:endParaRPr>
          </a:p>
        </p:txBody>
      </p:sp>
      <p:sp>
        <p:nvSpPr>
          <p:cNvPr id="3" name="コンテンツ プレースホルダー 2"/>
          <p:cNvSpPr>
            <a:spLocks noGrp="1"/>
          </p:cNvSpPr>
          <p:nvPr>
            <p:ph idx="1"/>
          </p:nvPr>
        </p:nvSpPr>
        <p:spPr>
          <a:xfrm>
            <a:off x="332512" y="1836511"/>
            <a:ext cx="8534399" cy="4351338"/>
          </a:xfrm>
        </p:spPr>
        <p:txBody>
          <a:bodyPr/>
          <a:lstStyle/>
          <a:p>
            <a:pPr marL="0" indent="0">
              <a:buNone/>
            </a:pPr>
            <a:r>
              <a:rPr lang="ja-JP" altLang="en-US" dirty="0" smtClean="0"/>
              <a:t>テーマ</a:t>
            </a:r>
            <a:r>
              <a:rPr lang="ja-JP" altLang="en-US" dirty="0"/>
              <a:t>（問い）の答えを導くための根拠を調べましょう。</a:t>
            </a:r>
          </a:p>
          <a:p>
            <a:pPr marL="0" indent="0">
              <a:buNone/>
            </a:pPr>
            <a:r>
              <a:rPr lang="ja-JP" altLang="en-US" dirty="0" smtClean="0">
                <a:solidFill>
                  <a:srgbClr val="FF0000"/>
                </a:solidFill>
              </a:rPr>
              <a:t>①学説・制度を調べる</a:t>
            </a:r>
            <a:endParaRPr lang="en-US" altLang="ja-JP" dirty="0" smtClean="0">
              <a:solidFill>
                <a:srgbClr val="FF0000"/>
              </a:solidFill>
            </a:endParaRPr>
          </a:p>
          <a:p>
            <a:pPr marL="0" indent="0">
              <a:buNone/>
            </a:pPr>
            <a:r>
              <a:rPr lang="ja-JP" altLang="en-US" dirty="0" smtClean="0"/>
              <a:t>例えば</a:t>
            </a:r>
            <a:r>
              <a:rPr lang="ja-JP" altLang="en-US" dirty="0"/>
              <a:t>地球温暖化であれば、温暖化の原因・科学的なメカニズム、学者や国際機関の予想・学説</a:t>
            </a:r>
            <a:r>
              <a:rPr lang="ja-JP" altLang="en-US" dirty="0" smtClean="0"/>
              <a:t>、解決</a:t>
            </a:r>
            <a:r>
              <a:rPr lang="ja-JP" altLang="en-US" dirty="0"/>
              <a:t>するための技術や法制度などを調べると根拠になります。</a:t>
            </a:r>
          </a:p>
          <a:p>
            <a:pPr marL="0" indent="0">
              <a:buNone/>
            </a:pPr>
            <a:r>
              <a:rPr lang="ja-JP" altLang="en-US" dirty="0" smtClean="0">
                <a:solidFill>
                  <a:srgbClr val="FF0000"/>
                </a:solidFill>
              </a:rPr>
              <a:t>②数値データ・統計を調べる</a:t>
            </a:r>
            <a:endParaRPr lang="en-US" altLang="ja-JP" dirty="0" smtClean="0">
              <a:solidFill>
                <a:srgbClr val="FF0000"/>
              </a:solidFill>
            </a:endParaRPr>
          </a:p>
          <a:p>
            <a:pPr marL="0" indent="0">
              <a:buNone/>
            </a:pPr>
            <a:r>
              <a:rPr lang="ja-JP" altLang="en-US" dirty="0" smtClean="0"/>
              <a:t>数値</a:t>
            </a:r>
            <a:r>
              <a:rPr lang="ja-JP" altLang="en-US" dirty="0"/>
              <a:t>データなどもあれば説得力のある説明ができます。</a:t>
            </a:r>
          </a:p>
          <a:p>
            <a:endParaRPr kumimoji="1" lang="ja-JP" altLang="en-US" dirty="0"/>
          </a:p>
        </p:txBody>
      </p:sp>
      <p:sp>
        <p:nvSpPr>
          <p:cNvPr id="4" name="正方形/長方形 3"/>
          <p:cNvSpPr/>
          <p:nvPr/>
        </p:nvSpPr>
        <p:spPr>
          <a:xfrm>
            <a:off x="332512" y="621073"/>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STEP3</a:t>
            </a:r>
            <a:endParaRPr lang="ja-JP" altLang="en-US" sz="3200" dirty="0"/>
          </a:p>
        </p:txBody>
      </p:sp>
    </p:spTree>
    <p:extLst>
      <p:ext uri="{BB962C8B-B14F-4D97-AF65-F5344CB8AC3E}">
        <p14:creationId xmlns:p14="http://schemas.microsoft.com/office/powerpoint/2010/main" val="715313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注意：出典を必ず書く</a:t>
            </a:r>
            <a:endParaRPr kumimoji="1" lang="ja-JP" altLang="en-US" dirty="0">
              <a:solidFill>
                <a:srgbClr val="FF0000"/>
              </a:solidFill>
            </a:endParaRPr>
          </a:p>
        </p:txBody>
      </p:sp>
      <p:graphicFrame>
        <p:nvGraphicFramePr>
          <p:cNvPr id="5" name="表 4"/>
          <p:cNvGraphicFramePr>
            <a:graphicFrameLocks noGrp="1"/>
          </p:cNvGraphicFramePr>
          <p:nvPr>
            <p:extLst>
              <p:ext uri="{D42A27DB-BD31-4B8C-83A1-F6EECF244321}">
                <p14:modId xmlns:p14="http://schemas.microsoft.com/office/powerpoint/2010/main" val="923637861"/>
              </p:ext>
            </p:extLst>
          </p:nvPr>
        </p:nvGraphicFramePr>
        <p:xfrm>
          <a:off x="628650" y="2097768"/>
          <a:ext cx="7886700" cy="2743200"/>
        </p:xfrm>
        <a:graphic>
          <a:graphicData uri="http://schemas.openxmlformats.org/drawingml/2006/table">
            <a:tbl>
              <a:tblPr firstCol="1" bandRow="1">
                <a:tableStyleId>{21E4AEA4-8DFA-4A89-87EB-49C32662AFE0}</a:tableStyleId>
              </a:tblPr>
              <a:tblGrid>
                <a:gridCol w="913990"/>
                <a:gridCol w="6972710"/>
              </a:tblGrid>
              <a:tr h="1087834">
                <a:tc>
                  <a:txBody>
                    <a:bodyPr/>
                    <a:lstStyle/>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ja-JP" sz="2000" kern="100" dirty="0">
                          <a:effectLst/>
                        </a:rPr>
                        <a:t>根拠①</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6602" marR="66602" marT="0" marB="0"/>
                </a:tc>
                <a:tc>
                  <a:txBody>
                    <a:bodyPr/>
                    <a:lstStyle/>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6602" marR="66602" marT="0" marB="0"/>
                </a:tc>
              </a:tr>
              <a:tr h="310810">
                <a:tc>
                  <a:txBody>
                    <a:bodyPr/>
                    <a:lstStyle/>
                    <a:p>
                      <a:pPr algn="just">
                        <a:spcAft>
                          <a:spcPts val="0"/>
                        </a:spcAft>
                      </a:pPr>
                      <a:r>
                        <a:rPr lang="en-US" sz="2000" kern="100">
                          <a:effectLst/>
                        </a:rPr>
                        <a:t> </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6602" marR="66602" marT="0" marB="0"/>
                </a:tc>
                <a:tc>
                  <a:txBody>
                    <a:bodyPr/>
                    <a:lstStyle/>
                    <a:p>
                      <a:pPr algn="just">
                        <a:spcAft>
                          <a:spcPts val="0"/>
                        </a:spcAft>
                      </a:pPr>
                      <a:r>
                        <a:rPr lang="ja-JP" sz="2000" kern="100" dirty="0">
                          <a:effectLst/>
                        </a:rPr>
                        <a:t>【出典】</a:t>
                      </a:r>
                    </a:p>
                    <a:p>
                      <a:pPr algn="just">
                        <a:spcAft>
                          <a:spcPts val="0"/>
                        </a:spcAft>
                      </a:pPr>
                      <a:r>
                        <a:rPr lang="en-US"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6602" marR="66602" marT="0" marB="0"/>
                </a:tc>
              </a:tr>
            </a:tbl>
          </a:graphicData>
        </a:graphic>
      </p:graphicFrame>
      <p:sp>
        <p:nvSpPr>
          <p:cNvPr id="6" name="テキスト ボックス 5"/>
          <p:cNvSpPr txBox="1"/>
          <p:nvPr/>
        </p:nvSpPr>
        <p:spPr>
          <a:xfrm>
            <a:off x="3309258" y="2275115"/>
            <a:ext cx="3287485" cy="646331"/>
          </a:xfrm>
          <a:prstGeom prst="rect">
            <a:avLst/>
          </a:prstGeom>
          <a:solidFill>
            <a:schemeClr val="bg1"/>
          </a:solidFill>
        </p:spPr>
        <p:txBody>
          <a:bodyPr wrap="square" rtlCol="0">
            <a:spAutoFit/>
          </a:bodyPr>
          <a:lstStyle/>
          <a:p>
            <a:r>
              <a:rPr kumimoji="1" lang="ja-JP" altLang="en-US" dirty="0" smtClean="0"/>
              <a:t>ここは箇条書きでよい。数値はしっかりメモする。</a:t>
            </a:r>
            <a:endParaRPr kumimoji="1" lang="ja-JP" altLang="en-US" dirty="0"/>
          </a:p>
        </p:txBody>
      </p:sp>
      <p:sp>
        <p:nvSpPr>
          <p:cNvPr id="7" name="テキスト ボックス 6"/>
          <p:cNvSpPr txBox="1"/>
          <p:nvPr/>
        </p:nvSpPr>
        <p:spPr>
          <a:xfrm>
            <a:off x="462643" y="5105400"/>
            <a:ext cx="8218714" cy="1200329"/>
          </a:xfrm>
          <a:prstGeom prst="rect">
            <a:avLst/>
          </a:prstGeom>
          <a:noFill/>
          <a:ln>
            <a:solidFill>
              <a:srgbClr val="FF0000"/>
            </a:solidFill>
          </a:ln>
        </p:spPr>
        <p:txBody>
          <a:bodyPr wrap="square" rtlCol="0">
            <a:spAutoFit/>
          </a:bodyPr>
          <a:lstStyle/>
          <a:p>
            <a:r>
              <a:rPr kumimoji="1" lang="en-US" altLang="ja-JP" dirty="0" smtClean="0"/>
              <a:t>【</a:t>
            </a:r>
            <a:r>
              <a:rPr kumimoji="1" lang="ja-JP" altLang="en-US" dirty="0" smtClean="0"/>
              <a:t>出典の書き方</a:t>
            </a:r>
            <a:r>
              <a:rPr kumimoji="1" lang="en-US" altLang="ja-JP" dirty="0" smtClean="0"/>
              <a:t>】</a:t>
            </a:r>
          </a:p>
          <a:p>
            <a:r>
              <a:rPr kumimoji="1" lang="ja-JP" altLang="en-US" dirty="0" smtClean="0"/>
              <a:t>論文：著者名「論文タイトル」</a:t>
            </a:r>
            <a:r>
              <a:rPr kumimoji="1" lang="en-US" altLang="ja-JP" dirty="0" smtClean="0"/>
              <a:t>『</a:t>
            </a:r>
            <a:r>
              <a:rPr kumimoji="1" lang="ja-JP" altLang="en-US" dirty="0" smtClean="0"/>
              <a:t>雑誌名</a:t>
            </a:r>
            <a:r>
              <a:rPr kumimoji="1" lang="en-US" altLang="ja-JP" dirty="0" smtClean="0"/>
              <a:t>』</a:t>
            </a:r>
            <a:r>
              <a:rPr kumimoji="1" lang="ja-JP" altLang="en-US" dirty="0" smtClean="0"/>
              <a:t>巻号，発表年月</a:t>
            </a:r>
            <a:endParaRPr kumimoji="1" lang="en-US" altLang="ja-JP" dirty="0" smtClean="0"/>
          </a:p>
          <a:p>
            <a:r>
              <a:rPr lang="ja-JP" altLang="en-US" dirty="0" smtClean="0"/>
              <a:t>データベース」：著者名「登録タイトル」</a:t>
            </a:r>
            <a:r>
              <a:rPr lang="en-US" altLang="ja-JP" dirty="0" smtClean="0"/>
              <a:t>『</a:t>
            </a:r>
            <a:r>
              <a:rPr lang="ja-JP" altLang="en-US" dirty="0" smtClean="0"/>
              <a:t>データベース名</a:t>
            </a:r>
            <a:r>
              <a:rPr lang="en-US" altLang="ja-JP" dirty="0" smtClean="0"/>
              <a:t>』</a:t>
            </a:r>
            <a:r>
              <a:rPr lang="ja-JP" altLang="en-US" dirty="0"/>
              <a:t>（</a:t>
            </a:r>
            <a:r>
              <a:rPr lang="ja-JP" altLang="en-US" dirty="0" smtClean="0"/>
              <a:t>記事日付）　ＵＲＬ　参照日</a:t>
            </a:r>
            <a:endParaRPr lang="en-US" altLang="ja-JP" dirty="0" smtClean="0"/>
          </a:p>
          <a:p>
            <a:r>
              <a:rPr kumimoji="1" lang="ja-JP" altLang="en-US" dirty="0" smtClean="0"/>
              <a:t>Ｗｅｂ：ウェブサイト開設者「ページのタイトル」</a:t>
            </a:r>
            <a:r>
              <a:rPr kumimoji="1" lang="en-US" altLang="ja-JP" dirty="0" smtClean="0"/>
              <a:t>『</a:t>
            </a:r>
            <a:r>
              <a:rPr kumimoji="1" lang="ja-JP" altLang="en-US" dirty="0" smtClean="0"/>
              <a:t>トップページタイトル</a:t>
            </a:r>
            <a:r>
              <a:rPr kumimoji="1" lang="en-US" altLang="ja-JP" dirty="0" smtClean="0"/>
              <a:t>』</a:t>
            </a:r>
            <a:r>
              <a:rPr kumimoji="1" lang="ja-JP" altLang="en-US" dirty="0" smtClean="0"/>
              <a:t>ＵＲＬ　参照日</a:t>
            </a:r>
            <a:endParaRPr kumimoji="1" lang="ja-JP" altLang="en-US" dirty="0"/>
          </a:p>
        </p:txBody>
      </p:sp>
    </p:spTree>
    <p:extLst>
      <p:ext uri="{BB962C8B-B14F-4D97-AF65-F5344CB8AC3E}">
        <p14:creationId xmlns:p14="http://schemas.microsoft.com/office/powerpoint/2010/main" val="38167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１．卒業論文</a:t>
            </a:r>
            <a:r>
              <a:rPr kumimoji="1" lang="en-US" altLang="ja-JP" dirty="0" smtClean="0">
                <a:solidFill>
                  <a:srgbClr val="FF0000"/>
                </a:solidFill>
              </a:rPr>
              <a:t/>
            </a:r>
            <a:br>
              <a:rPr kumimoji="1" lang="en-US" altLang="ja-JP" dirty="0" smtClean="0">
                <a:solidFill>
                  <a:srgbClr val="FF0000"/>
                </a:solidFill>
              </a:rPr>
            </a:br>
            <a:r>
              <a:rPr lang="ja-JP" altLang="en-US" dirty="0">
                <a:solidFill>
                  <a:srgbClr val="FF0000"/>
                </a:solidFill>
              </a:rPr>
              <a:t>　</a:t>
            </a:r>
            <a:r>
              <a:rPr lang="ja-JP" altLang="en-US" dirty="0" smtClean="0">
                <a:solidFill>
                  <a:srgbClr val="FF0000"/>
                </a:solidFill>
              </a:rPr>
              <a:t>　　</a:t>
            </a:r>
            <a:r>
              <a:rPr kumimoji="1" lang="ja-JP" altLang="en-US" dirty="0" smtClean="0">
                <a:solidFill>
                  <a:srgbClr val="FF0000"/>
                </a:solidFill>
              </a:rPr>
              <a:t>オリエンテーション</a:t>
            </a:r>
            <a:endParaRPr kumimoji="1" lang="ja-JP" altLang="en-US" dirty="0">
              <a:solidFill>
                <a:srgbClr val="FF0000"/>
              </a:solidFill>
            </a:endParaRPr>
          </a:p>
        </p:txBody>
      </p:sp>
      <p:sp>
        <p:nvSpPr>
          <p:cNvPr id="5" name="テキスト プレースホルダー 4"/>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48238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smtClean="0">
                <a:solidFill>
                  <a:srgbClr val="FF0000"/>
                </a:solidFill>
              </a:rPr>
              <a:t>（１）卒業論文に向けて</a:t>
            </a:r>
            <a:endParaRPr kumimoji="1" lang="ja-JP" altLang="en-US" dirty="0">
              <a:solidFill>
                <a:srgbClr val="FF000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4134751773"/>
              </p:ext>
            </p:extLst>
          </p:nvPr>
        </p:nvGraphicFramePr>
        <p:xfrm>
          <a:off x="628650" y="1549175"/>
          <a:ext cx="7886700" cy="2133600"/>
        </p:xfrm>
        <a:graphic>
          <a:graphicData uri="http://schemas.openxmlformats.org/drawingml/2006/table">
            <a:tbl>
              <a:tblPr firstRow="1" firstCol="1" bandRow="1">
                <a:tableStyleId>{5940675A-B579-460E-94D1-54222C63F5DA}</a:tableStyleId>
              </a:tblPr>
              <a:tblGrid>
                <a:gridCol w="7886700"/>
              </a:tblGrid>
              <a:tr h="0">
                <a:tc>
                  <a:txBody>
                    <a:bodyPr/>
                    <a:lstStyle/>
                    <a:p>
                      <a:pPr algn="just">
                        <a:spcAft>
                          <a:spcPts val="0"/>
                        </a:spcAft>
                      </a:pPr>
                      <a:r>
                        <a:rPr lang="en-US" altLang="ja-JP" sz="2800" kern="100" dirty="0" smtClean="0">
                          <a:effectLst/>
                        </a:rPr>
                        <a:t>【</a:t>
                      </a:r>
                      <a:r>
                        <a:rPr lang="ja-JP" altLang="en-US" sz="2800" kern="100" dirty="0" smtClean="0">
                          <a:effectLst/>
                        </a:rPr>
                        <a:t>課題</a:t>
                      </a:r>
                      <a:r>
                        <a:rPr lang="en-US" altLang="ja-JP" sz="2800" kern="100" dirty="0" smtClean="0">
                          <a:effectLst/>
                        </a:rPr>
                        <a:t>】</a:t>
                      </a:r>
                    </a:p>
                    <a:p>
                      <a:pPr algn="just">
                        <a:spcAft>
                          <a:spcPts val="0"/>
                        </a:spcAft>
                      </a:pPr>
                      <a:r>
                        <a:rPr lang="ja-JP" sz="2800" kern="100" dirty="0" smtClean="0">
                          <a:effectLst/>
                        </a:rPr>
                        <a:t>・</a:t>
                      </a:r>
                      <a:r>
                        <a:rPr lang="ja-JP" sz="2800" kern="100" dirty="0">
                          <a:effectLst/>
                        </a:rPr>
                        <a:t>高校</a:t>
                      </a:r>
                      <a:r>
                        <a:rPr lang="en-US" sz="2800" kern="100" dirty="0">
                          <a:effectLst/>
                        </a:rPr>
                        <a:t>3</a:t>
                      </a:r>
                      <a:r>
                        <a:rPr lang="ja-JP" sz="2800" kern="100" dirty="0">
                          <a:effectLst/>
                        </a:rPr>
                        <a:t>年間の探究科の授業で身に着けた知識・学びのスキルをもとに卒業論文を</a:t>
                      </a:r>
                      <a:r>
                        <a:rPr lang="ja-JP" sz="2800" kern="100" dirty="0" smtClean="0">
                          <a:effectLst/>
                        </a:rPr>
                        <a:t>書こう</a:t>
                      </a:r>
                      <a:r>
                        <a:rPr lang="ja-JP" altLang="en-US" sz="2800" kern="100" dirty="0" smtClean="0">
                          <a:effectLst/>
                        </a:rPr>
                        <a:t>。</a:t>
                      </a:r>
                      <a:r>
                        <a:rPr lang="ja-JP" sz="2800" kern="100" dirty="0" smtClean="0">
                          <a:solidFill>
                            <a:srgbClr val="FF0000"/>
                          </a:solidFill>
                          <a:effectLst/>
                        </a:rPr>
                        <a:t>国際</a:t>
                      </a:r>
                      <a:r>
                        <a:rPr lang="ja-JP" sz="2800" kern="100" dirty="0">
                          <a:solidFill>
                            <a:srgbClr val="FF0000"/>
                          </a:solidFill>
                          <a:effectLst/>
                        </a:rPr>
                        <a:t>社会・日本社会の問題について</a:t>
                      </a:r>
                      <a:r>
                        <a:rPr lang="en-US" sz="2800" kern="100" dirty="0">
                          <a:solidFill>
                            <a:srgbClr val="FF0000"/>
                          </a:solidFill>
                          <a:effectLst/>
                        </a:rPr>
                        <a:t>SDGS</a:t>
                      </a:r>
                      <a:r>
                        <a:rPr lang="ja-JP" sz="2800" kern="100" dirty="0">
                          <a:solidFill>
                            <a:srgbClr val="FF0000"/>
                          </a:solidFill>
                          <a:effectLst/>
                        </a:rPr>
                        <a:t>を意識しながら自分でテーマを設定</a:t>
                      </a:r>
                      <a:r>
                        <a:rPr lang="ja-JP" sz="2800" kern="100" dirty="0">
                          <a:effectLst/>
                        </a:rPr>
                        <a:t>する</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982879722"/>
              </p:ext>
            </p:extLst>
          </p:nvPr>
        </p:nvGraphicFramePr>
        <p:xfrm>
          <a:off x="628650" y="3782606"/>
          <a:ext cx="7886700" cy="2987040"/>
        </p:xfrm>
        <a:graphic>
          <a:graphicData uri="http://schemas.openxmlformats.org/drawingml/2006/table">
            <a:tbl>
              <a:tblPr firstRow="1" firstCol="1" bandRow="1">
                <a:tableStyleId>{5940675A-B579-460E-94D1-54222C63F5DA}</a:tableStyleId>
              </a:tblPr>
              <a:tblGrid>
                <a:gridCol w="7886700"/>
              </a:tblGrid>
              <a:tr h="0">
                <a:tc>
                  <a:txBody>
                    <a:bodyPr/>
                    <a:lstStyle/>
                    <a:p>
                      <a:pPr algn="just">
                        <a:spcAft>
                          <a:spcPts val="0"/>
                        </a:spcAft>
                      </a:pPr>
                      <a:r>
                        <a:rPr lang="en-US" altLang="ja-JP" sz="2800" kern="100" dirty="0" smtClean="0">
                          <a:effectLst/>
                        </a:rPr>
                        <a:t>【</a:t>
                      </a:r>
                      <a:r>
                        <a:rPr lang="ja-JP" altLang="en-US" sz="2800" kern="100" dirty="0" smtClean="0">
                          <a:effectLst/>
                        </a:rPr>
                        <a:t>説明</a:t>
                      </a:r>
                      <a:r>
                        <a:rPr lang="en-US" altLang="ja-JP" sz="2800" kern="100" dirty="0" smtClean="0">
                          <a:effectLst/>
                        </a:rPr>
                        <a:t>】</a:t>
                      </a:r>
                    </a:p>
                    <a:p>
                      <a:pPr algn="just">
                        <a:spcAft>
                          <a:spcPts val="0"/>
                        </a:spcAft>
                      </a:pPr>
                      <a:r>
                        <a:rPr lang="ja-JP" sz="2800" kern="100" dirty="0" smtClean="0">
                          <a:effectLst/>
                        </a:rPr>
                        <a:t>・</a:t>
                      </a:r>
                      <a:r>
                        <a:rPr lang="ja-JP" sz="2800" kern="100" dirty="0">
                          <a:effectLst/>
                        </a:rPr>
                        <a:t>論文とは自分の問いに対して、客観的な根拠をもとに答えを導き、自分の意見を書くものです。</a:t>
                      </a:r>
                    </a:p>
                    <a:p>
                      <a:pPr algn="just">
                        <a:spcAft>
                          <a:spcPts val="0"/>
                        </a:spcAft>
                      </a:pPr>
                      <a:r>
                        <a:rPr lang="ja-JP" sz="2800" kern="100" dirty="0">
                          <a:effectLst/>
                        </a:rPr>
                        <a:t>・論文の制作は高校</a:t>
                      </a:r>
                      <a:r>
                        <a:rPr lang="en-US" sz="2800" kern="100" dirty="0">
                          <a:effectLst/>
                        </a:rPr>
                        <a:t>3</a:t>
                      </a:r>
                      <a:r>
                        <a:rPr lang="ja-JP" sz="2800" kern="100" dirty="0">
                          <a:effectLst/>
                        </a:rPr>
                        <a:t>年生の探究科の時間を</a:t>
                      </a:r>
                      <a:r>
                        <a:rPr lang="en-US" sz="2800" kern="100" dirty="0">
                          <a:effectLst/>
                        </a:rPr>
                        <a:t>1</a:t>
                      </a:r>
                      <a:r>
                        <a:rPr lang="ja-JP" sz="2800" kern="100" dirty="0">
                          <a:effectLst/>
                        </a:rPr>
                        <a:t>年間使って行います。　</a:t>
                      </a:r>
                    </a:p>
                    <a:p>
                      <a:pPr algn="just">
                        <a:spcAft>
                          <a:spcPts val="0"/>
                        </a:spcAft>
                      </a:pPr>
                      <a:r>
                        <a:rPr lang="ja-JP" sz="2800" kern="100" dirty="0">
                          <a:effectLst/>
                        </a:rPr>
                        <a:t>・目標とする量は　</a:t>
                      </a:r>
                      <a:r>
                        <a:rPr lang="en-US" sz="2800" kern="100" dirty="0">
                          <a:solidFill>
                            <a:srgbClr val="FF0000"/>
                          </a:solidFill>
                          <a:effectLst/>
                        </a:rPr>
                        <a:t>Word</a:t>
                      </a:r>
                      <a:r>
                        <a:rPr lang="ja-JP" sz="2800" kern="100" dirty="0">
                          <a:solidFill>
                            <a:srgbClr val="FF0000"/>
                          </a:solidFill>
                          <a:effectLst/>
                        </a:rPr>
                        <a:t>　</a:t>
                      </a:r>
                      <a:r>
                        <a:rPr lang="en-US" sz="2800" kern="100" dirty="0">
                          <a:solidFill>
                            <a:srgbClr val="FF0000"/>
                          </a:solidFill>
                          <a:effectLst/>
                        </a:rPr>
                        <a:t>A4</a:t>
                      </a:r>
                      <a:r>
                        <a:rPr lang="ja-JP" sz="2800" kern="100" dirty="0">
                          <a:solidFill>
                            <a:srgbClr val="FF0000"/>
                          </a:solidFill>
                          <a:effectLst/>
                        </a:rPr>
                        <a:t>　</a:t>
                      </a:r>
                      <a:r>
                        <a:rPr lang="en-US" sz="2800" kern="100" dirty="0">
                          <a:solidFill>
                            <a:srgbClr val="FF0000"/>
                          </a:solidFill>
                          <a:effectLst/>
                        </a:rPr>
                        <a:t>2</a:t>
                      </a:r>
                      <a:r>
                        <a:rPr lang="ja-JP" sz="2800" kern="100" dirty="0">
                          <a:solidFill>
                            <a:srgbClr val="FF0000"/>
                          </a:solidFill>
                          <a:effectLst/>
                        </a:rPr>
                        <a:t>枚以上（</a:t>
                      </a:r>
                      <a:r>
                        <a:rPr lang="en-US" sz="2800" kern="100" dirty="0">
                          <a:solidFill>
                            <a:srgbClr val="FF0000"/>
                          </a:solidFill>
                          <a:effectLst/>
                        </a:rPr>
                        <a:t>2880</a:t>
                      </a:r>
                      <a:r>
                        <a:rPr lang="ja-JP" sz="2800" kern="100" dirty="0">
                          <a:solidFill>
                            <a:srgbClr val="FF0000"/>
                          </a:solidFill>
                          <a:effectLst/>
                        </a:rPr>
                        <a:t>字）</a:t>
                      </a:r>
                      <a:r>
                        <a:rPr lang="ja-JP" sz="2800" kern="100" dirty="0">
                          <a:effectLst/>
                        </a:rPr>
                        <a:t>　です。図や表も使ってください。</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9097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（２）スケジュール</a:t>
            </a:r>
            <a:endParaRPr kumimoji="1" lang="ja-JP" altLang="en-US" dirty="0">
              <a:solidFill>
                <a:srgbClr val="FF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989620600"/>
              </p:ext>
            </p:extLst>
          </p:nvPr>
        </p:nvGraphicFramePr>
        <p:xfrm>
          <a:off x="380229" y="1690689"/>
          <a:ext cx="8383542" cy="4389120"/>
        </p:xfrm>
        <a:graphic>
          <a:graphicData uri="http://schemas.openxmlformats.org/drawingml/2006/table">
            <a:tbl>
              <a:tblPr firstRow="1" firstCol="1" bandRow="1">
                <a:tableStyleId>{5940675A-B579-460E-94D1-54222C63F5DA}</a:tableStyleId>
              </a:tblPr>
              <a:tblGrid>
                <a:gridCol w="2309313"/>
                <a:gridCol w="6074229"/>
              </a:tblGrid>
              <a:tr h="0">
                <a:tc>
                  <a:txBody>
                    <a:bodyPr/>
                    <a:lstStyle/>
                    <a:p>
                      <a:pPr algn="just">
                        <a:spcAft>
                          <a:spcPts val="0"/>
                        </a:spcAft>
                      </a:pPr>
                      <a:r>
                        <a:rPr lang="ja-JP" sz="2400" kern="100" dirty="0">
                          <a:effectLst/>
                        </a:rPr>
                        <a:t>高</a:t>
                      </a:r>
                      <a:r>
                        <a:rPr lang="en-US" sz="2400" kern="100" dirty="0">
                          <a:effectLst/>
                        </a:rPr>
                        <a:t>2</a:t>
                      </a:r>
                      <a:r>
                        <a:rPr lang="ja-JP" sz="2400" kern="100" dirty="0">
                          <a:effectLst/>
                        </a:rPr>
                        <a:t>　</a:t>
                      </a:r>
                      <a:r>
                        <a:rPr lang="en-US" sz="2400" kern="100" dirty="0">
                          <a:effectLst/>
                        </a:rPr>
                        <a:t>3</a:t>
                      </a:r>
                      <a:r>
                        <a:rPr lang="ja-JP" sz="2400" kern="100" dirty="0">
                          <a:effectLst/>
                        </a:rPr>
                        <a:t>学期後半</a:t>
                      </a:r>
                    </a:p>
                    <a:p>
                      <a:pPr algn="just">
                        <a:spcAft>
                          <a:spcPts val="0"/>
                        </a:spcAft>
                      </a:pPr>
                      <a:r>
                        <a:rPr lang="ja-JP" sz="2400" kern="100" dirty="0">
                          <a:effectLst/>
                        </a:rPr>
                        <a:t>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1</a:t>
                      </a:r>
                      <a:r>
                        <a:rPr lang="ja-JP" sz="2400" kern="100" dirty="0">
                          <a:effectLst/>
                        </a:rPr>
                        <a:t>学期前半</a:t>
                      </a:r>
                    </a:p>
                    <a:p>
                      <a:pPr algn="just">
                        <a:spcAft>
                          <a:spcPts val="0"/>
                        </a:spcAft>
                      </a:pPr>
                      <a:r>
                        <a:rPr lang="ja-JP" sz="2400" kern="100" dirty="0">
                          <a:effectLst/>
                        </a:rPr>
                        <a:t>　　　↓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1</a:t>
                      </a:r>
                      <a:r>
                        <a:rPr lang="ja-JP" sz="2400" kern="100" dirty="0">
                          <a:effectLst/>
                        </a:rPr>
                        <a:t>学期後半</a:t>
                      </a:r>
                    </a:p>
                    <a:p>
                      <a:pPr algn="just">
                        <a:spcAft>
                          <a:spcPts val="0"/>
                        </a:spcAft>
                      </a:pPr>
                      <a:r>
                        <a:rPr lang="ja-JP" sz="2400" kern="100" dirty="0">
                          <a:effectLst/>
                        </a:rPr>
                        <a:t>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2</a:t>
                      </a:r>
                      <a:r>
                        <a:rPr lang="ja-JP" sz="2400" kern="100" dirty="0">
                          <a:effectLst/>
                        </a:rPr>
                        <a:t>学期前半</a:t>
                      </a:r>
                    </a:p>
                    <a:p>
                      <a:pPr algn="just">
                        <a:spcAft>
                          <a:spcPts val="0"/>
                        </a:spcAft>
                      </a:pPr>
                      <a:r>
                        <a:rPr lang="ja-JP" sz="2400" kern="100" dirty="0">
                          <a:effectLst/>
                        </a:rPr>
                        <a:t>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2</a:t>
                      </a:r>
                      <a:r>
                        <a:rPr lang="ja-JP" sz="2400" kern="100" dirty="0">
                          <a:effectLst/>
                        </a:rPr>
                        <a:t>学期後半</a:t>
                      </a:r>
                    </a:p>
                    <a:p>
                      <a:pPr algn="just">
                        <a:spcAft>
                          <a:spcPts val="0"/>
                        </a:spcAft>
                      </a:pPr>
                      <a:r>
                        <a:rPr lang="ja-JP" sz="2400" kern="100" dirty="0">
                          <a:effectLst/>
                        </a:rPr>
                        <a:t>　</a:t>
                      </a:r>
                      <a:endParaRPr lang="en-US" altLang="ja-JP" sz="2400" kern="100" dirty="0" smtClean="0">
                        <a:effectLst/>
                      </a:endParaRPr>
                    </a:p>
                    <a:p>
                      <a:pPr algn="just">
                        <a:spcAft>
                          <a:spcPts val="0"/>
                        </a:spcAft>
                      </a:pPr>
                      <a:r>
                        <a:rPr lang="ja-JP" sz="2400" kern="100" dirty="0">
                          <a:effectLst/>
                        </a:rPr>
                        <a:t>　　↓　</a:t>
                      </a:r>
                    </a:p>
                    <a:p>
                      <a:pPr algn="just">
                        <a:spcAft>
                          <a:spcPts val="0"/>
                        </a:spcAft>
                      </a:pPr>
                      <a:r>
                        <a:rPr lang="ja-JP" sz="2400" kern="100" dirty="0">
                          <a:effectLst/>
                        </a:rPr>
                        <a:t>高</a:t>
                      </a:r>
                      <a:r>
                        <a:rPr lang="en-US" sz="2400" kern="100" dirty="0">
                          <a:effectLst/>
                        </a:rPr>
                        <a:t>3</a:t>
                      </a:r>
                      <a:r>
                        <a:rPr lang="ja-JP" sz="2400" kern="100" dirty="0">
                          <a:effectLst/>
                        </a:rPr>
                        <a:t>　</a:t>
                      </a:r>
                      <a:r>
                        <a:rPr lang="en-US" sz="2400" kern="100" dirty="0">
                          <a:effectLst/>
                        </a:rPr>
                        <a:t>3</a:t>
                      </a:r>
                      <a:r>
                        <a:rPr lang="ja-JP" sz="2400" kern="100" dirty="0">
                          <a:effectLst/>
                        </a:rPr>
                        <a:t>学期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400" kern="100" dirty="0">
                          <a:effectLst/>
                        </a:rPr>
                        <a:t>・テーマ（問い）の検討・決定</a:t>
                      </a:r>
                    </a:p>
                    <a:p>
                      <a:pPr algn="just">
                        <a:spcAft>
                          <a:spcPts val="0"/>
                        </a:spcAft>
                      </a:pPr>
                      <a:r>
                        <a:rPr lang="ja-JP" sz="2400" kern="100" dirty="0">
                          <a:effectLst/>
                        </a:rPr>
                        <a:t>　　　↓</a:t>
                      </a:r>
                    </a:p>
                    <a:p>
                      <a:pPr algn="just">
                        <a:spcAft>
                          <a:spcPts val="0"/>
                        </a:spcAft>
                      </a:pPr>
                      <a:r>
                        <a:rPr lang="ja-JP" sz="2400" kern="100" dirty="0">
                          <a:effectLst/>
                        </a:rPr>
                        <a:t>・テーマについてレジュメ作成・発表</a:t>
                      </a:r>
                    </a:p>
                    <a:p>
                      <a:pPr algn="just">
                        <a:spcAft>
                          <a:spcPts val="0"/>
                        </a:spcAft>
                      </a:pPr>
                      <a:r>
                        <a:rPr lang="ja-JP" sz="2400" kern="100" dirty="0">
                          <a:effectLst/>
                        </a:rPr>
                        <a:t>　　　↓</a:t>
                      </a:r>
                    </a:p>
                    <a:p>
                      <a:pPr algn="just">
                        <a:spcAft>
                          <a:spcPts val="0"/>
                        </a:spcAft>
                      </a:pPr>
                      <a:r>
                        <a:rPr lang="ja-JP" sz="2400" kern="100" dirty="0">
                          <a:effectLst/>
                        </a:rPr>
                        <a:t>・論文</a:t>
                      </a:r>
                      <a:r>
                        <a:rPr lang="en-US" sz="2400" kern="100" dirty="0">
                          <a:effectLst/>
                        </a:rPr>
                        <a:t>1</a:t>
                      </a:r>
                      <a:r>
                        <a:rPr lang="ja-JP" sz="2400" kern="100" dirty="0">
                          <a:effectLst/>
                        </a:rPr>
                        <a:t>次原稿制作・完成</a:t>
                      </a:r>
                    </a:p>
                    <a:p>
                      <a:pPr algn="just">
                        <a:spcAft>
                          <a:spcPts val="0"/>
                        </a:spcAft>
                      </a:pPr>
                      <a:r>
                        <a:rPr lang="ja-JP" sz="2400" kern="100" dirty="0">
                          <a:effectLst/>
                        </a:rPr>
                        <a:t>　　　↓　※指導教員による論文チェック・指導</a:t>
                      </a:r>
                    </a:p>
                    <a:p>
                      <a:pPr algn="just">
                        <a:spcAft>
                          <a:spcPts val="0"/>
                        </a:spcAft>
                      </a:pPr>
                      <a:r>
                        <a:rPr lang="ja-JP" sz="2400" kern="100" dirty="0">
                          <a:effectLst/>
                        </a:rPr>
                        <a:t>・論文最終原稿制作・完成</a:t>
                      </a:r>
                    </a:p>
                    <a:p>
                      <a:pPr algn="just">
                        <a:spcAft>
                          <a:spcPts val="0"/>
                        </a:spcAft>
                      </a:pPr>
                      <a:r>
                        <a:rPr lang="ja-JP" sz="2400" kern="100" dirty="0">
                          <a:effectLst/>
                        </a:rPr>
                        <a:t>　　　↓　※指導教員による論文チェック・指導</a:t>
                      </a:r>
                    </a:p>
                    <a:p>
                      <a:pPr algn="just">
                        <a:spcAft>
                          <a:spcPts val="0"/>
                        </a:spcAft>
                      </a:pPr>
                      <a:r>
                        <a:rPr lang="ja-JP" sz="2400" kern="100" dirty="0">
                          <a:effectLst/>
                        </a:rPr>
                        <a:t>・論文内容についてポスター</a:t>
                      </a:r>
                      <a:r>
                        <a:rPr lang="ja-JP" sz="2400" kern="100" dirty="0" smtClean="0">
                          <a:effectLst/>
                        </a:rPr>
                        <a:t>制作</a:t>
                      </a:r>
                      <a:endParaRPr lang="en-US" altLang="ja-JP" sz="2400" kern="100" dirty="0" smtClean="0">
                        <a:effectLst/>
                      </a:endParaRPr>
                    </a:p>
                    <a:p>
                      <a:pPr algn="just">
                        <a:spcAft>
                          <a:spcPts val="0"/>
                        </a:spcAft>
                      </a:pPr>
                      <a:r>
                        <a:rPr lang="ja-JP" sz="2400" kern="100" dirty="0" smtClean="0">
                          <a:effectLst/>
                        </a:rPr>
                        <a:t>・</a:t>
                      </a:r>
                      <a:r>
                        <a:rPr lang="ja-JP" sz="2400" kern="100" dirty="0">
                          <a:effectLst/>
                        </a:rPr>
                        <a:t>最終発表会実施</a:t>
                      </a:r>
                    </a:p>
                    <a:p>
                      <a:pPr algn="just">
                        <a:spcAft>
                          <a:spcPts val="0"/>
                        </a:spcAft>
                      </a:pPr>
                      <a:r>
                        <a:rPr lang="ja-JP" sz="2400" kern="100" dirty="0">
                          <a:effectLst/>
                        </a:rPr>
                        <a:t>　　　↓　　</a:t>
                      </a:r>
                    </a:p>
                    <a:p>
                      <a:pPr algn="just">
                        <a:spcAft>
                          <a:spcPts val="0"/>
                        </a:spcAft>
                      </a:pPr>
                      <a:r>
                        <a:rPr lang="ja-JP" sz="2400" kern="100" dirty="0">
                          <a:effectLst/>
                        </a:rPr>
                        <a:t>・論文相互評価・論文集印刷</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95351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solidFill>
                  <a:srgbClr val="FF0000"/>
                </a:solidFill>
              </a:rPr>
              <a:t>【</a:t>
            </a:r>
            <a:r>
              <a:rPr kumimoji="1" lang="ja-JP" altLang="en-US" dirty="0" smtClean="0">
                <a:solidFill>
                  <a:srgbClr val="FF0000"/>
                </a:solidFill>
              </a:rPr>
              <a:t>前回</a:t>
            </a:r>
            <a:r>
              <a:rPr kumimoji="1" lang="en-US" altLang="ja-JP" dirty="0" smtClean="0">
                <a:solidFill>
                  <a:srgbClr val="FF0000"/>
                </a:solidFill>
              </a:rPr>
              <a:t>】</a:t>
            </a:r>
            <a:r>
              <a:rPr kumimoji="1" lang="ja-JP" altLang="en-US" dirty="0" smtClean="0">
                <a:solidFill>
                  <a:srgbClr val="FF0000"/>
                </a:solidFill>
              </a:rPr>
              <a:t>卒業論文の</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　　　　テーマを決めよう</a:t>
            </a:r>
            <a:endParaRPr kumimoji="1" lang="ja-JP" altLang="en-US" dirty="0">
              <a:solidFill>
                <a:srgbClr val="FF0000"/>
              </a:solidFill>
            </a:endParaRPr>
          </a:p>
        </p:txBody>
      </p:sp>
      <p:sp>
        <p:nvSpPr>
          <p:cNvPr id="5" name="テキスト プレースホルダー 4"/>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45148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（３）問いの見つけ方</a:t>
            </a:r>
            <a:endParaRPr kumimoji="1" lang="ja-JP" altLang="en-US" dirty="0">
              <a:solidFill>
                <a:srgbClr val="FF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91636980"/>
              </p:ext>
            </p:extLst>
          </p:nvPr>
        </p:nvGraphicFramePr>
        <p:xfrm>
          <a:off x="318852" y="1589222"/>
          <a:ext cx="8506295" cy="4572000"/>
        </p:xfrm>
        <a:graphic>
          <a:graphicData uri="http://schemas.openxmlformats.org/drawingml/2006/table">
            <a:tbl>
              <a:tblPr firstCol="1" bandRow="1">
                <a:tableStyleId>{00A15C55-8517-42AA-B614-E9B94910E393}</a:tableStyleId>
              </a:tblPr>
              <a:tblGrid>
                <a:gridCol w="1136775"/>
                <a:gridCol w="2109458"/>
                <a:gridCol w="5260062"/>
              </a:tblGrid>
              <a:tr h="143044">
                <a:tc>
                  <a:txBody>
                    <a:bodyPr/>
                    <a:lstStyle/>
                    <a:p>
                      <a:pPr algn="just">
                        <a:spcAft>
                          <a:spcPts val="0"/>
                        </a:spcAft>
                      </a:pPr>
                      <a:r>
                        <a:rPr lang="en-US" sz="2000" kern="100" dirty="0">
                          <a:effectLst/>
                        </a:rPr>
                        <a:t>Who</a:t>
                      </a:r>
                      <a:r>
                        <a:rPr lang="ja-JP" sz="20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a:effectLst/>
                        </a:rPr>
                        <a:t>誰が？（主体）</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a:effectLst/>
                        </a:rPr>
                        <a:t>先進国が地球温暖化を引き起こしているのか？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286087">
                <a:tc>
                  <a:txBody>
                    <a:bodyPr/>
                    <a:lstStyle/>
                    <a:p>
                      <a:pPr algn="just">
                        <a:spcAft>
                          <a:spcPts val="0"/>
                        </a:spcAft>
                      </a:pPr>
                      <a:r>
                        <a:rPr lang="en-US" sz="2000" kern="100">
                          <a:effectLst/>
                        </a:rPr>
                        <a:t>What</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どういう意味</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定義）</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a:effectLst/>
                        </a:rPr>
                        <a:t>そもそも地球温暖化とは大気の温度が上昇することなのか？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rowSpan="2">
                  <a:txBody>
                    <a:bodyPr/>
                    <a:lstStyle/>
                    <a:p>
                      <a:pPr algn="just">
                        <a:spcAft>
                          <a:spcPts val="0"/>
                        </a:spcAft>
                      </a:pPr>
                      <a:r>
                        <a:rPr lang="en-US" sz="2000" kern="100">
                          <a:effectLst/>
                        </a:rPr>
                        <a:t>When</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いつから？（時間）</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en-US" sz="2000" kern="100" dirty="0">
                          <a:effectLst/>
                        </a:rPr>
                        <a:t>1900</a:t>
                      </a:r>
                      <a:r>
                        <a:rPr lang="ja-JP" sz="2000" kern="100" dirty="0">
                          <a:effectLst/>
                        </a:rPr>
                        <a:t>年代から地球温暖化が始まったのか？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いつまで？</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en-US" sz="2000" kern="100">
                          <a:effectLst/>
                        </a:rPr>
                        <a:t>22</a:t>
                      </a:r>
                      <a:r>
                        <a:rPr lang="ja-JP" sz="2000" kern="100">
                          <a:effectLst/>
                        </a:rPr>
                        <a:t>世紀まで地球温暖化は続くのか？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a:txBody>
                    <a:bodyPr/>
                    <a:lstStyle/>
                    <a:p>
                      <a:pPr algn="just">
                        <a:spcAft>
                          <a:spcPts val="0"/>
                        </a:spcAft>
                      </a:pPr>
                      <a:r>
                        <a:rPr lang="en-US" sz="2000" kern="100">
                          <a:effectLst/>
                        </a:rPr>
                        <a:t>Where</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どこで</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空間）</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地球上のすべての場所で温暖化しているのか？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a:txBody>
                    <a:bodyPr/>
                    <a:lstStyle/>
                    <a:p>
                      <a:pPr algn="just">
                        <a:spcAft>
                          <a:spcPts val="0"/>
                        </a:spcAft>
                      </a:pPr>
                      <a:r>
                        <a:rPr lang="en-US" sz="2000" kern="100">
                          <a:effectLst/>
                        </a:rPr>
                        <a:t>Why</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なぜ？（因果）</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地球温暖化の原因は化石燃料の燃焼なのか？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rowSpan="4">
                  <a:txBody>
                    <a:bodyPr/>
                    <a:lstStyle/>
                    <a:p>
                      <a:pPr algn="just">
                        <a:spcAft>
                          <a:spcPts val="0"/>
                        </a:spcAft>
                      </a:pPr>
                      <a:r>
                        <a:rPr lang="en-US" sz="2000" kern="100">
                          <a:effectLst/>
                        </a:rPr>
                        <a:t>How</a:t>
                      </a:r>
                      <a:r>
                        <a:rPr lang="ja-JP" sz="2000" kern="100">
                          <a:effectLst/>
                        </a:rPr>
                        <a:t>？</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いかにして</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経緯）</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最終間氷期の温暖化の過程で温暖化しているのか？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どのように</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様態）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地球温暖化すると砂漠化はどうなるのか？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どうやって</a:t>
                      </a:r>
                      <a:r>
                        <a:rPr lang="ja-JP" sz="2000" kern="100" dirty="0" smtClean="0">
                          <a:effectLst/>
                        </a:rPr>
                        <a:t>？</a:t>
                      </a:r>
                      <a:endParaRPr lang="en-US" altLang="ja-JP" sz="2000" kern="100" dirty="0" smtClean="0">
                        <a:effectLst/>
                      </a:endParaRPr>
                    </a:p>
                    <a:p>
                      <a:pPr algn="just">
                        <a:spcAft>
                          <a:spcPts val="0"/>
                        </a:spcAft>
                      </a:pPr>
                      <a:r>
                        <a:rPr lang="ja-JP" sz="2000" kern="100" dirty="0" smtClean="0">
                          <a:effectLst/>
                        </a:rPr>
                        <a:t>（</a:t>
                      </a:r>
                      <a:r>
                        <a:rPr lang="ja-JP" sz="2000" kern="100" dirty="0">
                          <a:effectLst/>
                        </a:rPr>
                        <a:t>方法）</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c>
                  <a:txBody>
                    <a:bodyPr/>
                    <a:lstStyle/>
                    <a:p>
                      <a:pPr algn="just">
                        <a:spcAft>
                          <a:spcPts val="0"/>
                        </a:spcAft>
                      </a:pPr>
                      <a:r>
                        <a:rPr lang="ja-JP" sz="2000" kern="100" dirty="0">
                          <a:effectLst/>
                        </a:rPr>
                        <a:t>気候変動枠組み条約で地球温暖化は解決できるのか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r h="143044">
                <a:tc vMerge="1">
                  <a:txBody>
                    <a:bodyPr/>
                    <a:lstStyle/>
                    <a:p>
                      <a:endParaRPr kumimoji="1" lang="ja-JP" altLang="en-US"/>
                    </a:p>
                  </a:txBody>
                  <a:tcPr/>
                </a:tc>
                <a:tc>
                  <a:txBody>
                    <a:bodyPr/>
                    <a:lstStyle/>
                    <a:p>
                      <a:pPr algn="just">
                        <a:spcAft>
                          <a:spcPts val="0"/>
                        </a:spcAft>
                      </a:pPr>
                      <a:r>
                        <a:rPr lang="ja-JP" sz="2000" kern="100" dirty="0">
                          <a:effectLst/>
                        </a:rPr>
                        <a:t>どうすべき</a:t>
                      </a:r>
                      <a:r>
                        <a:rPr lang="ja-JP" sz="2000" kern="100" dirty="0" smtClean="0">
                          <a:effectLst/>
                        </a:rPr>
                        <a:t>？</a:t>
                      </a:r>
                      <a:endParaRPr lang="en-US" altLang="ja-JP" sz="2000" kern="100" dirty="0" smtClean="0">
                        <a:effectLst/>
                      </a:endParaRPr>
                    </a:p>
                  </a:txBody>
                  <a:tcPr marL="61304" marR="61304" marT="0" marB="0"/>
                </a:tc>
                <a:tc>
                  <a:txBody>
                    <a:bodyPr/>
                    <a:lstStyle/>
                    <a:p>
                      <a:pPr algn="just">
                        <a:spcAft>
                          <a:spcPts val="0"/>
                        </a:spcAft>
                      </a:pPr>
                      <a:r>
                        <a:rPr lang="ja-JP" sz="2000" kern="100" dirty="0">
                          <a:effectLst/>
                        </a:rPr>
                        <a:t>地球温暖化には節電で対応するべきか？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1304" marR="61304" marT="0" marB="0"/>
                </a:tc>
              </a:tr>
            </a:tbl>
          </a:graphicData>
        </a:graphic>
      </p:graphicFrame>
      <p:sp>
        <p:nvSpPr>
          <p:cNvPr id="4" name="テキスト ボックス 3"/>
          <p:cNvSpPr txBox="1"/>
          <p:nvPr/>
        </p:nvSpPr>
        <p:spPr>
          <a:xfrm>
            <a:off x="4267200" y="6368534"/>
            <a:ext cx="4876800"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dirty="0" smtClean="0">
                <a:solidFill>
                  <a:schemeClr val="tx1">
                    <a:lumMod val="50000"/>
                    <a:lumOff val="50000"/>
                  </a:schemeClr>
                </a:solidFill>
              </a:rPr>
              <a:t>後藤・伊藤・登本著「学びの技」玉川大学出版部</a:t>
            </a:r>
            <a:endParaRPr kumimoji="1" lang="ja-JP" altLang="en-US" dirty="0">
              <a:solidFill>
                <a:schemeClr val="tx1">
                  <a:lumMod val="50000"/>
                  <a:lumOff val="50000"/>
                </a:schemeClr>
              </a:solidFill>
            </a:endParaRPr>
          </a:p>
        </p:txBody>
      </p:sp>
    </p:spTree>
    <p:extLst>
      <p:ext uri="{BB962C8B-B14F-4D97-AF65-F5344CB8AC3E}">
        <p14:creationId xmlns:p14="http://schemas.microsoft.com/office/powerpoint/2010/main" val="273581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1537854" y="1825625"/>
            <a:ext cx="6977495" cy="907037"/>
          </a:xfrm>
        </p:spPr>
        <p:txBody>
          <a:bodyPr>
            <a:normAutofit/>
          </a:bodyPr>
          <a:lstStyle/>
          <a:p>
            <a:r>
              <a:rPr lang="en-US" altLang="ja-JP" dirty="0"/>
              <a:t>STEP1</a:t>
            </a:r>
            <a:r>
              <a:rPr lang="ja-JP" altLang="en-US" dirty="0"/>
              <a:t>のテーマから気を付けることを参考に</a:t>
            </a:r>
            <a:r>
              <a:rPr lang="ja-JP" altLang="en-US" dirty="0" smtClean="0"/>
              <a:t>問いを</a:t>
            </a:r>
            <a:r>
              <a:rPr lang="ja-JP" altLang="en-US" dirty="0"/>
              <a:t>考えてみよう</a:t>
            </a:r>
            <a:r>
              <a:rPr lang="ja-JP" altLang="en-US" dirty="0" smtClean="0"/>
              <a:t>。（第</a:t>
            </a:r>
            <a:r>
              <a:rPr lang="en-US" altLang="ja-JP" dirty="0" smtClean="0"/>
              <a:t>3</a:t>
            </a:r>
            <a:r>
              <a:rPr lang="ja-JP" altLang="en-US" dirty="0" smtClean="0"/>
              <a:t>希望まで）</a:t>
            </a:r>
            <a:endParaRPr kumimoji="1" lang="ja-JP" altLang="en-US" dirty="0"/>
          </a:p>
        </p:txBody>
      </p:sp>
      <p:sp>
        <p:nvSpPr>
          <p:cNvPr id="3" name="正方形/長方形 2"/>
          <p:cNvSpPr/>
          <p:nvPr/>
        </p:nvSpPr>
        <p:spPr>
          <a:xfrm>
            <a:off x="332514" y="1804842"/>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STEP3</a:t>
            </a:r>
            <a:endParaRPr lang="ja-JP" altLang="en-US" sz="3200" dirty="0"/>
          </a:p>
        </p:txBody>
      </p:sp>
      <p:graphicFrame>
        <p:nvGraphicFramePr>
          <p:cNvPr id="2" name="表 1"/>
          <p:cNvGraphicFramePr>
            <a:graphicFrameLocks noGrp="1"/>
          </p:cNvGraphicFramePr>
          <p:nvPr>
            <p:extLst>
              <p:ext uri="{D42A27DB-BD31-4B8C-83A1-F6EECF244321}">
                <p14:modId xmlns:p14="http://schemas.microsoft.com/office/powerpoint/2010/main" val="2301482605"/>
              </p:ext>
            </p:extLst>
          </p:nvPr>
        </p:nvGraphicFramePr>
        <p:xfrm>
          <a:off x="332514" y="2844941"/>
          <a:ext cx="8612310" cy="3630770"/>
        </p:xfrm>
        <a:graphic>
          <a:graphicData uri="http://schemas.openxmlformats.org/drawingml/2006/table">
            <a:tbl>
              <a:tblPr firstCol="1" bandRow="1">
                <a:tableStyleId>{00A15C55-8517-42AA-B614-E9B94910E393}</a:tableStyleId>
              </a:tblPr>
              <a:tblGrid>
                <a:gridCol w="2507052"/>
                <a:gridCol w="6105258"/>
              </a:tblGrid>
              <a:tr h="433546">
                <a:tc>
                  <a:txBody>
                    <a:bodyPr/>
                    <a:lstStyle/>
                    <a:p>
                      <a:pPr algn="just">
                        <a:spcAft>
                          <a:spcPts val="0"/>
                        </a:spcAft>
                      </a:pPr>
                      <a:r>
                        <a:rPr lang="ja-JP" sz="2400" kern="100" dirty="0">
                          <a:effectLst/>
                        </a:rPr>
                        <a:t>テーマ</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環境（地球温暖化）</a:t>
                      </a:r>
                      <a:endParaRPr lang="ja-JP" sz="2400" kern="100" dirty="0">
                        <a:effectLst/>
                      </a:endParaRPr>
                    </a:p>
                  </a:txBody>
                  <a:tcPr marL="68580" marR="68580" marT="0" marB="0"/>
                </a:tc>
              </a:tr>
              <a:tr h="433546">
                <a:tc>
                  <a:txBody>
                    <a:bodyPr/>
                    <a:lstStyle/>
                    <a:p>
                      <a:pPr algn="just">
                        <a:spcAft>
                          <a:spcPts val="0"/>
                        </a:spcAft>
                      </a:pPr>
                      <a:r>
                        <a:rPr lang="ja-JP" sz="2400" kern="100" dirty="0">
                          <a:effectLst/>
                        </a:rPr>
                        <a:t>問題提起（仮説）</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400" kern="100" dirty="0">
                          <a:effectLst/>
                        </a:rPr>
                        <a:t> </a:t>
                      </a:r>
                      <a:r>
                        <a:rPr lang="ja-JP" altLang="en-US" sz="2400" kern="100" dirty="0" smtClean="0">
                          <a:effectLst/>
                        </a:rPr>
                        <a:t>地球温暖化で日本はどう影響を受けるのか？</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351914">
                <a:tc>
                  <a:txBody>
                    <a:bodyPr/>
                    <a:lstStyle/>
                    <a:p>
                      <a:pPr algn="just">
                        <a:spcAft>
                          <a:spcPts val="0"/>
                        </a:spcAft>
                      </a:pPr>
                      <a:r>
                        <a:rPr lang="ja-JP" sz="2400" kern="100" dirty="0">
                          <a:effectLst/>
                        </a:rPr>
                        <a:t>選んだ理由</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・最近の夏は猛暑で温暖化の影響と言われるが本当かと思い興味を持った。</a:t>
                      </a:r>
                      <a:endParaRPr lang="en-US" altLang="ja-JP" sz="2400" kern="100" dirty="0" smtClean="0">
                        <a:effectLst/>
                      </a:endParaRPr>
                    </a:p>
                    <a:p>
                      <a:pPr algn="just">
                        <a:spcAft>
                          <a:spcPts val="0"/>
                        </a:spcAft>
                      </a:pPr>
                      <a:r>
                        <a:rPr lang="ja-JP" altLang="en-US" sz="2400" kern="100" dirty="0" smtClean="0">
                          <a:effectLst/>
                        </a:rPr>
                        <a:t>・今の出来事が温暖化の影響かどうか、これから先日本の気候がどうなるのか知りたかった</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300638">
                <a:tc>
                  <a:txBody>
                    <a:bodyPr/>
                    <a:lstStyle/>
                    <a:p>
                      <a:pPr algn="just">
                        <a:spcAft>
                          <a:spcPts val="0"/>
                        </a:spcAft>
                      </a:pPr>
                      <a:r>
                        <a:rPr lang="ja-JP" sz="2400" kern="100" dirty="0">
                          <a:effectLst/>
                        </a:rPr>
                        <a:t>調べる項目</a:t>
                      </a:r>
                    </a:p>
                    <a:p>
                      <a:pPr algn="just">
                        <a:spcAft>
                          <a:spcPts val="0"/>
                        </a:spcAft>
                      </a:pPr>
                      <a:r>
                        <a:rPr lang="ja-JP" sz="2400" kern="100" dirty="0">
                          <a:effectLst/>
                        </a:rPr>
                        <a:t>（箇条書き</a:t>
                      </a:r>
                      <a:r>
                        <a:rPr lang="en-US" sz="2400" kern="100" dirty="0">
                          <a:effectLst/>
                        </a:rPr>
                        <a:t>3</a:t>
                      </a:r>
                      <a:r>
                        <a:rPr lang="ja-JP" sz="2400" kern="100" dirty="0">
                          <a:effectLst/>
                        </a:rPr>
                        <a:t>行）</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400" kern="100" dirty="0" smtClean="0">
                          <a:effectLst/>
                        </a:rPr>
                        <a:t>・温暖化がなぜ起こるか（原因）</a:t>
                      </a:r>
                      <a:endParaRPr lang="en-US" altLang="ja-JP" sz="2400" kern="100" dirty="0" smtClean="0">
                        <a:effectLst/>
                      </a:endParaRPr>
                    </a:p>
                    <a:p>
                      <a:pPr algn="just">
                        <a:spcAft>
                          <a:spcPts val="0"/>
                        </a:spcAft>
                      </a:pPr>
                      <a:r>
                        <a:rPr lang="ja-JP" altLang="en-US" sz="2400" kern="100" dirty="0" smtClean="0">
                          <a:effectLst/>
                        </a:rPr>
                        <a:t>・温暖化の日本への影響（現状）</a:t>
                      </a:r>
                      <a:endParaRPr lang="en-US" altLang="ja-JP" sz="2400" kern="100" dirty="0" smtClean="0">
                        <a:effectLst/>
                      </a:endParaRPr>
                    </a:p>
                    <a:p>
                      <a:pPr algn="just">
                        <a:spcAft>
                          <a:spcPts val="0"/>
                        </a:spcAft>
                      </a:pPr>
                      <a:r>
                        <a:rPr lang="ja-JP" altLang="en-US" sz="2400" kern="100" dirty="0" smtClean="0">
                          <a:effectLst/>
                        </a:rPr>
                        <a:t>・温暖化で将来どうなるか？</a:t>
                      </a:r>
                      <a:r>
                        <a:rPr lang="en-US" sz="2400" kern="100" dirty="0">
                          <a:effectLst/>
                        </a:rPr>
                        <a:t>  </a:t>
                      </a:r>
                      <a:r>
                        <a:rPr lang="ja-JP" altLang="en-US" sz="2400" kern="100" dirty="0" smtClean="0">
                          <a:effectLst/>
                        </a:rPr>
                        <a:t>（未来）</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2865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１．卒業論文の</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　　　　　</a:t>
            </a:r>
            <a:r>
              <a:rPr lang="ja-JP" altLang="en-US" dirty="0" smtClean="0">
                <a:solidFill>
                  <a:srgbClr val="FF0000"/>
                </a:solidFill>
              </a:rPr>
              <a:t>材料を集めよう</a:t>
            </a:r>
            <a:endParaRPr kumimoji="1" lang="ja-JP" altLang="en-US" dirty="0">
              <a:solidFill>
                <a:srgbClr val="FF0000"/>
              </a:solidFill>
            </a:endParaRPr>
          </a:p>
        </p:txBody>
      </p:sp>
      <p:sp>
        <p:nvSpPr>
          <p:cNvPr id="5" name="テキスト プレースホルダー 4"/>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03770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621970" y="365126"/>
            <a:ext cx="6893379" cy="1325563"/>
          </a:xfrm>
        </p:spPr>
        <p:txBody>
          <a:bodyPr/>
          <a:lstStyle/>
          <a:p>
            <a:r>
              <a:rPr kumimoji="1" lang="ja-JP" altLang="en-US" dirty="0" smtClean="0">
                <a:solidFill>
                  <a:srgbClr val="FF0000"/>
                </a:solidFill>
              </a:rPr>
              <a:t>テーマを決める</a:t>
            </a:r>
            <a:endParaRPr kumimoji="1" lang="ja-JP" altLang="en-US" dirty="0">
              <a:solidFill>
                <a:srgbClr val="FF0000"/>
              </a:solidFill>
            </a:endParaRPr>
          </a:p>
        </p:txBody>
      </p:sp>
      <p:sp>
        <p:nvSpPr>
          <p:cNvPr id="3" name="コンテンツ プレースホルダー 2"/>
          <p:cNvSpPr>
            <a:spLocks noGrp="1"/>
          </p:cNvSpPr>
          <p:nvPr>
            <p:ph idx="4294967295"/>
          </p:nvPr>
        </p:nvSpPr>
        <p:spPr>
          <a:xfrm>
            <a:off x="500743" y="1824427"/>
            <a:ext cx="8014607" cy="4371975"/>
          </a:xfrm>
        </p:spPr>
        <p:txBody>
          <a:bodyPr/>
          <a:lstStyle/>
          <a:p>
            <a:r>
              <a:rPr lang="ja-JP" altLang="ja-JP" dirty="0"/>
              <a:t>前回立てたテーマのうち調べてみようと思うテーマを問いの形で書きましょう。</a:t>
            </a:r>
            <a:endParaRPr lang="ja-JP" altLang="en-US" dirty="0"/>
          </a:p>
          <a:p>
            <a:endParaRPr kumimoji="1" lang="ja-JP" altLang="en-US" dirty="0"/>
          </a:p>
        </p:txBody>
      </p:sp>
      <p:sp>
        <p:nvSpPr>
          <p:cNvPr id="4" name="正方形/長方形 3"/>
          <p:cNvSpPr/>
          <p:nvPr/>
        </p:nvSpPr>
        <p:spPr>
          <a:xfrm>
            <a:off x="332512" y="621073"/>
            <a:ext cx="1205341" cy="8136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3200" dirty="0" smtClean="0"/>
              <a:t>STEP1</a:t>
            </a:r>
            <a:endParaRPr lang="ja-JP" altLang="en-US" sz="3200" dirty="0"/>
          </a:p>
        </p:txBody>
      </p:sp>
      <p:graphicFrame>
        <p:nvGraphicFramePr>
          <p:cNvPr id="5" name="表 4"/>
          <p:cNvGraphicFramePr>
            <a:graphicFrameLocks noGrp="1"/>
          </p:cNvGraphicFramePr>
          <p:nvPr>
            <p:extLst>
              <p:ext uri="{D42A27DB-BD31-4B8C-83A1-F6EECF244321}">
                <p14:modId xmlns:p14="http://schemas.microsoft.com/office/powerpoint/2010/main" val="3706434815"/>
              </p:ext>
            </p:extLst>
          </p:nvPr>
        </p:nvGraphicFramePr>
        <p:xfrm>
          <a:off x="729343" y="2920999"/>
          <a:ext cx="7532914" cy="1890487"/>
        </p:xfrm>
        <a:graphic>
          <a:graphicData uri="http://schemas.openxmlformats.org/drawingml/2006/table">
            <a:tbl>
              <a:tblPr bandRow="1">
                <a:tableStyleId>{0E3FDE45-AF77-4B5C-9715-49D594BDF05E}</a:tableStyleId>
              </a:tblPr>
              <a:tblGrid>
                <a:gridCol w="7532914"/>
              </a:tblGrid>
              <a:tr h="1890487">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16394269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1264</TotalTime>
  <Words>633</Words>
  <Application>Microsoft Office PowerPoint</Application>
  <PresentationFormat>画面に合わせる (4:3)</PresentationFormat>
  <Paragraphs>122</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ＭＳ Ｐゴシック</vt:lpstr>
      <vt:lpstr>ＭＳ 明朝</vt:lpstr>
      <vt:lpstr>Arial</vt:lpstr>
      <vt:lpstr>Calibri</vt:lpstr>
      <vt:lpstr>Calibri Light</vt:lpstr>
      <vt:lpstr>Century</vt:lpstr>
      <vt:lpstr>Times New Roman</vt:lpstr>
      <vt:lpstr>Office テーマ</vt:lpstr>
      <vt:lpstr>探究科スライド</vt:lpstr>
      <vt:lpstr>１．卒業論文 　　　オリエンテーション</vt:lpstr>
      <vt:lpstr>（１）卒業論文に向けて</vt:lpstr>
      <vt:lpstr>（２）スケジュール</vt:lpstr>
      <vt:lpstr>【前回】卒業論文の 　　　　テーマを決めよう</vt:lpstr>
      <vt:lpstr>（３）問いの見つけ方</vt:lpstr>
      <vt:lpstr>PowerPoint プレゼンテーション</vt:lpstr>
      <vt:lpstr>１．卒業論文の 　　　　　材料を集めよう</vt:lpstr>
      <vt:lpstr>テーマを決める</vt:lpstr>
      <vt:lpstr>基本的知識を調べる</vt:lpstr>
      <vt:lpstr>根拠を調べる</vt:lpstr>
      <vt:lpstr>注意：出典を必ず書く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探究科スライド</dc:title>
  <dc:creator>Okamoto Hiroyuki</dc:creator>
  <cp:lastModifiedBy>岡本 弘之</cp:lastModifiedBy>
  <cp:revision>51</cp:revision>
  <cp:lastPrinted>2018-07-01T22:29:54Z</cp:lastPrinted>
  <dcterms:created xsi:type="dcterms:W3CDTF">2017-06-22T03:36:30Z</dcterms:created>
  <dcterms:modified xsi:type="dcterms:W3CDTF">2019-03-14T04:01:11Z</dcterms:modified>
</cp:coreProperties>
</file>