
<file path=[Content_Types].xml><?xml version="1.0" encoding="utf-8"?>
<Types xmlns="http://schemas.openxmlformats.org/package/2006/content-types">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3"/>
  </p:handoutMasterIdLst>
  <p:sldIdLst>
    <p:sldId id="257" r:id="rId2"/>
    <p:sldId id="299" r:id="rId3"/>
    <p:sldId id="300" r:id="rId4"/>
    <p:sldId id="301" r:id="rId5"/>
    <p:sldId id="303" r:id="rId6"/>
    <p:sldId id="302" r:id="rId7"/>
    <p:sldId id="306" r:id="rId8"/>
    <p:sldId id="304" r:id="rId9"/>
    <p:sldId id="307" r:id="rId10"/>
    <p:sldId id="305" r:id="rId11"/>
    <p:sldId id="308" r:id="rId12"/>
  </p:sldIdLst>
  <p:sldSz cx="9144000" cy="6858000" type="screen4x3"/>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141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1543" cy="341064"/>
          </a:xfrm>
          <a:prstGeom prst="rect">
            <a:avLst/>
          </a:prstGeom>
        </p:spPr>
        <p:txBody>
          <a:bodyPr vert="horz" lIns="91970" tIns="45985" rIns="91970" bIns="4598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2798" y="0"/>
            <a:ext cx="4301543" cy="341064"/>
          </a:xfrm>
          <a:prstGeom prst="rect">
            <a:avLst/>
          </a:prstGeom>
        </p:spPr>
        <p:txBody>
          <a:bodyPr vert="horz" lIns="91970" tIns="45985" rIns="91970" bIns="45985" rtlCol="0"/>
          <a:lstStyle>
            <a:lvl1pPr algn="r">
              <a:defRPr sz="1200"/>
            </a:lvl1pPr>
          </a:lstStyle>
          <a:p>
            <a:fld id="{93A46174-6073-45E0-85B8-0CB6E3E2AF98}" type="datetimeFigureOut">
              <a:rPr kumimoji="1" lang="ja-JP" altLang="en-US" smtClean="0"/>
              <a:t>2019/3/14</a:t>
            </a:fld>
            <a:endParaRPr kumimoji="1" lang="ja-JP" altLang="en-US"/>
          </a:p>
        </p:txBody>
      </p:sp>
      <p:sp>
        <p:nvSpPr>
          <p:cNvPr id="4" name="フッター プレースホルダー 3"/>
          <p:cNvSpPr>
            <a:spLocks noGrp="1"/>
          </p:cNvSpPr>
          <p:nvPr>
            <p:ph type="ftr" sz="quarter" idx="2"/>
          </p:nvPr>
        </p:nvSpPr>
        <p:spPr>
          <a:xfrm>
            <a:off x="0" y="6456612"/>
            <a:ext cx="4301543" cy="341063"/>
          </a:xfrm>
          <a:prstGeom prst="rect">
            <a:avLst/>
          </a:prstGeom>
        </p:spPr>
        <p:txBody>
          <a:bodyPr vert="horz" lIns="91970" tIns="45985" rIns="91970" bIns="4598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2798" y="6456612"/>
            <a:ext cx="4301543" cy="341063"/>
          </a:xfrm>
          <a:prstGeom prst="rect">
            <a:avLst/>
          </a:prstGeom>
        </p:spPr>
        <p:txBody>
          <a:bodyPr vert="horz" lIns="91970" tIns="45985" rIns="91970" bIns="45985" rtlCol="0" anchor="b"/>
          <a:lstStyle>
            <a:lvl1pPr algn="r">
              <a:defRPr sz="1200"/>
            </a:lvl1pPr>
          </a:lstStyle>
          <a:p>
            <a:fld id="{ABE773BD-EDE3-475D-9D48-0B71F8C21E66}" type="slidenum">
              <a:rPr kumimoji="1" lang="ja-JP" altLang="en-US" smtClean="0"/>
              <a:t>‹#›</a:t>
            </a:fld>
            <a:endParaRPr kumimoji="1" lang="ja-JP" altLang="en-US"/>
          </a:p>
        </p:txBody>
      </p:sp>
    </p:spTree>
    <p:extLst>
      <p:ext uri="{BB962C8B-B14F-4D97-AF65-F5344CB8AC3E}">
        <p14:creationId xmlns:p14="http://schemas.microsoft.com/office/powerpoint/2010/main" val="11663809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927400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689890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1696844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530328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1608242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4108561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13415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1530526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220254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677135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3912228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E6AD1-6F3B-4162-BFA1-3883EC993862}" type="datetimeFigureOut">
              <a:rPr kumimoji="1" lang="ja-JP" altLang="en-US" smtClean="0"/>
              <a:t>2019/3/14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4063943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solidFill>
                  <a:srgbClr val="FF0000"/>
                </a:solidFill>
              </a:rPr>
              <a:t>探究科スライド</a:t>
            </a:r>
            <a:endParaRPr kumimoji="1" lang="ja-JP" altLang="en-US" dirty="0">
              <a:solidFill>
                <a:srgbClr val="FF0000"/>
              </a:solidFill>
            </a:endParaRPr>
          </a:p>
        </p:txBody>
      </p:sp>
      <p:sp>
        <p:nvSpPr>
          <p:cNvPr id="3" name="サブタイトル 2"/>
          <p:cNvSpPr>
            <a:spLocks noGrp="1"/>
          </p:cNvSpPr>
          <p:nvPr>
            <p:ph type="subTitle" idx="1"/>
          </p:nvPr>
        </p:nvSpPr>
        <p:spPr>
          <a:xfrm>
            <a:off x="1143000" y="3990112"/>
            <a:ext cx="6858000" cy="1153391"/>
          </a:xfrm>
        </p:spPr>
        <p:txBody>
          <a:bodyPr>
            <a:normAutofit/>
          </a:bodyPr>
          <a:lstStyle/>
          <a:p>
            <a:r>
              <a:rPr lang="ja-JP" altLang="en-US" sz="3600" dirty="0"/>
              <a:t>教材</a:t>
            </a:r>
            <a:r>
              <a:rPr lang="en-US" altLang="ja-JP" sz="3600" smtClean="0"/>
              <a:t>No.17</a:t>
            </a:r>
            <a:r>
              <a:rPr lang="ja-JP" altLang="en-US" sz="3600" smtClean="0"/>
              <a:t>（</a:t>
            </a:r>
            <a:r>
              <a:rPr lang="en-US" altLang="ja-JP" sz="3600" dirty="0" smtClean="0"/>
              <a:t>K2</a:t>
            </a:r>
            <a:r>
              <a:rPr lang="ja-JP" altLang="en-US" sz="3600" dirty="0" smtClean="0"/>
              <a:t>）</a:t>
            </a:r>
            <a:endParaRPr lang="ja-JP" altLang="en-US" sz="3600" dirty="0"/>
          </a:p>
        </p:txBody>
      </p:sp>
    </p:spTree>
    <p:extLst>
      <p:ext uri="{BB962C8B-B14F-4D97-AF65-F5344CB8AC3E}">
        <p14:creationId xmlns:p14="http://schemas.microsoft.com/office/powerpoint/2010/main" val="1481890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FF0000"/>
                </a:solidFill>
              </a:rPr>
              <a:t>（３）問いの見つけ方</a:t>
            </a:r>
            <a:endParaRPr kumimoji="1" lang="ja-JP" altLang="en-US" dirty="0">
              <a:solidFill>
                <a:srgbClr val="FF0000"/>
              </a:solidFill>
            </a:endParaRPr>
          </a:p>
        </p:txBody>
      </p:sp>
      <p:graphicFrame>
        <p:nvGraphicFramePr>
          <p:cNvPr id="3" name="表 2"/>
          <p:cNvGraphicFramePr>
            <a:graphicFrameLocks noGrp="1"/>
          </p:cNvGraphicFramePr>
          <p:nvPr>
            <p:extLst>
              <p:ext uri="{D42A27DB-BD31-4B8C-83A1-F6EECF244321}">
                <p14:modId xmlns:p14="http://schemas.microsoft.com/office/powerpoint/2010/main" val="291636980"/>
              </p:ext>
            </p:extLst>
          </p:nvPr>
        </p:nvGraphicFramePr>
        <p:xfrm>
          <a:off x="318852" y="1589222"/>
          <a:ext cx="8506295" cy="4572000"/>
        </p:xfrm>
        <a:graphic>
          <a:graphicData uri="http://schemas.openxmlformats.org/drawingml/2006/table">
            <a:tbl>
              <a:tblPr firstCol="1" bandRow="1">
                <a:tableStyleId>{00A15C55-8517-42AA-B614-E9B94910E393}</a:tableStyleId>
              </a:tblPr>
              <a:tblGrid>
                <a:gridCol w="1136775"/>
                <a:gridCol w="2109458"/>
                <a:gridCol w="5260062"/>
              </a:tblGrid>
              <a:tr h="143044">
                <a:tc>
                  <a:txBody>
                    <a:bodyPr/>
                    <a:lstStyle/>
                    <a:p>
                      <a:pPr algn="just">
                        <a:spcAft>
                          <a:spcPts val="0"/>
                        </a:spcAft>
                      </a:pPr>
                      <a:r>
                        <a:rPr lang="en-US" sz="2000" kern="100" dirty="0">
                          <a:effectLst/>
                        </a:rPr>
                        <a:t>Who</a:t>
                      </a:r>
                      <a:r>
                        <a:rPr lang="ja-JP" sz="2000" kern="100" dirty="0">
                          <a:effectLst/>
                        </a:rPr>
                        <a:t>？</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a:effectLst/>
                        </a:rPr>
                        <a:t>誰が？（主体）</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a:effectLst/>
                        </a:rPr>
                        <a:t>先進国が地球温暖化を引き起こしているのか？</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286087">
                <a:tc>
                  <a:txBody>
                    <a:bodyPr/>
                    <a:lstStyle/>
                    <a:p>
                      <a:pPr algn="just">
                        <a:spcAft>
                          <a:spcPts val="0"/>
                        </a:spcAft>
                      </a:pPr>
                      <a:r>
                        <a:rPr lang="en-US" sz="2000" kern="100">
                          <a:effectLst/>
                        </a:rPr>
                        <a:t>What</a:t>
                      </a:r>
                      <a:r>
                        <a:rPr lang="ja-JP" sz="2000" kern="100">
                          <a:effectLst/>
                        </a:rPr>
                        <a:t>？</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どういう意味</a:t>
                      </a:r>
                      <a:r>
                        <a:rPr lang="ja-JP" sz="2000" kern="100" dirty="0" smtClean="0">
                          <a:effectLst/>
                        </a:rPr>
                        <a:t>？</a:t>
                      </a:r>
                      <a:endParaRPr lang="en-US" altLang="ja-JP" sz="2000" kern="100" dirty="0" smtClean="0">
                        <a:effectLst/>
                      </a:endParaRPr>
                    </a:p>
                    <a:p>
                      <a:pPr algn="just">
                        <a:spcAft>
                          <a:spcPts val="0"/>
                        </a:spcAft>
                      </a:pPr>
                      <a:r>
                        <a:rPr lang="ja-JP" sz="2000" kern="100" dirty="0" smtClean="0">
                          <a:effectLst/>
                        </a:rPr>
                        <a:t>（</a:t>
                      </a:r>
                      <a:r>
                        <a:rPr lang="ja-JP" sz="2000" kern="100" dirty="0">
                          <a:effectLst/>
                        </a:rPr>
                        <a:t>定義）</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a:effectLst/>
                        </a:rPr>
                        <a:t>そもそも地球温暖化とは大気の温度が上昇することなのか？</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rowSpan="2">
                  <a:txBody>
                    <a:bodyPr/>
                    <a:lstStyle/>
                    <a:p>
                      <a:pPr algn="just">
                        <a:spcAft>
                          <a:spcPts val="0"/>
                        </a:spcAft>
                      </a:pPr>
                      <a:r>
                        <a:rPr lang="en-US" sz="2000" kern="100">
                          <a:effectLst/>
                        </a:rPr>
                        <a:t>When</a:t>
                      </a:r>
                      <a:r>
                        <a:rPr lang="ja-JP" sz="2000" kern="100">
                          <a:effectLst/>
                        </a:rPr>
                        <a:t>？</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いつから？（時間）</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en-US" sz="2000" kern="100" dirty="0">
                          <a:effectLst/>
                        </a:rPr>
                        <a:t>1900</a:t>
                      </a:r>
                      <a:r>
                        <a:rPr lang="ja-JP" sz="2000" kern="100" dirty="0">
                          <a:effectLst/>
                        </a:rPr>
                        <a:t>年代から地球温暖化が始まったのか？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vMerge="1">
                  <a:txBody>
                    <a:bodyPr/>
                    <a:lstStyle/>
                    <a:p>
                      <a:endParaRPr kumimoji="1" lang="ja-JP" altLang="en-US"/>
                    </a:p>
                  </a:txBody>
                  <a:tcPr/>
                </a:tc>
                <a:tc>
                  <a:txBody>
                    <a:bodyPr/>
                    <a:lstStyle/>
                    <a:p>
                      <a:pPr algn="just">
                        <a:spcAft>
                          <a:spcPts val="0"/>
                        </a:spcAft>
                      </a:pPr>
                      <a:r>
                        <a:rPr lang="ja-JP" sz="2000" kern="100" dirty="0">
                          <a:effectLst/>
                        </a:rPr>
                        <a:t>いつまで？</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en-US" sz="2000" kern="100">
                          <a:effectLst/>
                        </a:rPr>
                        <a:t>22</a:t>
                      </a:r>
                      <a:r>
                        <a:rPr lang="ja-JP" sz="2000" kern="100">
                          <a:effectLst/>
                        </a:rPr>
                        <a:t>世紀まで地球温暖化は続くのか？</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a:txBody>
                    <a:bodyPr/>
                    <a:lstStyle/>
                    <a:p>
                      <a:pPr algn="just">
                        <a:spcAft>
                          <a:spcPts val="0"/>
                        </a:spcAft>
                      </a:pPr>
                      <a:r>
                        <a:rPr lang="en-US" sz="2000" kern="100">
                          <a:effectLst/>
                        </a:rPr>
                        <a:t>Where</a:t>
                      </a:r>
                      <a:r>
                        <a:rPr lang="ja-JP" sz="2000" kern="100">
                          <a:effectLst/>
                        </a:rPr>
                        <a:t>？</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どこで</a:t>
                      </a:r>
                      <a:r>
                        <a:rPr lang="ja-JP" sz="2000" kern="100" dirty="0" smtClean="0">
                          <a:effectLst/>
                        </a:rPr>
                        <a:t>？</a:t>
                      </a:r>
                      <a:endParaRPr lang="en-US" altLang="ja-JP" sz="2000" kern="100" dirty="0" smtClean="0">
                        <a:effectLst/>
                      </a:endParaRPr>
                    </a:p>
                    <a:p>
                      <a:pPr algn="just">
                        <a:spcAft>
                          <a:spcPts val="0"/>
                        </a:spcAft>
                      </a:pPr>
                      <a:r>
                        <a:rPr lang="ja-JP" sz="2000" kern="100" dirty="0" smtClean="0">
                          <a:effectLst/>
                        </a:rPr>
                        <a:t>（</a:t>
                      </a:r>
                      <a:r>
                        <a:rPr lang="ja-JP" sz="2000" kern="100" dirty="0">
                          <a:effectLst/>
                        </a:rPr>
                        <a:t>空間）</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地球上のすべての場所で温暖化しているのか？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a:txBody>
                    <a:bodyPr/>
                    <a:lstStyle/>
                    <a:p>
                      <a:pPr algn="just">
                        <a:spcAft>
                          <a:spcPts val="0"/>
                        </a:spcAft>
                      </a:pPr>
                      <a:r>
                        <a:rPr lang="en-US" sz="2000" kern="100">
                          <a:effectLst/>
                        </a:rPr>
                        <a:t>Why</a:t>
                      </a:r>
                      <a:r>
                        <a:rPr lang="ja-JP" sz="2000" kern="100">
                          <a:effectLst/>
                        </a:rPr>
                        <a:t>？</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なぜ？（因果）</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地球温暖化の原因は化石燃料の燃焼なのか？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rowSpan="4">
                  <a:txBody>
                    <a:bodyPr/>
                    <a:lstStyle/>
                    <a:p>
                      <a:pPr algn="just">
                        <a:spcAft>
                          <a:spcPts val="0"/>
                        </a:spcAft>
                      </a:pPr>
                      <a:r>
                        <a:rPr lang="en-US" sz="2000" kern="100">
                          <a:effectLst/>
                        </a:rPr>
                        <a:t>How</a:t>
                      </a:r>
                      <a:r>
                        <a:rPr lang="ja-JP" sz="2000" kern="100">
                          <a:effectLst/>
                        </a:rPr>
                        <a:t>？</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いかにして</a:t>
                      </a:r>
                      <a:r>
                        <a:rPr lang="ja-JP" sz="2000" kern="100" dirty="0" smtClean="0">
                          <a:effectLst/>
                        </a:rPr>
                        <a:t>？</a:t>
                      </a:r>
                      <a:endParaRPr lang="en-US" altLang="ja-JP" sz="2000" kern="100" dirty="0" smtClean="0">
                        <a:effectLst/>
                      </a:endParaRPr>
                    </a:p>
                    <a:p>
                      <a:pPr algn="just">
                        <a:spcAft>
                          <a:spcPts val="0"/>
                        </a:spcAft>
                      </a:pPr>
                      <a:r>
                        <a:rPr lang="ja-JP" sz="2000" kern="100" dirty="0" smtClean="0">
                          <a:effectLst/>
                        </a:rPr>
                        <a:t>（</a:t>
                      </a:r>
                      <a:r>
                        <a:rPr lang="ja-JP" sz="2000" kern="100" dirty="0">
                          <a:effectLst/>
                        </a:rPr>
                        <a:t>経緯）</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最終間氷期の温暖化の過程で温暖化しているのか？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vMerge="1">
                  <a:txBody>
                    <a:bodyPr/>
                    <a:lstStyle/>
                    <a:p>
                      <a:endParaRPr kumimoji="1" lang="ja-JP" altLang="en-US"/>
                    </a:p>
                  </a:txBody>
                  <a:tcPr/>
                </a:tc>
                <a:tc>
                  <a:txBody>
                    <a:bodyPr/>
                    <a:lstStyle/>
                    <a:p>
                      <a:pPr algn="just">
                        <a:spcAft>
                          <a:spcPts val="0"/>
                        </a:spcAft>
                      </a:pPr>
                      <a:r>
                        <a:rPr lang="ja-JP" sz="2000" kern="100" dirty="0">
                          <a:effectLst/>
                        </a:rPr>
                        <a:t>どのように</a:t>
                      </a:r>
                      <a:r>
                        <a:rPr lang="ja-JP" sz="2000" kern="100" dirty="0" smtClean="0">
                          <a:effectLst/>
                        </a:rPr>
                        <a:t>？</a:t>
                      </a:r>
                      <a:endParaRPr lang="en-US" altLang="ja-JP" sz="2000" kern="100" dirty="0" smtClean="0">
                        <a:effectLst/>
                      </a:endParaRPr>
                    </a:p>
                    <a:p>
                      <a:pPr algn="just">
                        <a:spcAft>
                          <a:spcPts val="0"/>
                        </a:spcAft>
                      </a:pPr>
                      <a:r>
                        <a:rPr lang="ja-JP" sz="2000" kern="100" dirty="0" smtClean="0">
                          <a:effectLst/>
                        </a:rPr>
                        <a:t>（</a:t>
                      </a:r>
                      <a:r>
                        <a:rPr lang="ja-JP" sz="2000" kern="100" dirty="0">
                          <a:effectLst/>
                        </a:rPr>
                        <a:t>様態）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地球温暖化すると砂漠化はどうなるのか？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vMerge="1">
                  <a:txBody>
                    <a:bodyPr/>
                    <a:lstStyle/>
                    <a:p>
                      <a:endParaRPr kumimoji="1" lang="ja-JP" altLang="en-US"/>
                    </a:p>
                  </a:txBody>
                  <a:tcPr/>
                </a:tc>
                <a:tc>
                  <a:txBody>
                    <a:bodyPr/>
                    <a:lstStyle/>
                    <a:p>
                      <a:pPr algn="just">
                        <a:spcAft>
                          <a:spcPts val="0"/>
                        </a:spcAft>
                      </a:pPr>
                      <a:r>
                        <a:rPr lang="ja-JP" sz="2000" kern="100" dirty="0">
                          <a:effectLst/>
                        </a:rPr>
                        <a:t>どうやって</a:t>
                      </a:r>
                      <a:r>
                        <a:rPr lang="ja-JP" sz="2000" kern="100" dirty="0" smtClean="0">
                          <a:effectLst/>
                        </a:rPr>
                        <a:t>？</a:t>
                      </a:r>
                      <a:endParaRPr lang="en-US" altLang="ja-JP" sz="2000" kern="100" dirty="0" smtClean="0">
                        <a:effectLst/>
                      </a:endParaRPr>
                    </a:p>
                    <a:p>
                      <a:pPr algn="just">
                        <a:spcAft>
                          <a:spcPts val="0"/>
                        </a:spcAft>
                      </a:pPr>
                      <a:r>
                        <a:rPr lang="ja-JP" sz="2000" kern="100" dirty="0" smtClean="0">
                          <a:effectLst/>
                        </a:rPr>
                        <a:t>（</a:t>
                      </a:r>
                      <a:r>
                        <a:rPr lang="ja-JP" sz="2000" kern="100" dirty="0">
                          <a:effectLst/>
                        </a:rPr>
                        <a:t>方法）</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気候変動枠組み条約で地球温暖化は解決できるのか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vMerge="1">
                  <a:txBody>
                    <a:bodyPr/>
                    <a:lstStyle/>
                    <a:p>
                      <a:endParaRPr kumimoji="1" lang="ja-JP" altLang="en-US"/>
                    </a:p>
                  </a:txBody>
                  <a:tcPr/>
                </a:tc>
                <a:tc>
                  <a:txBody>
                    <a:bodyPr/>
                    <a:lstStyle/>
                    <a:p>
                      <a:pPr algn="just">
                        <a:spcAft>
                          <a:spcPts val="0"/>
                        </a:spcAft>
                      </a:pPr>
                      <a:r>
                        <a:rPr lang="ja-JP" sz="2000" kern="100" dirty="0">
                          <a:effectLst/>
                        </a:rPr>
                        <a:t>どうすべき</a:t>
                      </a:r>
                      <a:r>
                        <a:rPr lang="ja-JP" sz="2000" kern="100" dirty="0" smtClean="0">
                          <a:effectLst/>
                        </a:rPr>
                        <a:t>？</a:t>
                      </a:r>
                      <a:endParaRPr lang="en-US" altLang="ja-JP" sz="2000" kern="100" dirty="0" smtClean="0">
                        <a:effectLst/>
                      </a:endParaRPr>
                    </a:p>
                  </a:txBody>
                  <a:tcPr marL="61304" marR="61304" marT="0" marB="0"/>
                </a:tc>
                <a:tc>
                  <a:txBody>
                    <a:bodyPr/>
                    <a:lstStyle/>
                    <a:p>
                      <a:pPr algn="just">
                        <a:spcAft>
                          <a:spcPts val="0"/>
                        </a:spcAft>
                      </a:pPr>
                      <a:r>
                        <a:rPr lang="ja-JP" sz="2000" kern="100" dirty="0">
                          <a:effectLst/>
                        </a:rPr>
                        <a:t>地球温暖化には節電で対応するべきか？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bl>
          </a:graphicData>
        </a:graphic>
      </p:graphicFrame>
      <p:sp>
        <p:nvSpPr>
          <p:cNvPr id="4" name="テキスト ボックス 3"/>
          <p:cNvSpPr txBox="1"/>
          <p:nvPr/>
        </p:nvSpPr>
        <p:spPr>
          <a:xfrm>
            <a:off x="4071257" y="6400800"/>
            <a:ext cx="4876800" cy="369332"/>
          </a:xfrm>
          <a:prstGeom prst="rect">
            <a:avLst/>
          </a:prstGeom>
          <a:noFill/>
        </p:spPr>
        <p:txBody>
          <a:bodyPr wrap="square" rtlCol="0">
            <a:spAutoFit/>
          </a:bodyPr>
          <a:lstStyle/>
          <a:p>
            <a:r>
              <a:rPr kumimoji="1" lang="ja-JP" altLang="en-US" dirty="0" smtClean="0">
                <a:solidFill>
                  <a:schemeClr val="tx1">
                    <a:lumMod val="50000"/>
                    <a:lumOff val="50000"/>
                  </a:schemeClr>
                </a:solidFill>
              </a:rPr>
              <a:t>後藤・伊藤・登本著「学びの技」玉川大学出版部</a:t>
            </a:r>
            <a:endParaRPr kumimoji="1" lang="ja-JP" altLang="en-US" dirty="0">
              <a:solidFill>
                <a:schemeClr val="tx1">
                  <a:lumMod val="50000"/>
                  <a:lumOff val="50000"/>
                </a:schemeClr>
              </a:solidFill>
            </a:endParaRPr>
          </a:p>
        </p:txBody>
      </p:sp>
    </p:spTree>
    <p:extLst>
      <p:ext uri="{BB962C8B-B14F-4D97-AF65-F5344CB8AC3E}">
        <p14:creationId xmlns:p14="http://schemas.microsoft.com/office/powerpoint/2010/main" val="2735817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idx="1"/>
          </p:nvPr>
        </p:nvSpPr>
        <p:spPr>
          <a:xfrm>
            <a:off x="1537854" y="1825625"/>
            <a:ext cx="6977495" cy="907037"/>
          </a:xfrm>
        </p:spPr>
        <p:txBody>
          <a:bodyPr>
            <a:normAutofit/>
          </a:bodyPr>
          <a:lstStyle/>
          <a:p>
            <a:r>
              <a:rPr lang="en-US" altLang="ja-JP" dirty="0"/>
              <a:t>STEP1</a:t>
            </a:r>
            <a:r>
              <a:rPr lang="ja-JP" altLang="en-US" dirty="0"/>
              <a:t>のテーマから気を付けることを参考に</a:t>
            </a:r>
            <a:r>
              <a:rPr lang="ja-JP" altLang="en-US" dirty="0" smtClean="0"/>
              <a:t>問いを</a:t>
            </a:r>
            <a:r>
              <a:rPr lang="ja-JP" altLang="en-US" dirty="0"/>
              <a:t>考えてみよう</a:t>
            </a:r>
            <a:r>
              <a:rPr lang="ja-JP" altLang="en-US" dirty="0" smtClean="0"/>
              <a:t>。（第</a:t>
            </a:r>
            <a:r>
              <a:rPr lang="en-US" altLang="ja-JP" dirty="0" smtClean="0"/>
              <a:t>3</a:t>
            </a:r>
            <a:r>
              <a:rPr lang="ja-JP" altLang="en-US" dirty="0" smtClean="0"/>
              <a:t>希望まで）</a:t>
            </a:r>
            <a:endParaRPr kumimoji="1" lang="ja-JP" altLang="en-US" dirty="0"/>
          </a:p>
        </p:txBody>
      </p:sp>
      <p:sp>
        <p:nvSpPr>
          <p:cNvPr id="3" name="正方形/長方形 2"/>
          <p:cNvSpPr/>
          <p:nvPr/>
        </p:nvSpPr>
        <p:spPr>
          <a:xfrm>
            <a:off x="332514" y="1804842"/>
            <a:ext cx="1205341" cy="81366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3200" dirty="0" smtClean="0"/>
              <a:t>STEP3</a:t>
            </a:r>
            <a:endParaRPr lang="ja-JP" altLang="en-US" sz="3200" dirty="0"/>
          </a:p>
        </p:txBody>
      </p:sp>
      <p:graphicFrame>
        <p:nvGraphicFramePr>
          <p:cNvPr id="2" name="表 1"/>
          <p:cNvGraphicFramePr>
            <a:graphicFrameLocks noGrp="1"/>
          </p:cNvGraphicFramePr>
          <p:nvPr>
            <p:extLst>
              <p:ext uri="{D42A27DB-BD31-4B8C-83A1-F6EECF244321}">
                <p14:modId xmlns:p14="http://schemas.microsoft.com/office/powerpoint/2010/main" val="2301482605"/>
              </p:ext>
            </p:extLst>
          </p:nvPr>
        </p:nvGraphicFramePr>
        <p:xfrm>
          <a:off x="332514" y="2844941"/>
          <a:ext cx="8612310" cy="3630770"/>
        </p:xfrm>
        <a:graphic>
          <a:graphicData uri="http://schemas.openxmlformats.org/drawingml/2006/table">
            <a:tbl>
              <a:tblPr firstCol="1" bandRow="1">
                <a:tableStyleId>{00A15C55-8517-42AA-B614-E9B94910E393}</a:tableStyleId>
              </a:tblPr>
              <a:tblGrid>
                <a:gridCol w="2507052"/>
                <a:gridCol w="6105258"/>
              </a:tblGrid>
              <a:tr h="433546">
                <a:tc>
                  <a:txBody>
                    <a:bodyPr/>
                    <a:lstStyle/>
                    <a:p>
                      <a:pPr algn="just">
                        <a:spcAft>
                          <a:spcPts val="0"/>
                        </a:spcAft>
                      </a:pPr>
                      <a:r>
                        <a:rPr lang="ja-JP" sz="2400" kern="100" dirty="0">
                          <a:effectLst/>
                        </a:rPr>
                        <a:t>テーマ</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400" kern="100" dirty="0" smtClean="0">
                          <a:effectLst/>
                        </a:rPr>
                        <a:t>環境（地球温暖化）</a:t>
                      </a:r>
                      <a:endParaRPr lang="ja-JP" sz="2400" kern="100" dirty="0">
                        <a:effectLst/>
                      </a:endParaRPr>
                    </a:p>
                  </a:txBody>
                  <a:tcPr marL="68580" marR="68580" marT="0" marB="0"/>
                </a:tc>
              </a:tr>
              <a:tr h="433546">
                <a:tc>
                  <a:txBody>
                    <a:bodyPr/>
                    <a:lstStyle/>
                    <a:p>
                      <a:pPr algn="just">
                        <a:spcAft>
                          <a:spcPts val="0"/>
                        </a:spcAft>
                      </a:pPr>
                      <a:r>
                        <a:rPr lang="ja-JP" sz="2400" kern="100" dirty="0">
                          <a:effectLst/>
                        </a:rPr>
                        <a:t>問題提起（仮説）</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400" kern="100" dirty="0">
                          <a:effectLst/>
                        </a:rPr>
                        <a:t> </a:t>
                      </a:r>
                      <a:r>
                        <a:rPr lang="ja-JP" altLang="en-US" sz="2400" kern="100" dirty="0" smtClean="0">
                          <a:effectLst/>
                        </a:rPr>
                        <a:t>地球温暖化で日本はどう影響を受けるのか？</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1351914">
                <a:tc>
                  <a:txBody>
                    <a:bodyPr/>
                    <a:lstStyle/>
                    <a:p>
                      <a:pPr algn="just">
                        <a:spcAft>
                          <a:spcPts val="0"/>
                        </a:spcAft>
                      </a:pPr>
                      <a:r>
                        <a:rPr lang="ja-JP" sz="2400" kern="100" dirty="0">
                          <a:effectLst/>
                        </a:rPr>
                        <a:t>選んだ理由</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400" kern="100" dirty="0" smtClean="0">
                          <a:effectLst/>
                        </a:rPr>
                        <a:t>・最近の夏は猛暑で温暖化の影響と言われるが本当かと思い興味を持った。</a:t>
                      </a:r>
                      <a:endParaRPr lang="en-US" altLang="ja-JP" sz="2400" kern="100" dirty="0" smtClean="0">
                        <a:effectLst/>
                      </a:endParaRPr>
                    </a:p>
                    <a:p>
                      <a:pPr algn="just">
                        <a:spcAft>
                          <a:spcPts val="0"/>
                        </a:spcAft>
                      </a:pPr>
                      <a:r>
                        <a:rPr lang="ja-JP" altLang="en-US" sz="2400" kern="100" dirty="0" smtClean="0">
                          <a:effectLst/>
                        </a:rPr>
                        <a:t>・今の出来事が温暖化の影響かどうか、これから先日本の気候がどうなるのか知りたかった</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1300638">
                <a:tc>
                  <a:txBody>
                    <a:bodyPr/>
                    <a:lstStyle/>
                    <a:p>
                      <a:pPr algn="just">
                        <a:spcAft>
                          <a:spcPts val="0"/>
                        </a:spcAft>
                      </a:pPr>
                      <a:r>
                        <a:rPr lang="ja-JP" sz="2400" kern="100" dirty="0">
                          <a:effectLst/>
                        </a:rPr>
                        <a:t>調べる項目</a:t>
                      </a:r>
                    </a:p>
                    <a:p>
                      <a:pPr algn="just">
                        <a:spcAft>
                          <a:spcPts val="0"/>
                        </a:spcAft>
                      </a:pPr>
                      <a:r>
                        <a:rPr lang="ja-JP" sz="2400" kern="100" dirty="0">
                          <a:effectLst/>
                        </a:rPr>
                        <a:t>（箇条書き</a:t>
                      </a:r>
                      <a:r>
                        <a:rPr lang="en-US" sz="2400" kern="100" dirty="0">
                          <a:effectLst/>
                        </a:rPr>
                        <a:t>3</a:t>
                      </a:r>
                      <a:r>
                        <a:rPr lang="ja-JP" sz="2400" kern="100" dirty="0">
                          <a:effectLst/>
                        </a:rPr>
                        <a:t>行）</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400" kern="100" dirty="0" smtClean="0">
                          <a:effectLst/>
                        </a:rPr>
                        <a:t>・温暖化がなぜ起こるか（原因）</a:t>
                      </a:r>
                      <a:endParaRPr lang="en-US" altLang="ja-JP" sz="2400" kern="100" dirty="0" smtClean="0">
                        <a:effectLst/>
                      </a:endParaRPr>
                    </a:p>
                    <a:p>
                      <a:pPr algn="just">
                        <a:spcAft>
                          <a:spcPts val="0"/>
                        </a:spcAft>
                      </a:pPr>
                      <a:r>
                        <a:rPr lang="ja-JP" altLang="en-US" sz="2400" kern="100" dirty="0" smtClean="0">
                          <a:effectLst/>
                        </a:rPr>
                        <a:t>・温暖化の日本への影響（現状）</a:t>
                      </a:r>
                      <a:endParaRPr lang="en-US" altLang="ja-JP" sz="2400" kern="100" dirty="0" smtClean="0">
                        <a:effectLst/>
                      </a:endParaRPr>
                    </a:p>
                    <a:p>
                      <a:pPr algn="just">
                        <a:spcAft>
                          <a:spcPts val="0"/>
                        </a:spcAft>
                      </a:pPr>
                      <a:r>
                        <a:rPr lang="ja-JP" altLang="en-US" sz="2400" kern="100" dirty="0" smtClean="0">
                          <a:effectLst/>
                        </a:rPr>
                        <a:t>・温暖化で将来どうなるか？</a:t>
                      </a:r>
                      <a:r>
                        <a:rPr lang="en-US" sz="2400" kern="100" dirty="0">
                          <a:effectLst/>
                        </a:rPr>
                        <a:t>  </a:t>
                      </a:r>
                      <a:r>
                        <a:rPr lang="ja-JP" altLang="en-US" sz="2400" kern="100" dirty="0" smtClean="0">
                          <a:effectLst/>
                        </a:rPr>
                        <a:t>（未来）</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12865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solidFill>
                  <a:srgbClr val="FF0000"/>
                </a:solidFill>
              </a:rPr>
              <a:t>１．卒業論文</a:t>
            </a:r>
            <a:r>
              <a:rPr kumimoji="1" lang="en-US" altLang="ja-JP" dirty="0" smtClean="0">
                <a:solidFill>
                  <a:srgbClr val="FF0000"/>
                </a:solidFill>
              </a:rPr>
              <a:t/>
            </a:r>
            <a:br>
              <a:rPr kumimoji="1" lang="en-US" altLang="ja-JP" dirty="0" smtClean="0">
                <a:solidFill>
                  <a:srgbClr val="FF0000"/>
                </a:solidFill>
              </a:rPr>
            </a:br>
            <a:r>
              <a:rPr lang="ja-JP" altLang="en-US" dirty="0">
                <a:solidFill>
                  <a:srgbClr val="FF0000"/>
                </a:solidFill>
              </a:rPr>
              <a:t>　</a:t>
            </a:r>
            <a:r>
              <a:rPr lang="ja-JP" altLang="en-US" dirty="0" smtClean="0">
                <a:solidFill>
                  <a:srgbClr val="FF0000"/>
                </a:solidFill>
              </a:rPr>
              <a:t>　　</a:t>
            </a:r>
            <a:r>
              <a:rPr kumimoji="1" lang="ja-JP" altLang="en-US" dirty="0" smtClean="0">
                <a:solidFill>
                  <a:srgbClr val="FF0000"/>
                </a:solidFill>
              </a:rPr>
              <a:t>オリエンテーション</a:t>
            </a:r>
            <a:endParaRPr kumimoji="1" lang="ja-JP" altLang="en-US" dirty="0">
              <a:solidFill>
                <a:srgbClr val="FF0000"/>
              </a:solidFill>
            </a:endParaRPr>
          </a:p>
        </p:txBody>
      </p:sp>
      <p:sp>
        <p:nvSpPr>
          <p:cNvPr id="5" name="テキスト プレースホルダー 4"/>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748238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ja-JP" altLang="en-US" dirty="0" smtClean="0">
                <a:solidFill>
                  <a:srgbClr val="FF0000"/>
                </a:solidFill>
              </a:rPr>
              <a:t>（１）卒業論文に向けて</a:t>
            </a:r>
            <a:endParaRPr kumimoji="1" lang="ja-JP" altLang="en-US" dirty="0">
              <a:solidFill>
                <a:srgbClr val="FF0000"/>
              </a:solidFill>
            </a:endParaRPr>
          </a:p>
        </p:txBody>
      </p:sp>
      <p:graphicFrame>
        <p:nvGraphicFramePr>
          <p:cNvPr id="7" name="表 6"/>
          <p:cNvGraphicFramePr>
            <a:graphicFrameLocks noGrp="1"/>
          </p:cNvGraphicFramePr>
          <p:nvPr>
            <p:extLst>
              <p:ext uri="{D42A27DB-BD31-4B8C-83A1-F6EECF244321}">
                <p14:modId xmlns:p14="http://schemas.microsoft.com/office/powerpoint/2010/main" val="4134751773"/>
              </p:ext>
            </p:extLst>
          </p:nvPr>
        </p:nvGraphicFramePr>
        <p:xfrm>
          <a:off x="628650" y="1549175"/>
          <a:ext cx="7886700" cy="2133600"/>
        </p:xfrm>
        <a:graphic>
          <a:graphicData uri="http://schemas.openxmlformats.org/drawingml/2006/table">
            <a:tbl>
              <a:tblPr firstRow="1" firstCol="1" bandRow="1">
                <a:tableStyleId>{5940675A-B579-460E-94D1-54222C63F5DA}</a:tableStyleId>
              </a:tblPr>
              <a:tblGrid>
                <a:gridCol w="7886700"/>
              </a:tblGrid>
              <a:tr h="0">
                <a:tc>
                  <a:txBody>
                    <a:bodyPr/>
                    <a:lstStyle/>
                    <a:p>
                      <a:pPr algn="just">
                        <a:spcAft>
                          <a:spcPts val="0"/>
                        </a:spcAft>
                      </a:pPr>
                      <a:r>
                        <a:rPr lang="en-US" altLang="ja-JP" sz="2800" kern="100" dirty="0" smtClean="0">
                          <a:effectLst/>
                        </a:rPr>
                        <a:t>【</a:t>
                      </a:r>
                      <a:r>
                        <a:rPr lang="ja-JP" altLang="en-US" sz="2800" kern="100" dirty="0" smtClean="0">
                          <a:effectLst/>
                        </a:rPr>
                        <a:t>課題</a:t>
                      </a:r>
                      <a:r>
                        <a:rPr lang="en-US" altLang="ja-JP" sz="2800" kern="100" dirty="0" smtClean="0">
                          <a:effectLst/>
                        </a:rPr>
                        <a:t>】</a:t>
                      </a:r>
                    </a:p>
                    <a:p>
                      <a:pPr algn="just">
                        <a:spcAft>
                          <a:spcPts val="0"/>
                        </a:spcAft>
                      </a:pPr>
                      <a:r>
                        <a:rPr lang="ja-JP" sz="2800" kern="100" dirty="0" smtClean="0">
                          <a:effectLst/>
                        </a:rPr>
                        <a:t>・</a:t>
                      </a:r>
                      <a:r>
                        <a:rPr lang="ja-JP" sz="2800" kern="100" dirty="0">
                          <a:effectLst/>
                        </a:rPr>
                        <a:t>高校</a:t>
                      </a:r>
                      <a:r>
                        <a:rPr lang="en-US" sz="2800" kern="100" dirty="0">
                          <a:effectLst/>
                        </a:rPr>
                        <a:t>3</a:t>
                      </a:r>
                      <a:r>
                        <a:rPr lang="ja-JP" sz="2800" kern="100" dirty="0">
                          <a:effectLst/>
                        </a:rPr>
                        <a:t>年間の探究科の授業で身に着けた知識・学びのスキルをもとに卒業論文を</a:t>
                      </a:r>
                      <a:r>
                        <a:rPr lang="ja-JP" sz="2800" kern="100" dirty="0" smtClean="0">
                          <a:effectLst/>
                        </a:rPr>
                        <a:t>書こう</a:t>
                      </a:r>
                      <a:r>
                        <a:rPr lang="ja-JP" altLang="en-US" sz="2800" kern="100" dirty="0" smtClean="0">
                          <a:effectLst/>
                        </a:rPr>
                        <a:t>。</a:t>
                      </a:r>
                      <a:r>
                        <a:rPr lang="ja-JP" sz="2800" kern="100" dirty="0" smtClean="0">
                          <a:solidFill>
                            <a:srgbClr val="FF0000"/>
                          </a:solidFill>
                          <a:effectLst/>
                        </a:rPr>
                        <a:t>国際</a:t>
                      </a:r>
                      <a:r>
                        <a:rPr lang="ja-JP" sz="2800" kern="100" dirty="0">
                          <a:solidFill>
                            <a:srgbClr val="FF0000"/>
                          </a:solidFill>
                          <a:effectLst/>
                        </a:rPr>
                        <a:t>社会・日本社会の問題について</a:t>
                      </a:r>
                      <a:r>
                        <a:rPr lang="en-US" sz="2800" kern="100" dirty="0">
                          <a:solidFill>
                            <a:srgbClr val="FF0000"/>
                          </a:solidFill>
                          <a:effectLst/>
                        </a:rPr>
                        <a:t>SDGS</a:t>
                      </a:r>
                      <a:r>
                        <a:rPr lang="ja-JP" sz="2800" kern="100" dirty="0">
                          <a:solidFill>
                            <a:srgbClr val="FF0000"/>
                          </a:solidFill>
                          <a:effectLst/>
                        </a:rPr>
                        <a:t>を意識しながら自分でテーマを設定</a:t>
                      </a:r>
                      <a:r>
                        <a:rPr lang="ja-JP" sz="2800" kern="100" dirty="0">
                          <a:effectLst/>
                        </a:rPr>
                        <a:t>する</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982879722"/>
              </p:ext>
            </p:extLst>
          </p:nvPr>
        </p:nvGraphicFramePr>
        <p:xfrm>
          <a:off x="628650" y="3782606"/>
          <a:ext cx="7886700" cy="2987040"/>
        </p:xfrm>
        <a:graphic>
          <a:graphicData uri="http://schemas.openxmlformats.org/drawingml/2006/table">
            <a:tbl>
              <a:tblPr firstRow="1" firstCol="1" bandRow="1">
                <a:tableStyleId>{5940675A-B579-460E-94D1-54222C63F5DA}</a:tableStyleId>
              </a:tblPr>
              <a:tblGrid>
                <a:gridCol w="7886700"/>
              </a:tblGrid>
              <a:tr h="0">
                <a:tc>
                  <a:txBody>
                    <a:bodyPr/>
                    <a:lstStyle/>
                    <a:p>
                      <a:pPr algn="just">
                        <a:spcAft>
                          <a:spcPts val="0"/>
                        </a:spcAft>
                      </a:pPr>
                      <a:r>
                        <a:rPr lang="en-US" altLang="ja-JP" sz="2800" kern="100" dirty="0" smtClean="0">
                          <a:effectLst/>
                        </a:rPr>
                        <a:t>【</a:t>
                      </a:r>
                      <a:r>
                        <a:rPr lang="ja-JP" altLang="en-US" sz="2800" kern="100" dirty="0" smtClean="0">
                          <a:effectLst/>
                        </a:rPr>
                        <a:t>説明</a:t>
                      </a:r>
                      <a:r>
                        <a:rPr lang="en-US" altLang="ja-JP" sz="2800" kern="100" dirty="0" smtClean="0">
                          <a:effectLst/>
                        </a:rPr>
                        <a:t>】</a:t>
                      </a:r>
                    </a:p>
                    <a:p>
                      <a:pPr algn="just">
                        <a:spcAft>
                          <a:spcPts val="0"/>
                        </a:spcAft>
                      </a:pPr>
                      <a:r>
                        <a:rPr lang="ja-JP" sz="2800" kern="100" dirty="0" smtClean="0">
                          <a:effectLst/>
                        </a:rPr>
                        <a:t>・</a:t>
                      </a:r>
                      <a:r>
                        <a:rPr lang="ja-JP" sz="2800" kern="100" dirty="0">
                          <a:effectLst/>
                        </a:rPr>
                        <a:t>論文とは自分の問いに対して、客観的な根拠をもとに答えを導き、自分の意見を書くものです。</a:t>
                      </a:r>
                    </a:p>
                    <a:p>
                      <a:pPr algn="just">
                        <a:spcAft>
                          <a:spcPts val="0"/>
                        </a:spcAft>
                      </a:pPr>
                      <a:r>
                        <a:rPr lang="ja-JP" sz="2800" kern="100" dirty="0">
                          <a:effectLst/>
                        </a:rPr>
                        <a:t>・論文の制作は高校</a:t>
                      </a:r>
                      <a:r>
                        <a:rPr lang="en-US" sz="2800" kern="100" dirty="0">
                          <a:effectLst/>
                        </a:rPr>
                        <a:t>3</a:t>
                      </a:r>
                      <a:r>
                        <a:rPr lang="ja-JP" sz="2800" kern="100" dirty="0">
                          <a:effectLst/>
                        </a:rPr>
                        <a:t>年生の探究科の時間を</a:t>
                      </a:r>
                      <a:r>
                        <a:rPr lang="en-US" sz="2800" kern="100" dirty="0">
                          <a:effectLst/>
                        </a:rPr>
                        <a:t>1</a:t>
                      </a:r>
                      <a:r>
                        <a:rPr lang="ja-JP" sz="2800" kern="100" dirty="0">
                          <a:effectLst/>
                        </a:rPr>
                        <a:t>年間使って行います。　</a:t>
                      </a:r>
                    </a:p>
                    <a:p>
                      <a:pPr algn="just">
                        <a:spcAft>
                          <a:spcPts val="0"/>
                        </a:spcAft>
                      </a:pPr>
                      <a:r>
                        <a:rPr lang="ja-JP" sz="2800" kern="100" dirty="0">
                          <a:effectLst/>
                        </a:rPr>
                        <a:t>・目標とする量は　</a:t>
                      </a:r>
                      <a:r>
                        <a:rPr lang="en-US" sz="2800" kern="100" dirty="0">
                          <a:solidFill>
                            <a:srgbClr val="FF0000"/>
                          </a:solidFill>
                          <a:effectLst/>
                        </a:rPr>
                        <a:t>Word</a:t>
                      </a:r>
                      <a:r>
                        <a:rPr lang="ja-JP" sz="2800" kern="100" dirty="0">
                          <a:solidFill>
                            <a:srgbClr val="FF0000"/>
                          </a:solidFill>
                          <a:effectLst/>
                        </a:rPr>
                        <a:t>　</a:t>
                      </a:r>
                      <a:r>
                        <a:rPr lang="en-US" sz="2800" kern="100" dirty="0">
                          <a:solidFill>
                            <a:srgbClr val="FF0000"/>
                          </a:solidFill>
                          <a:effectLst/>
                        </a:rPr>
                        <a:t>A4</a:t>
                      </a:r>
                      <a:r>
                        <a:rPr lang="ja-JP" sz="2800" kern="100" dirty="0">
                          <a:solidFill>
                            <a:srgbClr val="FF0000"/>
                          </a:solidFill>
                          <a:effectLst/>
                        </a:rPr>
                        <a:t>　</a:t>
                      </a:r>
                      <a:r>
                        <a:rPr lang="en-US" sz="2800" kern="100" dirty="0">
                          <a:solidFill>
                            <a:srgbClr val="FF0000"/>
                          </a:solidFill>
                          <a:effectLst/>
                        </a:rPr>
                        <a:t>2</a:t>
                      </a:r>
                      <a:r>
                        <a:rPr lang="ja-JP" sz="2800" kern="100" dirty="0">
                          <a:solidFill>
                            <a:srgbClr val="FF0000"/>
                          </a:solidFill>
                          <a:effectLst/>
                        </a:rPr>
                        <a:t>枚以上（</a:t>
                      </a:r>
                      <a:r>
                        <a:rPr lang="en-US" sz="2800" kern="100" dirty="0">
                          <a:solidFill>
                            <a:srgbClr val="FF0000"/>
                          </a:solidFill>
                          <a:effectLst/>
                        </a:rPr>
                        <a:t>2880</a:t>
                      </a:r>
                      <a:r>
                        <a:rPr lang="ja-JP" sz="2800" kern="100" dirty="0">
                          <a:solidFill>
                            <a:srgbClr val="FF0000"/>
                          </a:solidFill>
                          <a:effectLst/>
                        </a:rPr>
                        <a:t>字）</a:t>
                      </a:r>
                      <a:r>
                        <a:rPr lang="ja-JP" sz="2800" kern="100" dirty="0">
                          <a:effectLst/>
                        </a:rPr>
                        <a:t>　です。図や表も使ってください。</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39097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FF0000"/>
                </a:solidFill>
              </a:rPr>
              <a:t>（２）スケジュール</a:t>
            </a:r>
            <a:endParaRPr kumimoji="1" lang="ja-JP" altLang="en-US" dirty="0">
              <a:solidFill>
                <a:srgbClr val="FF0000"/>
              </a:solidFill>
            </a:endParaRPr>
          </a:p>
        </p:txBody>
      </p:sp>
      <p:graphicFrame>
        <p:nvGraphicFramePr>
          <p:cNvPr id="4" name="表 3"/>
          <p:cNvGraphicFramePr>
            <a:graphicFrameLocks noGrp="1"/>
          </p:cNvGraphicFramePr>
          <p:nvPr>
            <p:extLst>
              <p:ext uri="{D42A27DB-BD31-4B8C-83A1-F6EECF244321}">
                <p14:modId xmlns:p14="http://schemas.microsoft.com/office/powerpoint/2010/main" val="989620600"/>
              </p:ext>
            </p:extLst>
          </p:nvPr>
        </p:nvGraphicFramePr>
        <p:xfrm>
          <a:off x="380229" y="1690689"/>
          <a:ext cx="8383542" cy="4389120"/>
        </p:xfrm>
        <a:graphic>
          <a:graphicData uri="http://schemas.openxmlformats.org/drawingml/2006/table">
            <a:tbl>
              <a:tblPr firstRow="1" firstCol="1" bandRow="1">
                <a:tableStyleId>{5940675A-B579-460E-94D1-54222C63F5DA}</a:tableStyleId>
              </a:tblPr>
              <a:tblGrid>
                <a:gridCol w="2309313"/>
                <a:gridCol w="6074229"/>
              </a:tblGrid>
              <a:tr h="0">
                <a:tc>
                  <a:txBody>
                    <a:bodyPr/>
                    <a:lstStyle/>
                    <a:p>
                      <a:pPr algn="just">
                        <a:spcAft>
                          <a:spcPts val="0"/>
                        </a:spcAft>
                      </a:pPr>
                      <a:r>
                        <a:rPr lang="ja-JP" sz="2400" kern="100" dirty="0">
                          <a:effectLst/>
                        </a:rPr>
                        <a:t>高</a:t>
                      </a:r>
                      <a:r>
                        <a:rPr lang="en-US" sz="2400" kern="100" dirty="0">
                          <a:effectLst/>
                        </a:rPr>
                        <a:t>2</a:t>
                      </a:r>
                      <a:r>
                        <a:rPr lang="ja-JP" sz="2400" kern="100" dirty="0">
                          <a:effectLst/>
                        </a:rPr>
                        <a:t>　</a:t>
                      </a:r>
                      <a:r>
                        <a:rPr lang="en-US" sz="2400" kern="100" dirty="0">
                          <a:effectLst/>
                        </a:rPr>
                        <a:t>3</a:t>
                      </a:r>
                      <a:r>
                        <a:rPr lang="ja-JP" sz="2400" kern="100" dirty="0">
                          <a:effectLst/>
                        </a:rPr>
                        <a:t>学期後半</a:t>
                      </a:r>
                    </a:p>
                    <a:p>
                      <a:pPr algn="just">
                        <a:spcAft>
                          <a:spcPts val="0"/>
                        </a:spcAft>
                      </a:pPr>
                      <a:r>
                        <a:rPr lang="ja-JP" sz="2400" kern="100" dirty="0">
                          <a:effectLst/>
                        </a:rPr>
                        <a:t>　　　↓</a:t>
                      </a:r>
                    </a:p>
                    <a:p>
                      <a:pPr algn="just">
                        <a:spcAft>
                          <a:spcPts val="0"/>
                        </a:spcAft>
                      </a:pPr>
                      <a:r>
                        <a:rPr lang="ja-JP" sz="2400" kern="100" dirty="0">
                          <a:effectLst/>
                        </a:rPr>
                        <a:t>高</a:t>
                      </a:r>
                      <a:r>
                        <a:rPr lang="en-US" sz="2400" kern="100" dirty="0">
                          <a:effectLst/>
                        </a:rPr>
                        <a:t>3</a:t>
                      </a:r>
                      <a:r>
                        <a:rPr lang="ja-JP" sz="2400" kern="100" dirty="0">
                          <a:effectLst/>
                        </a:rPr>
                        <a:t>　</a:t>
                      </a:r>
                      <a:r>
                        <a:rPr lang="en-US" sz="2400" kern="100" dirty="0">
                          <a:effectLst/>
                        </a:rPr>
                        <a:t>1</a:t>
                      </a:r>
                      <a:r>
                        <a:rPr lang="ja-JP" sz="2400" kern="100" dirty="0">
                          <a:effectLst/>
                        </a:rPr>
                        <a:t>学期前半</a:t>
                      </a:r>
                    </a:p>
                    <a:p>
                      <a:pPr algn="just">
                        <a:spcAft>
                          <a:spcPts val="0"/>
                        </a:spcAft>
                      </a:pPr>
                      <a:r>
                        <a:rPr lang="ja-JP" sz="2400" kern="100" dirty="0">
                          <a:effectLst/>
                        </a:rPr>
                        <a:t>　　　↓　</a:t>
                      </a:r>
                    </a:p>
                    <a:p>
                      <a:pPr algn="just">
                        <a:spcAft>
                          <a:spcPts val="0"/>
                        </a:spcAft>
                      </a:pPr>
                      <a:r>
                        <a:rPr lang="ja-JP" sz="2400" kern="100" dirty="0">
                          <a:effectLst/>
                        </a:rPr>
                        <a:t>高</a:t>
                      </a:r>
                      <a:r>
                        <a:rPr lang="en-US" sz="2400" kern="100" dirty="0">
                          <a:effectLst/>
                        </a:rPr>
                        <a:t>3</a:t>
                      </a:r>
                      <a:r>
                        <a:rPr lang="ja-JP" sz="2400" kern="100" dirty="0">
                          <a:effectLst/>
                        </a:rPr>
                        <a:t>　</a:t>
                      </a:r>
                      <a:r>
                        <a:rPr lang="en-US" sz="2400" kern="100" dirty="0">
                          <a:effectLst/>
                        </a:rPr>
                        <a:t>1</a:t>
                      </a:r>
                      <a:r>
                        <a:rPr lang="ja-JP" sz="2400" kern="100" dirty="0">
                          <a:effectLst/>
                        </a:rPr>
                        <a:t>学期後半</a:t>
                      </a:r>
                    </a:p>
                    <a:p>
                      <a:pPr algn="just">
                        <a:spcAft>
                          <a:spcPts val="0"/>
                        </a:spcAft>
                      </a:pPr>
                      <a:r>
                        <a:rPr lang="ja-JP" sz="2400" kern="100" dirty="0">
                          <a:effectLst/>
                        </a:rPr>
                        <a:t>　　　↓</a:t>
                      </a:r>
                    </a:p>
                    <a:p>
                      <a:pPr algn="just">
                        <a:spcAft>
                          <a:spcPts val="0"/>
                        </a:spcAft>
                      </a:pPr>
                      <a:r>
                        <a:rPr lang="ja-JP" sz="2400" kern="100" dirty="0">
                          <a:effectLst/>
                        </a:rPr>
                        <a:t>高</a:t>
                      </a:r>
                      <a:r>
                        <a:rPr lang="en-US" sz="2400" kern="100" dirty="0">
                          <a:effectLst/>
                        </a:rPr>
                        <a:t>3</a:t>
                      </a:r>
                      <a:r>
                        <a:rPr lang="ja-JP" sz="2400" kern="100" dirty="0">
                          <a:effectLst/>
                        </a:rPr>
                        <a:t>　</a:t>
                      </a:r>
                      <a:r>
                        <a:rPr lang="en-US" sz="2400" kern="100" dirty="0">
                          <a:effectLst/>
                        </a:rPr>
                        <a:t>2</a:t>
                      </a:r>
                      <a:r>
                        <a:rPr lang="ja-JP" sz="2400" kern="100" dirty="0">
                          <a:effectLst/>
                        </a:rPr>
                        <a:t>学期前半</a:t>
                      </a:r>
                    </a:p>
                    <a:p>
                      <a:pPr algn="just">
                        <a:spcAft>
                          <a:spcPts val="0"/>
                        </a:spcAft>
                      </a:pPr>
                      <a:r>
                        <a:rPr lang="ja-JP" sz="2400" kern="100" dirty="0">
                          <a:effectLst/>
                        </a:rPr>
                        <a:t>　　　↓</a:t>
                      </a:r>
                    </a:p>
                    <a:p>
                      <a:pPr algn="just">
                        <a:spcAft>
                          <a:spcPts val="0"/>
                        </a:spcAft>
                      </a:pPr>
                      <a:r>
                        <a:rPr lang="ja-JP" sz="2400" kern="100" dirty="0">
                          <a:effectLst/>
                        </a:rPr>
                        <a:t>高</a:t>
                      </a:r>
                      <a:r>
                        <a:rPr lang="en-US" sz="2400" kern="100" dirty="0">
                          <a:effectLst/>
                        </a:rPr>
                        <a:t>3</a:t>
                      </a:r>
                      <a:r>
                        <a:rPr lang="ja-JP" sz="2400" kern="100" dirty="0">
                          <a:effectLst/>
                        </a:rPr>
                        <a:t>　</a:t>
                      </a:r>
                      <a:r>
                        <a:rPr lang="en-US" sz="2400" kern="100" dirty="0">
                          <a:effectLst/>
                        </a:rPr>
                        <a:t>2</a:t>
                      </a:r>
                      <a:r>
                        <a:rPr lang="ja-JP" sz="2400" kern="100" dirty="0">
                          <a:effectLst/>
                        </a:rPr>
                        <a:t>学期後半</a:t>
                      </a:r>
                    </a:p>
                    <a:p>
                      <a:pPr algn="just">
                        <a:spcAft>
                          <a:spcPts val="0"/>
                        </a:spcAft>
                      </a:pPr>
                      <a:r>
                        <a:rPr lang="ja-JP" sz="2400" kern="100" dirty="0">
                          <a:effectLst/>
                        </a:rPr>
                        <a:t>　</a:t>
                      </a:r>
                      <a:endParaRPr lang="en-US" altLang="ja-JP" sz="2400" kern="100" dirty="0" smtClean="0">
                        <a:effectLst/>
                      </a:endParaRPr>
                    </a:p>
                    <a:p>
                      <a:pPr algn="just">
                        <a:spcAft>
                          <a:spcPts val="0"/>
                        </a:spcAft>
                      </a:pPr>
                      <a:r>
                        <a:rPr lang="ja-JP" sz="2400" kern="100" dirty="0">
                          <a:effectLst/>
                        </a:rPr>
                        <a:t>　　↓　</a:t>
                      </a:r>
                    </a:p>
                    <a:p>
                      <a:pPr algn="just">
                        <a:spcAft>
                          <a:spcPts val="0"/>
                        </a:spcAft>
                      </a:pPr>
                      <a:r>
                        <a:rPr lang="ja-JP" sz="2400" kern="100" dirty="0">
                          <a:effectLst/>
                        </a:rPr>
                        <a:t>高</a:t>
                      </a:r>
                      <a:r>
                        <a:rPr lang="en-US" sz="2400" kern="100" dirty="0">
                          <a:effectLst/>
                        </a:rPr>
                        <a:t>3</a:t>
                      </a:r>
                      <a:r>
                        <a:rPr lang="ja-JP" sz="2400" kern="100" dirty="0">
                          <a:effectLst/>
                        </a:rPr>
                        <a:t>　</a:t>
                      </a:r>
                      <a:r>
                        <a:rPr lang="en-US" sz="2400" kern="100" dirty="0">
                          <a:effectLst/>
                        </a:rPr>
                        <a:t>3</a:t>
                      </a:r>
                      <a:r>
                        <a:rPr lang="ja-JP" sz="2400" kern="100" dirty="0">
                          <a:effectLst/>
                        </a:rPr>
                        <a:t>学期</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400" kern="100" dirty="0">
                          <a:effectLst/>
                        </a:rPr>
                        <a:t>・テーマ（問い）の検討・決定</a:t>
                      </a:r>
                    </a:p>
                    <a:p>
                      <a:pPr algn="just">
                        <a:spcAft>
                          <a:spcPts val="0"/>
                        </a:spcAft>
                      </a:pPr>
                      <a:r>
                        <a:rPr lang="ja-JP" sz="2400" kern="100" dirty="0">
                          <a:effectLst/>
                        </a:rPr>
                        <a:t>　　　↓</a:t>
                      </a:r>
                    </a:p>
                    <a:p>
                      <a:pPr algn="just">
                        <a:spcAft>
                          <a:spcPts val="0"/>
                        </a:spcAft>
                      </a:pPr>
                      <a:r>
                        <a:rPr lang="ja-JP" sz="2400" kern="100" dirty="0">
                          <a:effectLst/>
                        </a:rPr>
                        <a:t>・テーマについてレジュメ作成・発表</a:t>
                      </a:r>
                    </a:p>
                    <a:p>
                      <a:pPr algn="just">
                        <a:spcAft>
                          <a:spcPts val="0"/>
                        </a:spcAft>
                      </a:pPr>
                      <a:r>
                        <a:rPr lang="ja-JP" sz="2400" kern="100" dirty="0">
                          <a:effectLst/>
                        </a:rPr>
                        <a:t>　　　↓</a:t>
                      </a:r>
                    </a:p>
                    <a:p>
                      <a:pPr algn="just">
                        <a:spcAft>
                          <a:spcPts val="0"/>
                        </a:spcAft>
                      </a:pPr>
                      <a:r>
                        <a:rPr lang="ja-JP" sz="2400" kern="100" dirty="0">
                          <a:effectLst/>
                        </a:rPr>
                        <a:t>・論文</a:t>
                      </a:r>
                      <a:r>
                        <a:rPr lang="en-US" sz="2400" kern="100" dirty="0">
                          <a:effectLst/>
                        </a:rPr>
                        <a:t>1</a:t>
                      </a:r>
                      <a:r>
                        <a:rPr lang="ja-JP" sz="2400" kern="100" dirty="0">
                          <a:effectLst/>
                        </a:rPr>
                        <a:t>次原稿制作・完成</a:t>
                      </a:r>
                    </a:p>
                    <a:p>
                      <a:pPr algn="just">
                        <a:spcAft>
                          <a:spcPts val="0"/>
                        </a:spcAft>
                      </a:pPr>
                      <a:r>
                        <a:rPr lang="ja-JP" sz="2400" kern="100" dirty="0">
                          <a:effectLst/>
                        </a:rPr>
                        <a:t>　　　↓　※指導教員による論文チェック・指導</a:t>
                      </a:r>
                    </a:p>
                    <a:p>
                      <a:pPr algn="just">
                        <a:spcAft>
                          <a:spcPts val="0"/>
                        </a:spcAft>
                      </a:pPr>
                      <a:r>
                        <a:rPr lang="ja-JP" sz="2400" kern="100" dirty="0">
                          <a:effectLst/>
                        </a:rPr>
                        <a:t>・論文最終原稿制作・完成</a:t>
                      </a:r>
                    </a:p>
                    <a:p>
                      <a:pPr algn="just">
                        <a:spcAft>
                          <a:spcPts val="0"/>
                        </a:spcAft>
                      </a:pPr>
                      <a:r>
                        <a:rPr lang="ja-JP" sz="2400" kern="100" dirty="0">
                          <a:effectLst/>
                        </a:rPr>
                        <a:t>　　　↓　※指導教員による論文チェック・指導</a:t>
                      </a:r>
                    </a:p>
                    <a:p>
                      <a:pPr algn="just">
                        <a:spcAft>
                          <a:spcPts val="0"/>
                        </a:spcAft>
                      </a:pPr>
                      <a:r>
                        <a:rPr lang="ja-JP" sz="2400" kern="100" dirty="0">
                          <a:effectLst/>
                        </a:rPr>
                        <a:t>・論文内容についてポスター</a:t>
                      </a:r>
                      <a:r>
                        <a:rPr lang="ja-JP" sz="2400" kern="100" dirty="0" smtClean="0">
                          <a:effectLst/>
                        </a:rPr>
                        <a:t>制作</a:t>
                      </a:r>
                      <a:endParaRPr lang="en-US" altLang="ja-JP" sz="2400" kern="100" dirty="0" smtClean="0">
                        <a:effectLst/>
                      </a:endParaRPr>
                    </a:p>
                    <a:p>
                      <a:pPr algn="just">
                        <a:spcAft>
                          <a:spcPts val="0"/>
                        </a:spcAft>
                      </a:pPr>
                      <a:r>
                        <a:rPr lang="ja-JP" sz="2400" kern="100" dirty="0" smtClean="0">
                          <a:effectLst/>
                        </a:rPr>
                        <a:t>・</a:t>
                      </a:r>
                      <a:r>
                        <a:rPr lang="ja-JP" sz="2400" kern="100" dirty="0">
                          <a:effectLst/>
                        </a:rPr>
                        <a:t>最終発表会実施</a:t>
                      </a:r>
                    </a:p>
                    <a:p>
                      <a:pPr algn="just">
                        <a:spcAft>
                          <a:spcPts val="0"/>
                        </a:spcAft>
                      </a:pPr>
                      <a:r>
                        <a:rPr lang="ja-JP" sz="2400" kern="100" dirty="0">
                          <a:effectLst/>
                        </a:rPr>
                        <a:t>　　　↓　　</a:t>
                      </a:r>
                    </a:p>
                    <a:p>
                      <a:pPr algn="just">
                        <a:spcAft>
                          <a:spcPts val="0"/>
                        </a:spcAft>
                      </a:pPr>
                      <a:r>
                        <a:rPr lang="ja-JP" sz="2400" kern="100" dirty="0">
                          <a:effectLst/>
                        </a:rPr>
                        <a:t>・論文相互評価・論文集印刷</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695351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solidFill>
                  <a:srgbClr val="FF0000"/>
                </a:solidFill>
              </a:rPr>
              <a:t>２．卒業論文の</a:t>
            </a:r>
            <a:r>
              <a:rPr kumimoji="1" lang="en-US" altLang="ja-JP" dirty="0" smtClean="0">
                <a:solidFill>
                  <a:srgbClr val="FF0000"/>
                </a:solidFill>
              </a:rPr>
              <a:t/>
            </a:r>
            <a:br>
              <a:rPr kumimoji="1" lang="en-US" altLang="ja-JP" dirty="0" smtClean="0">
                <a:solidFill>
                  <a:srgbClr val="FF0000"/>
                </a:solidFill>
              </a:rPr>
            </a:br>
            <a:r>
              <a:rPr kumimoji="1" lang="ja-JP" altLang="en-US" dirty="0" smtClean="0">
                <a:solidFill>
                  <a:srgbClr val="FF0000"/>
                </a:solidFill>
              </a:rPr>
              <a:t>　　　　テーマを決めよう</a:t>
            </a:r>
            <a:endParaRPr kumimoji="1" lang="ja-JP" altLang="en-US" dirty="0">
              <a:solidFill>
                <a:srgbClr val="FF0000"/>
              </a:solidFill>
            </a:endParaRPr>
          </a:p>
        </p:txBody>
      </p:sp>
      <p:sp>
        <p:nvSpPr>
          <p:cNvPr id="5" name="テキスト プレースホルダー 4"/>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645148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solidFill>
                  <a:srgbClr val="FF0000"/>
                </a:solidFill>
              </a:rPr>
              <a:t>（１）テーマ（問い）を考えよう</a:t>
            </a:r>
            <a:endParaRPr kumimoji="1" lang="ja-JP" altLang="en-US" dirty="0">
              <a:solidFill>
                <a:srgbClr val="FF0000"/>
              </a:solidFill>
            </a:endParaRPr>
          </a:p>
        </p:txBody>
      </p:sp>
      <p:sp>
        <p:nvSpPr>
          <p:cNvPr id="33" name="正方形/長方形 32"/>
          <p:cNvSpPr/>
          <p:nvPr/>
        </p:nvSpPr>
        <p:spPr>
          <a:xfrm>
            <a:off x="628651" y="1871399"/>
            <a:ext cx="7886700" cy="4647426"/>
          </a:xfrm>
          <a:prstGeom prst="rect">
            <a:avLst/>
          </a:prstGeom>
          <a:ln>
            <a:noFill/>
          </a:ln>
        </p:spPr>
        <p:txBody>
          <a:bodyPr wrap="square">
            <a:spAutoFit/>
          </a:bodyPr>
          <a:lstStyle/>
          <a:p>
            <a:pPr algn="just">
              <a:spcAft>
                <a:spcPts val="0"/>
              </a:spcAft>
            </a:pPr>
            <a:r>
              <a:rPr lang="ja-JP" altLang="en-US" sz="2800" kern="100" dirty="0" smtClean="0">
                <a:solidFill>
                  <a:srgbClr val="FF0000"/>
                </a:solidFill>
                <a:latin typeface="+mn-ea"/>
                <a:cs typeface="Times New Roman" panose="02020603050405020304" pitchFamily="18" charset="0"/>
              </a:rPr>
              <a:t>１．</a:t>
            </a:r>
            <a:r>
              <a:rPr lang="ja-JP" altLang="ja-JP" sz="2800" kern="100" dirty="0" smtClean="0">
                <a:solidFill>
                  <a:srgbClr val="FF0000"/>
                </a:solidFill>
                <a:latin typeface="+mn-ea"/>
                <a:cs typeface="Times New Roman" panose="02020603050405020304" pitchFamily="18" charset="0"/>
              </a:rPr>
              <a:t>自分</a:t>
            </a:r>
            <a:r>
              <a:rPr lang="ja-JP" altLang="ja-JP" sz="2800" kern="100" dirty="0">
                <a:solidFill>
                  <a:srgbClr val="FF0000"/>
                </a:solidFill>
                <a:latin typeface="+mn-ea"/>
                <a:cs typeface="Times New Roman" panose="02020603050405020304" pitchFamily="18" charset="0"/>
              </a:rPr>
              <a:t>がある程度興味関心を</a:t>
            </a:r>
            <a:r>
              <a:rPr lang="ja-JP" altLang="ja-JP" sz="2800" kern="100" dirty="0" smtClean="0">
                <a:solidFill>
                  <a:srgbClr val="FF0000"/>
                </a:solidFill>
                <a:latin typeface="+mn-ea"/>
                <a:cs typeface="Times New Roman" panose="02020603050405020304" pitchFamily="18" charset="0"/>
              </a:rPr>
              <a:t>持</a:t>
            </a:r>
            <a:r>
              <a:rPr lang="ja-JP" altLang="en-US" sz="2800" kern="100" dirty="0" smtClean="0">
                <a:solidFill>
                  <a:srgbClr val="FF0000"/>
                </a:solidFill>
                <a:latin typeface="+mn-ea"/>
                <a:cs typeface="Times New Roman" panose="02020603050405020304" pitchFamily="18" charset="0"/>
              </a:rPr>
              <a:t>つ</a:t>
            </a:r>
            <a:r>
              <a:rPr lang="ja-JP" altLang="ja-JP" sz="2800" kern="100" dirty="0" smtClean="0">
                <a:solidFill>
                  <a:srgbClr val="FF0000"/>
                </a:solidFill>
                <a:latin typeface="+mn-ea"/>
                <a:cs typeface="Times New Roman" panose="02020603050405020304" pitchFamily="18" charset="0"/>
              </a:rPr>
              <a:t>テーマ</a:t>
            </a:r>
            <a:r>
              <a:rPr lang="ja-JP" altLang="ja-JP" sz="2800" kern="100" dirty="0">
                <a:solidFill>
                  <a:srgbClr val="FF0000"/>
                </a:solidFill>
                <a:latin typeface="+mn-ea"/>
                <a:cs typeface="Times New Roman" panose="02020603050405020304" pitchFamily="18" charset="0"/>
              </a:rPr>
              <a:t>を</a:t>
            </a:r>
            <a:r>
              <a:rPr lang="ja-JP" altLang="ja-JP" sz="2800" kern="100" dirty="0" smtClean="0">
                <a:solidFill>
                  <a:srgbClr val="FF0000"/>
                </a:solidFill>
                <a:latin typeface="+mn-ea"/>
                <a:cs typeface="Times New Roman" panose="02020603050405020304" pitchFamily="18" charset="0"/>
              </a:rPr>
              <a:t>考え</a:t>
            </a:r>
            <a:r>
              <a:rPr lang="ja-JP" altLang="en-US" sz="2800" kern="100" dirty="0" smtClean="0">
                <a:solidFill>
                  <a:srgbClr val="FF0000"/>
                </a:solidFill>
                <a:latin typeface="+mn-ea"/>
                <a:cs typeface="Times New Roman" panose="02020603050405020304" pitchFamily="18" charset="0"/>
              </a:rPr>
              <a:t>る。</a:t>
            </a:r>
            <a:endParaRPr lang="en-US" altLang="ja-JP" sz="2800" kern="100" dirty="0" smtClean="0">
              <a:solidFill>
                <a:srgbClr val="FF0000"/>
              </a:solidFill>
              <a:latin typeface="+mn-ea"/>
              <a:cs typeface="Times New Roman" panose="02020603050405020304" pitchFamily="18" charset="0"/>
            </a:endParaRPr>
          </a:p>
          <a:p>
            <a:pPr algn="just"/>
            <a:r>
              <a:rPr lang="ja-JP" altLang="ja-JP" sz="2400" kern="100" dirty="0">
                <a:latin typeface="+mn-ea"/>
                <a:cs typeface="Times New Roman" panose="02020603050405020304" pitchFamily="18" charset="0"/>
              </a:rPr>
              <a:t>（１）自分の興味から</a:t>
            </a:r>
            <a:r>
              <a:rPr lang="ja-JP" altLang="ja-JP" sz="2400" kern="100" dirty="0" smtClean="0">
                <a:latin typeface="+mn-ea"/>
                <a:cs typeface="Times New Roman" panose="02020603050405020304" pitchFamily="18" charset="0"/>
              </a:rPr>
              <a:t>探す</a:t>
            </a:r>
            <a:endParaRPr lang="en-US" altLang="ja-JP" sz="2400" kern="100" dirty="0" smtClean="0">
              <a:latin typeface="+mn-ea"/>
              <a:cs typeface="Times New Roman" panose="02020603050405020304" pitchFamily="18" charset="0"/>
            </a:endParaRPr>
          </a:p>
          <a:p>
            <a:pPr algn="just"/>
            <a:endParaRPr lang="en-US" altLang="ja-JP" sz="2400" kern="100" dirty="0" smtClean="0">
              <a:latin typeface="+mn-ea"/>
              <a:cs typeface="Times New Roman" panose="02020603050405020304" pitchFamily="18" charset="0"/>
            </a:endParaRPr>
          </a:p>
          <a:p>
            <a:pPr algn="just">
              <a:spcAft>
                <a:spcPts val="0"/>
              </a:spcAft>
            </a:pPr>
            <a:endParaRPr lang="en-US" altLang="ja-JP" sz="2400" kern="100" dirty="0">
              <a:latin typeface="+mn-ea"/>
              <a:cs typeface="Times New Roman" panose="02020603050405020304" pitchFamily="18" charset="0"/>
            </a:endParaRPr>
          </a:p>
          <a:p>
            <a:pPr algn="just"/>
            <a:r>
              <a:rPr lang="ja-JP" altLang="en-US" sz="2400" kern="100" dirty="0">
                <a:latin typeface="+mn-ea"/>
                <a:cs typeface="Times New Roman" panose="02020603050405020304" pitchFamily="18" charset="0"/>
              </a:rPr>
              <a:t>（２）</a:t>
            </a:r>
            <a:r>
              <a:rPr lang="en-US" altLang="ja-JP" sz="2400" dirty="0">
                <a:latin typeface="+mn-ea"/>
              </a:rPr>
              <a:t>SDGs</a:t>
            </a:r>
            <a:r>
              <a:rPr lang="ja-JP" altLang="ja-JP" sz="2400" dirty="0">
                <a:latin typeface="+mn-ea"/>
              </a:rPr>
              <a:t>のテーマから探す</a:t>
            </a:r>
          </a:p>
          <a:p>
            <a:pPr algn="just"/>
            <a:endParaRPr lang="en-US" altLang="ja-JP" sz="2400" kern="100" dirty="0" smtClean="0">
              <a:latin typeface="+mn-ea"/>
              <a:cs typeface="Times New Roman" panose="02020603050405020304" pitchFamily="18" charset="0"/>
            </a:endParaRPr>
          </a:p>
          <a:p>
            <a:pPr algn="just"/>
            <a:endParaRPr lang="en-US" altLang="ja-JP" sz="2400" kern="100" dirty="0">
              <a:latin typeface="+mn-ea"/>
              <a:cs typeface="Times New Roman" panose="02020603050405020304" pitchFamily="18" charset="0"/>
            </a:endParaRPr>
          </a:p>
          <a:p>
            <a:pPr algn="just"/>
            <a:endParaRPr lang="en-US" altLang="ja-JP" sz="2400" kern="100" dirty="0">
              <a:latin typeface="+mn-ea"/>
              <a:cs typeface="Times New Roman" panose="02020603050405020304" pitchFamily="18" charset="0"/>
            </a:endParaRPr>
          </a:p>
          <a:p>
            <a:pPr algn="just">
              <a:spcAft>
                <a:spcPts val="0"/>
              </a:spcAft>
            </a:pPr>
            <a:endParaRPr lang="en-US" altLang="ja-JP" sz="2400" kern="100" dirty="0" smtClean="0">
              <a:latin typeface="+mn-ea"/>
              <a:cs typeface="Times New Roman" panose="02020603050405020304" pitchFamily="18" charset="0"/>
            </a:endParaRPr>
          </a:p>
          <a:p>
            <a:pPr algn="just">
              <a:spcAft>
                <a:spcPts val="0"/>
              </a:spcAft>
            </a:pPr>
            <a:endParaRPr lang="en-US" altLang="ja-JP" sz="2400" kern="100" dirty="0" smtClean="0">
              <a:latin typeface="+mn-ea"/>
              <a:cs typeface="Times New Roman" panose="02020603050405020304" pitchFamily="18" charset="0"/>
            </a:endParaRPr>
          </a:p>
          <a:p>
            <a:pPr algn="just">
              <a:spcAft>
                <a:spcPts val="0"/>
              </a:spcAft>
            </a:pPr>
            <a:r>
              <a:rPr lang="ja-JP" altLang="en-US" sz="2800" kern="100" dirty="0" smtClean="0">
                <a:solidFill>
                  <a:srgbClr val="FF0000"/>
                </a:solidFill>
                <a:latin typeface="+mn-ea"/>
                <a:cs typeface="Times New Roman" panose="02020603050405020304" pitchFamily="18" charset="0"/>
              </a:rPr>
              <a:t>２．</a:t>
            </a:r>
            <a:r>
              <a:rPr lang="ja-JP" altLang="ja-JP" sz="2800" kern="100" dirty="0" smtClean="0">
                <a:solidFill>
                  <a:srgbClr val="FF0000"/>
                </a:solidFill>
                <a:latin typeface="+mn-ea"/>
                <a:cs typeface="Times New Roman" panose="02020603050405020304" pitchFamily="18" charset="0"/>
              </a:rPr>
              <a:t>知りたい</a:t>
            </a:r>
            <a:r>
              <a:rPr lang="ja-JP" altLang="ja-JP" sz="2800" kern="100" dirty="0">
                <a:solidFill>
                  <a:srgbClr val="FF0000"/>
                </a:solidFill>
                <a:latin typeface="+mn-ea"/>
                <a:cs typeface="Times New Roman" panose="02020603050405020304" pitchFamily="18" charset="0"/>
              </a:rPr>
              <a:t>こと、</a:t>
            </a:r>
            <a:r>
              <a:rPr lang="ja-JP" altLang="ja-JP" sz="2800" b="1" kern="100" dirty="0">
                <a:solidFill>
                  <a:srgbClr val="FF0000"/>
                </a:solidFill>
                <a:latin typeface="+mn-ea"/>
                <a:cs typeface="Times New Roman" panose="02020603050405020304" pitchFamily="18" charset="0"/>
              </a:rPr>
              <a:t>調べたいことを疑問形で表現</a:t>
            </a:r>
            <a:r>
              <a:rPr lang="ja-JP" altLang="ja-JP" sz="2800" b="1" kern="100" dirty="0" smtClean="0">
                <a:solidFill>
                  <a:srgbClr val="FF0000"/>
                </a:solidFill>
                <a:latin typeface="+mn-ea"/>
                <a:cs typeface="Times New Roman" panose="02020603050405020304" pitchFamily="18" charset="0"/>
              </a:rPr>
              <a:t>する</a:t>
            </a:r>
            <a:r>
              <a:rPr lang="ja-JP" altLang="ja-JP" sz="2800" kern="100" dirty="0" smtClean="0">
                <a:solidFill>
                  <a:srgbClr val="FF0000"/>
                </a:solidFill>
                <a:latin typeface="+mn-ea"/>
                <a:cs typeface="Times New Roman" panose="02020603050405020304" pitchFamily="18" charset="0"/>
              </a:rPr>
              <a:t>。</a:t>
            </a:r>
            <a:endParaRPr lang="en-US" altLang="ja-JP" sz="2800" kern="100" dirty="0" smtClean="0">
              <a:solidFill>
                <a:srgbClr val="FF0000"/>
              </a:solidFill>
              <a:latin typeface="+mn-ea"/>
              <a:cs typeface="Times New Roman" panose="02020603050405020304" pitchFamily="18" charset="0"/>
            </a:endParaRPr>
          </a:p>
          <a:p>
            <a:pPr algn="just">
              <a:spcAft>
                <a:spcPts val="0"/>
              </a:spcAft>
            </a:pPr>
            <a:r>
              <a:rPr lang="ja-JP" altLang="en-US" sz="2400" kern="100" dirty="0" smtClean="0">
                <a:latin typeface="+mn-ea"/>
                <a:cs typeface="Times New Roman" panose="02020603050405020304" pitchFamily="18" charset="0"/>
              </a:rPr>
              <a:t>　</a:t>
            </a:r>
            <a:r>
              <a:rPr lang="ja-JP" altLang="ja-JP" sz="2400" kern="100" dirty="0" smtClean="0">
                <a:latin typeface="+mn-ea"/>
                <a:cs typeface="Times New Roman" panose="02020603050405020304" pitchFamily="18" charset="0"/>
              </a:rPr>
              <a:t>（</a:t>
            </a:r>
            <a:r>
              <a:rPr lang="ja-JP" altLang="ja-JP" sz="2400" kern="100" dirty="0">
                <a:latin typeface="+mn-ea"/>
                <a:cs typeface="Times New Roman" panose="02020603050405020304" pitchFamily="18" charset="0"/>
              </a:rPr>
              <a:t>例</a:t>
            </a:r>
            <a:r>
              <a:rPr lang="ja-JP" altLang="ja-JP" sz="2400" kern="100" dirty="0" smtClean="0">
                <a:latin typeface="+mn-ea"/>
                <a:cs typeface="Times New Roman" panose="02020603050405020304" pitchFamily="18" charset="0"/>
              </a:rPr>
              <a:t>）「</a:t>
            </a:r>
            <a:r>
              <a:rPr lang="ja-JP" altLang="ja-JP" sz="2400" kern="100" dirty="0">
                <a:latin typeface="+mn-ea"/>
                <a:cs typeface="Times New Roman" panose="02020603050405020304" pitchFamily="18" charset="0"/>
              </a:rPr>
              <a:t>地球温暖化で日本にどんな影響があるのか？</a:t>
            </a:r>
            <a:r>
              <a:rPr lang="ja-JP" altLang="ja-JP" sz="2400" kern="100" dirty="0" smtClean="0">
                <a:latin typeface="+mn-ea"/>
                <a:cs typeface="Times New Roman" panose="02020603050405020304" pitchFamily="18" charset="0"/>
              </a:rPr>
              <a:t>」</a:t>
            </a: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 </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35" name="図 34" descr="画面の領域"/>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459" y="2748338"/>
            <a:ext cx="7746372" cy="646555"/>
          </a:xfrm>
          <a:prstGeom prst="rect">
            <a:avLst/>
          </a:prstGeom>
        </p:spPr>
      </p:pic>
      <p:pic>
        <p:nvPicPr>
          <p:cNvPr id="36" name="図 35" descr="画面の領域"/>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1459" y="3767259"/>
            <a:ext cx="7746372" cy="1710088"/>
          </a:xfrm>
          <a:prstGeom prst="rect">
            <a:avLst/>
          </a:prstGeom>
        </p:spPr>
      </p:pic>
    </p:spTree>
    <p:extLst>
      <p:ext uri="{BB962C8B-B14F-4D97-AF65-F5344CB8AC3E}">
        <p14:creationId xmlns:p14="http://schemas.microsoft.com/office/powerpoint/2010/main" val="1963358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idx="1"/>
          </p:nvPr>
        </p:nvSpPr>
        <p:spPr>
          <a:xfrm>
            <a:off x="1537854" y="1825625"/>
            <a:ext cx="6977495" cy="907037"/>
          </a:xfrm>
        </p:spPr>
        <p:txBody>
          <a:bodyPr/>
          <a:lstStyle/>
          <a:p>
            <a:r>
              <a:rPr lang="ja-JP" altLang="en-US" dirty="0"/>
              <a:t>自分が興味あるテーマ、関心のある</a:t>
            </a:r>
            <a:r>
              <a:rPr lang="en-US" altLang="ja-JP" dirty="0"/>
              <a:t>SDGs</a:t>
            </a:r>
            <a:r>
              <a:rPr lang="ja-JP" altLang="en-US" dirty="0"/>
              <a:t>のテーマを</a:t>
            </a:r>
            <a:r>
              <a:rPr lang="en-US" altLang="ja-JP" dirty="0"/>
              <a:t>3</a:t>
            </a:r>
            <a:r>
              <a:rPr lang="ja-JP" altLang="en-US" dirty="0"/>
              <a:t>つ書きだしてみよう。</a:t>
            </a:r>
            <a:endParaRPr kumimoji="1" lang="ja-JP" altLang="en-US" dirty="0"/>
          </a:p>
        </p:txBody>
      </p:sp>
      <p:sp>
        <p:nvSpPr>
          <p:cNvPr id="3" name="正方形/長方形 2"/>
          <p:cNvSpPr/>
          <p:nvPr/>
        </p:nvSpPr>
        <p:spPr>
          <a:xfrm>
            <a:off x="332514" y="1804842"/>
            <a:ext cx="1205341" cy="81366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3200" dirty="0" smtClean="0"/>
              <a:t>STEP1</a:t>
            </a:r>
            <a:endParaRPr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955008228"/>
              </p:ext>
            </p:extLst>
          </p:nvPr>
        </p:nvGraphicFramePr>
        <p:xfrm>
          <a:off x="1537855" y="3084845"/>
          <a:ext cx="6881867" cy="1568636"/>
        </p:xfrm>
        <a:graphic>
          <a:graphicData uri="http://schemas.openxmlformats.org/drawingml/2006/table">
            <a:tbl>
              <a:tblPr bandRow="1">
                <a:tableStyleId>{00A15C55-8517-42AA-B614-E9B94910E393}</a:tableStyleId>
              </a:tblPr>
              <a:tblGrid>
                <a:gridCol w="6881867"/>
              </a:tblGrid>
              <a:tr h="1568636">
                <a:tc>
                  <a:txBody>
                    <a:bodyPr/>
                    <a:lstStyle/>
                    <a:p>
                      <a:r>
                        <a:rPr kumimoji="1" lang="ja-JP" altLang="en-US" sz="2400" dirty="0" smtClean="0"/>
                        <a:t>☞３つ以上（単語でよい）</a:t>
                      </a:r>
                      <a:endParaRPr kumimoji="1" lang="ja-JP" altLang="en-US" sz="2400" dirty="0"/>
                    </a:p>
                  </a:txBody>
                  <a:tcPr/>
                </a:tc>
              </a:tr>
            </a:tbl>
          </a:graphicData>
        </a:graphic>
      </p:graphicFrame>
    </p:spTree>
    <p:extLst>
      <p:ext uri="{BB962C8B-B14F-4D97-AF65-F5344CB8AC3E}">
        <p14:creationId xmlns:p14="http://schemas.microsoft.com/office/powerpoint/2010/main" val="266798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FF0000"/>
                </a:solidFill>
              </a:rPr>
              <a:t>（２）テーマ設定で気を付けること</a:t>
            </a:r>
            <a:endParaRPr kumimoji="1" lang="ja-JP" altLang="en-US" dirty="0">
              <a:solidFill>
                <a:srgbClr val="FF0000"/>
              </a:solidFill>
            </a:endParaRPr>
          </a:p>
        </p:txBody>
      </p:sp>
      <p:graphicFrame>
        <p:nvGraphicFramePr>
          <p:cNvPr id="3" name="表 2"/>
          <p:cNvGraphicFramePr>
            <a:graphicFrameLocks noGrp="1"/>
          </p:cNvGraphicFramePr>
          <p:nvPr>
            <p:extLst>
              <p:ext uri="{D42A27DB-BD31-4B8C-83A1-F6EECF244321}">
                <p14:modId xmlns:p14="http://schemas.microsoft.com/office/powerpoint/2010/main" val="432298339"/>
              </p:ext>
            </p:extLst>
          </p:nvPr>
        </p:nvGraphicFramePr>
        <p:xfrm>
          <a:off x="556223" y="1690689"/>
          <a:ext cx="8316173" cy="5303520"/>
        </p:xfrm>
        <a:graphic>
          <a:graphicData uri="http://schemas.openxmlformats.org/drawingml/2006/table">
            <a:tbl>
              <a:tblPr firstRow="1" firstCol="1" bandRow="1">
                <a:tableStyleId>{2D5ABB26-0587-4C30-8999-92F81FD0307C}</a:tableStyleId>
              </a:tblPr>
              <a:tblGrid>
                <a:gridCol w="8316173"/>
              </a:tblGrid>
              <a:tr h="4276751">
                <a:tc>
                  <a:txBody>
                    <a:bodyPr/>
                    <a:lstStyle/>
                    <a:p>
                      <a:pPr algn="just">
                        <a:spcAft>
                          <a:spcPts val="0"/>
                        </a:spcAft>
                      </a:pPr>
                      <a:r>
                        <a:rPr lang="ja-JP" sz="2400" kern="100" dirty="0">
                          <a:effectLst/>
                        </a:rPr>
                        <a:t>（１）テーマは大きすぎないよう、適度に絞りこむ</a:t>
                      </a:r>
                      <a:r>
                        <a:rPr lang="ja-JP" sz="2400" kern="100" dirty="0" smtClean="0">
                          <a:effectLst/>
                        </a:rPr>
                        <a:t>。</a:t>
                      </a:r>
                      <a:endParaRPr lang="en-US" altLang="ja-JP" sz="2400" kern="100" dirty="0" smtClean="0">
                        <a:effectLst/>
                      </a:endParaRPr>
                    </a:p>
                    <a:p>
                      <a:pPr algn="just">
                        <a:spcAft>
                          <a:spcPts val="0"/>
                        </a:spcAft>
                      </a:pPr>
                      <a:r>
                        <a:rPr lang="ja-JP" altLang="en-US" sz="2000" kern="100" dirty="0" smtClean="0">
                          <a:effectLst/>
                        </a:rPr>
                        <a:t>　　　</a:t>
                      </a:r>
                      <a:r>
                        <a:rPr lang="ja-JP" sz="2000" kern="100" dirty="0" smtClean="0">
                          <a:effectLst/>
                        </a:rPr>
                        <a:t>（</a:t>
                      </a:r>
                      <a:r>
                        <a:rPr lang="ja-JP" sz="2000" kern="100" dirty="0">
                          <a:effectLst/>
                        </a:rPr>
                        <a:t>例）「戦争をなくすことは可能か」</a:t>
                      </a:r>
                    </a:p>
                    <a:p>
                      <a:pPr algn="just">
                        <a:spcAft>
                          <a:spcPts val="0"/>
                        </a:spcAft>
                      </a:pPr>
                      <a:r>
                        <a:rPr lang="ja-JP" sz="2400" kern="100" dirty="0">
                          <a:effectLst/>
                        </a:rPr>
                        <a:t>（２）専門的すぎるテーマは</a:t>
                      </a:r>
                      <a:r>
                        <a:rPr lang="ja-JP" sz="2400" kern="100" dirty="0" smtClean="0">
                          <a:effectLst/>
                        </a:rPr>
                        <a:t>避ける</a:t>
                      </a:r>
                      <a:endParaRPr lang="en-US" altLang="ja-JP" sz="2400" kern="100" dirty="0" smtClean="0">
                        <a:effectLst/>
                      </a:endParaRPr>
                    </a:p>
                    <a:p>
                      <a:pPr algn="just">
                        <a:spcAft>
                          <a:spcPts val="0"/>
                        </a:spcAft>
                      </a:pPr>
                      <a:r>
                        <a:rPr lang="ja-JP" altLang="en-US" sz="2000" kern="100" dirty="0" smtClean="0">
                          <a:effectLst/>
                        </a:rPr>
                        <a:t>　　</a:t>
                      </a:r>
                      <a:r>
                        <a:rPr lang="ja-JP" sz="2000" kern="100" dirty="0">
                          <a:effectLst/>
                        </a:rPr>
                        <a:t>　（例）「〇〇病への新薬開発は可能か」</a:t>
                      </a:r>
                    </a:p>
                    <a:p>
                      <a:pPr algn="just">
                        <a:spcAft>
                          <a:spcPts val="0"/>
                        </a:spcAft>
                      </a:pPr>
                      <a:r>
                        <a:rPr lang="ja-JP" sz="2400" kern="100" dirty="0">
                          <a:effectLst/>
                        </a:rPr>
                        <a:t>（３）マジックワード（曖昧な言葉）に気を</a:t>
                      </a:r>
                      <a:r>
                        <a:rPr lang="ja-JP" sz="2400" kern="100" dirty="0" smtClean="0">
                          <a:effectLst/>
                        </a:rPr>
                        <a:t>付ける</a:t>
                      </a:r>
                      <a:endParaRPr lang="en-US" altLang="ja-JP" sz="2400" kern="100" dirty="0" smtClean="0">
                        <a:effectLst/>
                      </a:endParaRPr>
                    </a:p>
                    <a:p>
                      <a:pPr algn="just">
                        <a:spcAft>
                          <a:spcPts val="0"/>
                        </a:spcAft>
                      </a:pPr>
                      <a:r>
                        <a:rPr lang="ja-JP" altLang="en-US" sz="2000" kern="100" dirty="0" smtClean="0">
                          <a:effectLst/>
                        </a:rPr>
                        <a:t>　　　</a:t>
                      </a:r>
                      <a:r>
                        <a:rPr lang="ja-JP" sz="2000" kern="100" dirty="0" smtClean="0">
                          <a:effectLst/>
                        </a:rPr>
                        <a:t>（</a:t>
                      </a:r>
                      <a:r>
                        <a:rPr lang="ja-JP" sz="2000" kern="100" dirty="0">
                          <a:effectLst/>
                        </a:rPr>
                        <a:t>例）「国際社会の平和のために何ができるか」</a:t>
                      </a:r>
                    </a:p>
                    <a:p>
                      <a:pPr algn="just">
                        <a:spcAft>
                          <a:spcPts val="0"/>
                        </a:spcAft>
                      </a:pPr>
                      <a:r>
                        <a:rPr lang="ja-JP" sz="2400" kern="100" dirty="0">
                          <a:effectLst/>
                        </a:rPr>
                        <a:t>（４）予言・予想的なテーマは</a:t>
                      </a:r>
                      <a:r>
                        <a:rPr lang="ja-JP" sz="2400" kern="100" dirty="0" smtClean="0">
                          <a:effectLst/>
                        </a:rPr>
                        <a:t>避ける</a:t>
                      </a:r>
                      <a:endParaRPr lang="en-US" altLang="ja-JP" sz="2400" kern="100" dirty="0" smtClean="0">
                        <a:effectLst/>
                      </a:endParaRPr>
                    </a:p>
                    <a:p>
                      <a:pPr algn="just">
                        <a:spcAft>
                          <a:spcPts val="0"/>
                        </a:spcAft>
                      </a:pPr>
                      <a:r>
                        <a:rPr lang="ja-JP" altLang="en-US" sz="2000" kern="100" dirty="0" smtClean="0">
                          <a:effectLst/>
                        </a:rPr>
                        <a:t>　　　</a:t>
                      </a:r>
                      <a:r>
                        <a:rPr lang="ja-JP" sz="2000" kern="100" dirty="0" smtClean="0">
                          <a:effectLst/>
                        </a:rPr>
                        <a:t>（</a:t>
                      </a:r>
                      <a:r>
                        <a:rPr lang="ja-JP" sz="2000" kern="100" dirty="0">
                          <a:effectLst/>
                        </a:rPr>
                        <a:t>例）「サッカー日本代表はワールドカップで優勝できるか？」</a:t>
                      </a:r>
                    </a:p>
                    <a:p>
                      <a:pPr algn="just">
                        <a:spcAft>
                          <a:spcPts val="0"/>
                        </a:spcAft>
                      </a:pPr>
                      <a:r>
                        <a:rPr lang="ja-JP" sz="2400" kern="100" dirty="0">
                          <a:effectLst/>
                        </a:rPr>
                        <a:t>（５）「</a:t>
                      </a:r>
                      <a:r>
                        <a:rPr lang="en-US" sz="2400" kern="100" dirty="0">
                          <a:effectLst/>
                        </a:rPr>
                        <a:t>How</a:t>
                      </a:r>
                      <a:r>
                        <a:rPr lang="ja-JP" sz="2400" kern="100" dirty="0">
                          <a:effectLst/>
                        </a:rPr>
                        <a:t>　</a:t>
                      </a:r>
                      <a:r>
                        <a:rPr lang="en-US" sz="2400" kern="100" dirty="0">
                          <a:effectLst/>
                        </a:rPr>
                        <a:t>to</a:t>
                      </a:r>
                      <a:r>
                        <a:rPr lang="ja-JP" sz="2400" kern="100" dirty="0">
                          <a:effectLst/>
                        </a:rPr>
                        <a:t>」のテーマは</a:t>
                      </a:r>
                      <a:r>
                        <a:rPr lang="ja-JP" sz="2400" kern="100" dirty="0" smtClean="0">
                          <a:effectLst/>
                        </a:rPr>
                        <a:t>避ける</a:t>
                      </a:r>
                      <a:endParaRPr lang="en-US" altLang="ja-JP" sz="2400" kern="100" dirty="0" smtClean="0">
                        <a:effectLst/>
                      </a:endParaRPr>
                    </a:p>
                    <a:p>
                      <a:pPr algn="just">
                        <a:spcAft>
                          <a:spcPts val="0"/>
                        </a:spcAft>
                      </a:pPr>
                      <a:r>
                        <a:rPr lang="ja-JP" altLang="en-US" sz="2000" kern="100" dirty="0" smtClean="0">
                          <a:effectLst/>
                        </a:rPr>
                        <a:t>　　</a:t>
                      </a:r>
                      <a:r>
                        <a:rPr lang="ja-JP" sz="2000" kern="100" dirty="0">
                          <a:effectLst/>
                        </a:rPr>
                        <a:t>　（例）「どうすればいい論文を書けるか？」</a:t>
                      </a:r>
                    </a:p>
                    <a:p>
                      <a:pPr algn="just">
                        <a:spcAft>
                          <a:spcPts val="0"/>
                        </a:spcAft>
                      </a:pPr>
                      <a:r>
                        <a:rPr lang="ja-JP" sz="2400" kern="100" dirty="0">
                          <a:effectLst/>
                        </a:rPr>
                        <a:t>（６）調べたことを羅列するだけのものは</a:t>
                      </a:r>
                      <a:r>
                        <a:rPr lang="ja-JP" sz="2400" kern="100" dirty="0" smtClean="0">
                          <a:effectLst/>
                        </a:rPr>
                        <a:t>避ける</a:t>
                      </a:r>
                      <a:endParaRPr lang="en-US" altLang="ja-JP" sz="2400" kern="100" dirty="0" smtClean="0">
                        <a:effectLst/>
                      </a:endParaRPr>
                    </a:p>
                    <a:p>
                      <a:pPr algn="just">
                        <a:spcAft>
                          <a:spcPts val="0"/>
                        </a:spcAft>
                      </a:pPr>
                      <a:r>
                        <a:rPr lang="ja-JP" altLang="en-US" sz="2000" kern="100" dirty="0" smtClean="0">
                          <a:effectLst/>
                        </a:rPr>
                        <a:t>　　　</a:t>
                      </a:r>
                      <a:r>
                        <a:rPr lang="ja-JP" sz="2000" kern="100" dirty="0" smtClean="0">
                          <a:effectLst/>
                        </a:rPr>
                        <a:t>（</a:t>
                      </a:r>
                      <a:r>
                        <a:rPr lang="ja-JP" sz="2000" kern="100" dirty="0">
                          <a:effectLst/>
                        </a:rPr>
                        <a:t>例）「世界にはどのような言語があるか？」</a:t>
                      </a:r>
                    </a:p>
                    <a:p>
                      <a:pPr algn="just">
                        <a:spcAft>
                          <a:spcPts val="0"/>
                        </a:spcAft>
                      </a:pPr>
                      <a:r>
                        <a:rPr lang="ja-JP" sz="2400" kern="100" dirty="0">
                          <a:effectLst/>
                        </a:rPr>
                        <a:t>（７）調べればすぐわかるものは避ける</a:t>
                      </a:r>
                      <a:r>
                        <a:rPr lang="ja-JP" sz="2400" kern="100" dirty="0" smtClean="0">
                          <a:effectLst/>
                        </a:rPr>
                        <a:t>。</a:t>
                      </a:r>
                      <a:endParaRPr lang="en-US" altLang="ja-JP" sz="2400" kern="100" dirty="0" smtClean="0">
                        <a:effectLst/>
                      </a:endParaRPr>
                    </a:p>
                    <a:p>
                      <a:pPr algn="just">
                        <a:spcAft>
                          <a:spcPts val="0"/>
                        </a:spcAft>
                      </a:pPr>
                      <a:r>
                        <a:rPr lang="ja-JP" altLang="en-US" sz="2000" kern="100" dirty="0" smtClean="0">
                          <a:effectLst/>
                        </a:rPr>
                        <a:t>　　</a:t>
                      </a:r>
                      <a:r>
                        <a:rPr lang="ja-JP" sz="2000" kern="100" dirty="0">
                          <a:effectLst/>
                        </a:rPr>
                        <a:t>　（例）「海はなぜ青いか？」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277711">
                <a:tc>
                  <a:txBody>
                    <a:bodyPr/>
                    <a:lstStyle/>
                    <a:p>
                      <a:pPr algn="just">
                        <a:spcAft>
                          <a:spcPts val="0"/>
                        </a:spcAft>
                      </a:pP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277711">
                <a:tc>
                  <a:txBody>
                    <a:bodyPr/>
                    <a:lstStyle/>
                    <a:p>
                      <a:pPr algn="just">
                        <a:spcAft>
                          <a:spcPts val="0"/>
                        </a:spcAft>
                      </a:pP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597826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idx="1"/>
          </p:nvPr>
        </p:nvSpPr>
        <p:spPr>
          <a:xfrm>
            <a:off x="1537854" y="1825625"/>
            <a:ext cx="6977495" cy="907037"/>
          </a:xfrm>
        </p:spPr>
        <p:txBody>
          <a:bodyPr>
            <a:normAutofit/>
          </a:bodyPr>
          <a:lstStyle/>
          <a:p>
            <a:r>
              <a:rPr lang="en-US" altLang="ja-JP" dirty="0"/>
              <a:t>STEP1</a:t>
            </a:r>
            <a:r>
              <a:rPr lang="ja-JP" altLang="en-US" dirty="0"/>
              <a:t>のテーマから気を付けることを参考に</a:t>
            </a:r>
            <a:r>
              <a:rPr lang="ja-JP" altLang="en-US" dirty="0" smtClean="0"/>
              <a:t>問いを</a:t>
            </a:r>
            <a:r>
              <a:rPr lang="ja-JP" altLang="en-US" dirty="0"/>
              <a:t>考えてみよう</a:t>
            </a:r>
            <a:r>
              <a:rPr lang="ja-JP" altLang="en-US" dirty="0" smtClean="0"/>
              <a:t>。</a:t>
            </a:r>
            <a:endParaRPr kumimoji="1" lang="ja-JP" altLang="en-US" dirty="0"/>
          </a:p>
        </p:txBody>
      </p:sp>
      <p:sp>
        <p:nvSpPr>
          <p:cNvPr id="3" name="正方形/長方形 2"/>
          <p:cNvSpPr/>
          <p:nvPr/>
        </p:nvSpPr>
        <p:spPr>
          <a:xfrm>
            <a:off x="332514" y="1804842"/>
            <a:ext cx="1205341" cy="81366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3200" dirty="0" smtClean="0"/>
              <a:t>STEP2</a:t>
            </a:r>
            <a:endParaRPr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1456888297"/>
              </p:ext>
            </p:extLst>
          </p:nvPr>
        </p:nvGraphicFramePr>
        <p:xfrm>
          <a:off x="1537855" y="3084845"/>
          <a:ext cx="6881867" cy="1568636"/>
        </p:xfrm>
        <a:graphic>
          <a:graphicData uri="http://schemas.openxmlformats.org/drawingml/2006/table">
            <a:tbl>
              <a:tblPr bandRow="1">
                <a:tableStyleId>{00A15C55-8517-42AA-B614-E9B94910E393}</a:tableStyleId>
              </a:tblPr>
              <a:tblGrid>
                <a:gridCol w="6881867"/>
              </a:tblGrid>
              <a:tr h="1568636">
                <a:tc>
                  <a:txBody>
                    <a:bodyPr/>
                    <a:lstStyle/>
                    <a:p>
                      <a:r>
                        <a:rPr kumimoji="1" lang="ja-JP" altLang="en-US" sz="2400" dirty="0" smtClean="0"/>
                        <a:t>☞３つ以上（疑問形で）</a:t>
                      </a:r>
                      <a:endParaRPr kumimoji="1" lang="ja-JP" altLang="en-US" sz="2400" dirty="0"/>
                    </a:p>
                  </a:txBody>
                  <a:tcPr/>
                </a:tc>
              </a:tr>
            </a:tbl>
          </a:graphicData>
        </a:graphic>
      </p:graphicFrame>
    </p:spTree>
    <p:extLst>
      <p:ext uri="{BB962C8B-B14F-4D97-AF65-F5344CB8AC3E}">
        <p14:creationId xmlns:p14="http://schemas.microsoft.com/office/powerpoint/2010/main" val="36399524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1249</TotalTime>
  <Words>575</Words>
  <Application>Microsoft Office PowerPoint</Application>
  <PresentationFormat>画面に合わせる (4:3)</PresentationFormat>
  <Paragraphs>117</Paragraphs>
  <Slides>11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ＭＳ Ｐゴシック</vt:lpstr>
      <vt:lpstr>ＭＳ 明朝</vt:lpstr>
      <vt:lpstr>Arial</vt:lpstr>
      <vt:lpstr>Calibri</vt:lpstr>
      <vt:lpstr>Calibri Light</vt:lpstr>
      <vt:lpstr>Century</vt:lpstr>
      <vt:lpstr>Times New Roman</vt:lpstr>
      <vt:lpstr>Office テーマ</vt:lpstr>
      <vt:lpstr>探究科スライド</vt:lpstr>
      <vt:lpstr>１．卒業論文 　　　オリエンテーション</vt:lpstr>
      <vt:lpstr>（１）卒業論文に向けて</vt:lpstr>
      <vt:lpstr>（２）スケジュール</vt:lpstr>
      <vt:lpstr>２．卒業論文の 　　　　テーマを決めよう</vt:lpstr>
      <vt:lpstr>（１）テーマ（問い）を考えよう</vt:lpstr>
      <vt:lpstr>PowerPoint プレゼンテーション</vt:lpstr>
      <vt:lpstr>（２）テーマ設定で気を付けること</vt:lpstr>
      <vt:lpstr>PowerPoint プレゼンテーション</vt:lpstr>
      <vt:lpstr>（３）問いの見つけ方</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探究科スライド</dc:title>
  <dc:creator>Okamoto Hiroyuki</dc:creator>
  <cp:lastModifiedBy>岡本 弘之</cp:lastModifiedBy>
  <cp:revision>49</cp:revision>
  <cp:lastPrinted>2018-07-01T22:29:54Z</cp:lastPrinted>
  <dcterms:created xsi:type="dcterms:W3CDTF">2017-06-22T03:36:30Z</dcterms:created>
  <dcterms:modified xsi:type="dcterms:W3CDTF">2019-03-14T01:50:10Z</dcterms:modified>
</cp:coreProperties>
</file>