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79" r:id="rId3"/>
    <p:sldId id="288" r:id="rId4"/>
    <p:sldId id="299" r:id="rId5"/>
    <p:sldId id="290" r:id="rId6"/>
    <p:sldId id="291" r:id="rId7"/>
    <p:sldId id="292" r:id="rId8"/>
    <p:sldId id="293" r:id="rId9"/>
    <p:sldId id="295" r:id="rId10"/>
    <p:sldId id="294"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141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FA97C89-2CF5-4FF6-A8DC-51DB7BC486FC}" type="datetimeFigureOut">
              <a:rPr kumimoji="1" lang="ja-JP" altLang="en-US" smtClean="0"/>
              <a:t>2019/3/14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1109565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FA97C89-2CF5-4FF6-A8DC-51DB7BC486FC}" type="datetimeFigureOut">
              <a:rPr kumimoji="1" lang="ja-JP" altLang="en-US" smtClean="0"/>
              <a:t>2019/3/14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1917509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FA97C89-2CF5-4FF6-A8DC-51DB7BC486FC}" type="datetimeFigureOut">
              <a:rPr kumimoji="1" lang="ja-JP" altLang="en-US" smtClean="0"/>
              <a:t>2019/3/14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4049804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FA97C89-2CF5-4FF6-A8DC-51DB7BC486FC}" type="datetimeFigureOut">
              <a:rPr kumimoji="1" lang="ja-JP" altLang="en-US" smtClean="0"/>
              <a:t>2019/3/14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1778686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FA97C89-2CF5-4FF6-A8DC-51DB7BC486FC}" type="datetimeFigureOut">
              <a:rPr kumimoji="1" lang="ja-JP" altLang="en-US" smtClean="0"/>
              <a:t>2019/3/14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505430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FA97C89-2CF5-4FF6-A8DC-51DB7BC486FC}" type="datetimeFigureOut">
              <a:rPr kumimoji="1" lang="ja-JP" altLang="en-US" smtClean="0"/>
              <a:t>2019/3/14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1957646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FA97C89-2CF5-4FF6-A8DC-51DB7BC486FC}" type="datetimeFigureOut">
              <a:rPr kumimoji="1" lang="ja-JP" altLang="en-US" smtClean="0"/>
              <a:t>2019/3/14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3218634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FA97C89-2CF5-4FF6-A8DC-51DB7BC486FC}" type="datetimeFigureOut">
              <a:rPr kumimoji="1" lang="ja-JP" altLang="en-US" smtClean="0"/>
              <a:t>2019/3/14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2762105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A97C89-2CF5-4FF6-A8DC-51DB7BC486FC}" type="datetimeFigureOut">
              <a:rPr kumimoji="1" lang="ja-JP" altLang="en-US" smtClean="0"/>
              <a:t>2019/3/14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1382715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FA97C89-2CF5-4FF6-A8DC-51DB7BC486FC}" type="datetimeFigureOut">
              <a:rPr kumimoji="1" lang="ja-JP" altLang="en-US" smtClean="0"/>
              <a:t>2019/3/14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1991157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FA97C89-2CF5-4FF6-A8DC-51DB7BC486FC}" type="datetimeFigureOut">
              <a:rPr kumimoji="1" lang="ja-JP" altLang="en-US" smtClean="0"/>
              <a:t>2019/3/14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403961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A97C89-2CF5-4FF6-A8DC-51DB7BC486FC}" type="datetimeFigureOut">
              <a:rPr kumimoji="1" lang="ja-JP" altLang="en-US" smtClean="0"/>
              <a:t>2019/3/14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2023275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solidFill>
                  <a:srgbClr val="FF0000"/>
                </a:solidFill>
              </a:rPr>
              <a:t>探究科スライド</a:t>
            </a:r>
            <a:endParaRPr kumimoji="1" lang="ja-JP" altLang="en-US" dirty="0">
              <a:solidFill>
                <a:srgbClr val="FF0000"/>
              </a:solidFill>
            </a:endParaRPr>
          </a:p>
        </p:txBody>
      </p:sp>
      <p:sp>
        <p:nvSpPr>
          <p:cNvPr id="3" name="サブタイトル 2"/>
          <p:cNvSpPr>
            <a:spLocks noGrp="1"/>
          </p:cNvSpPr>
          <p:nvPr>
            <p:ph type="subTitle" idx="1"/>
          </p:nvPr>
        </p:nvSpPr>
        <p:spPr>
          <a:xfrm>
            <a:off x="1143000" y="3990112"/>
            <a:ext cx="6858000" cy="1153391"/>
          </a:xfrm>
        </p:spPr>
        <p:txBody>
          <a:bodyPr>
            <a:normAutofit/>
          </a:bodyPr>
          <a:lstStyle/>
          <a:p>
            <a:r>
              <a:rPr lang="ja-JP" altLang="en-US" sz="3600" dirty="0"/>
              <a:t>教材</a:t>
            </a:r>
            <a:r>
              <a:rPr lang="en-US" altLang="ja-JP" sz="3600" dirty="0" smtClean="0"/>
              <a:t>No.15</a:t>
            </a:r>
            <a:r>
              <a:rPr lang="ja-JP" altLang="en-US" sz="3600" dirty="0" smtClean="0"/>
              <a:t>・</a:t>
            </a:r>
            <a:r>
              <a:rPr lang="en-US" altLang="ja-JP" sz="3600" dirty="0" smtClean="0"/>
              <a:t>16</a:t>
            </a:r>
            <a:r>
              <a:rPr lang="ja-JP" altLang="en-US" sz="3600" dirty="0" smtClean="0"/>
              <a:t>（</a:t>
            </a:r>
            <a:r>
              <a:rPr lang="en-US" altLang="ja-JP" sz="3600" dirty="0" smtClean="0"/>
              <a:t>K2</a:t>
            </a:r>
            <a:r>
              <a:rPr lang="ja-JP" altLang="en-US" sz="3600" dirty="0" smtClean="0"/>
              <a:t>）</a:t>
            </a:r>
            <a:endParaRPr lang="ja-JP" altLang="en-US" sz="3600" dirty="0"/>
          </a:p>
        </p:txBody>
      </p:sp>
    </p:spTree>
    <p:extLst>
      <p:ext uri="{BB962C8B-B14F-4D97-AF65-F5344CB8AC3E}">
        <p14:creationId xmlns:p14="http://schemas.microsoft.com/office/powerpoint/2010/main" val="1858350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7072" y="365126"/>
            <a:ext cx="6998277" cy="1325563"/>
          </a:xfrm>
        </p:spPr>
        <p:txBody>
          <a:bodyPr/>
          <a:lstStyle/>
          <a:p>
            <a:r>
              <a:rPr kumimoji="1" lang="ja-JP" altLang="en-US" dirty="0" smtClean="0">
                <a:solidFill>
                  <a:srgbClr val="FF0000"/>
                </a:solidFill>
              </a:rPr>
              <a:t>上手な人の工夫を分析しよう</a:t>
            </a:r>
            <a:endParaRPr kumimoji="1" lang="ja-JP" altLang="en-US" dirty="0">
              <a:solidFill>
                <a:srgbClr val="FF0000"/>
              </a:solidFill>
            </a:endParaRPr>
          </a:p>
        </p:txBody>
      </p:sp>
      <p:sp>
        <p:nvSpPr>
          <p:cNvPr id="3" name="正方形/長方形 2"/>
          <p:cNvSpPr/>
          <p:nvPr/>
        </p:nvSpPr>
        <p:spPr>
          <a:xfrm>
            <a:off x="0" y="519340"/>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STEP2</a:t>
            </a:r>
            <a:endParaRPr lang="ja-JP" altLang="en-US" sz="4000" dirty="0"/>
          </a:p>
        </p:txBody>
      </p:sp>
      <p:sp>
        <p:nvSpPr>
          <p:cNvPr id="4" name="正方形/長方形 3"/>
          <p:cNvSpPr/>
          <p:nvPr/>
        </p:nvSpPr>
        <p:spPr>
          <a:xfrm>
            <a:off x="-1" y="3539631"/>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STEP3</a:t>
            </a:r>
            <a:endParaRPr lang="ja-JP" altLang="en-US" sz="4000" dirty="0"/>
          </a:p>
        </p:txBody>
      </p:sp>
      <p:sp>
        <p:nvSpPr>
          <p:cNvPr id="5" name="タイトル 1"/>
          <p:cNvSpPr txBox="1">
            <a:spLocks/>
          </p:cNvSpPr>
          <p:nvPr/>
        </p:nvSpPr>
        <p:spPr>
          <a:xfrm>
            <a:off x="1517071" y="3334049"/>
            <a:ext cx="699827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smtClean="0">
                <a:solidFill>
                  <a:srgbClr val="FF0000"/>
                </a:solidFill>
              </a:rPr>
              <a:t>自分の改善点を書こう</a:t>
            </a:r>
            <a:endParaRPr lang="ja-JP" altLang="en-US" dirty="0">
              <a:solidFill>
                <a:srgbClr val="FF0000"/>
              </a:solidFill>
            </a:endParaRPr>
          </a:p>
        </p:txBody>
      </p:sp>
      <p:graphicFrame>
        <p:nvGraphicFramePr>
          <p:cNvPr id="6" name="表 5"/>
          <p:cNvGraphicFramePr>
            <a:graphicFrameLocks noGrp="1"/>
          </p:cNvGraphicFramePr>
          <p:nvPr>
            <p:extLst>
              <p:ext uri="{D42A27DB-BD31-4B8C-83A1-F6EECF244321}">
                <p14:modId xmlns:p14="http://schemas.microsoft.com/office/powerpoint/2010/main" val="4223421038"/>
              </p:ext>
            </p:extLst>
          </p:nvPr>
        </p:nvGraphicFramePr>
        <p:xfrm>
          <a:off x="381000" y="1672898"/>
          <a:ext cx="7848600" cy="1188720"/>
        </p:xfrm>
        <a:graphic>
          <a:graphicData uri="http://schemas.openxmlformats.org/drawingml/2006/table">
            <a:tbl>
              <a:tblPr bandRow="1">
                <a:tableStyleId>{21E4AEA4-8DFA-4A89-87EB-49C32662AFE0}</a:tableStyleId>
              </a:tblPr>
              <a:tblGrid>
                <a:gridCol w="7848600"/>
              </a:tblGrid>
              <a:tr h="370840">
                <a:tc>
                  <a:txBody>
                    <a:bodyPr/>
                    <a:lstStyle/>
                    <a:p>
                      <a:r>
                        <a:rPr kumimoji="1" lang="ja-JP" altLang="en-US" dirty="0" smtClean="0"/>
                        <a:t>・箇条書きで</a:t>
                      </a:r>
                      <a:r>
                        <a:rPr kumimoji="1" lang="en-US" altLang="ja-JP" dirty="0" smtClean="0"/>
                        <a:t>3</a:t>
                      </a:r>
                      <a:r>
                        <a:rPr kumimoji="1" lang="ja-JP" altLang="en-US" dirty="0" smtClean="0"/>
                        <a:t>つ書きましょう</a:t>
                      </a:r>
                      <a:endParaRPr kumimoji="1" lang="en-US" altLang="ja-JP" dirty="0" smtClean="0"/>
                    </a:p>
                    <a:p>
                      <a:endParaRPr kumimoji="1" lang="en-US" altLang="ja-JP" dirty="0" smtClean="0"/>
                    </a:p>
                    <a:p>
                      <a:endParaRPr kumimoji="1" lang="en-US" altLang="ja-JP" dirty="0" smtClean="0"/>
                    </a:p>
                    <a:p>
                      <a:endParaRPr kumimoji="1" lang="ja-JP" altLang="en-US" dirty="0"/>
                    </a:p>
                  </a:txBody>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155407289"/>
              </p:ext>
            </p:extLst>
          </p:nvPr>
        </p:nvGraphicFramePr>
        <p:xfrm>
          <a:off x="381000" y="4865194"/>
          <a:ext cx="7848600" cy="1188720"/>
        </p:xfrm>
        <a:graphic>
          <a:graphicData uri="http://schemas.openxmlformats.org/drawingml/2006/table">
            <a:tbl>
              <a:tblPr bandRow="1">
                <a:tableStyleId>{21E4AEA4-8DFA-4A89-87EB-49C32662AFE0}</a:tableStyleId>
              </a:tblPr>
              <a:tblGrid>
                <a:gridCol w="7848600"/>
              </a:tblGrid>
              <a:tr h="370840">
                <a:tc>
                  <a:txBody>
                    <a:bodyPr/>
                    <a:lstStyle/>
                    <a:p>
                      <a:r>
                        <a:rPr kumimoji="1" lang="ja-JP" altLang="en-US" dirty="0" smtClean="0"/>
                        <a:t>・修正・追加内容を具体的に書きましょう</a:t>
                      </a:r>
                      <a:endParaRPr kumimoji="1" lang="en-US" altLang="ja-JP" dirty="0" smtClean="0"/>
                    </a:p>
                    <a:p>
                      <a:endParaRPr kumimoji="1" lang="en-US" altLang="ja-JP" dirty="0" smtClean="0"/>
                    </a:p>
                    <a:p>
                      <a:endParaRPr kumimoji="1" lang="en-US" altLang="ja-JP" dirty="0" smtClean="0"/>
                    </a:p>
                    <a:p>
                      <a:endParaRPr kumimoji="1" lang="ja-JP" altLang="en-US" dirty="0"/>
                    </a:p>
                  </a:txBody>
                  <a:tcPr/>
                </a:tc>
              </a:tr>
            </a:tbl>
          </a:graphicData>
        </a:graphic>
      </p:graphicFrame>
    </p:spTree>
    <p:extLst>
      <p:ext uri="{BB962C8B-B14F-4D97-AF65-F5344CB8AC3E}">
        <p14:creationId xmlns:p14="http://schemas.microsoft.com/office/powerpoint/2010/main" val="180339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chor="ctr">
            <a:normAutofit/>
          </a:bodyPr>
          <a:lstStyle/>
          <a:p>
            <a:pPr algn="ctr"/>
            <a:r>
              <a:rPr kumimoji="1" lang="ja-JP" altLang="en-US" dirty="0" smtClean="0">
                <a:solidFill>
                  <a:srgbClr val="FF0000"/>
                </a:solidFill>
              </a:rPr>
              <a:t>論理的な文章を</a:t>
            </a:r>
            <a:r>
              <a:rPr lang="ja-JP" altLang="en-US" dirty="0" smtClean="0">
                <a:solidFill>
                  <a:srgbClr val="FF0000"/>
                </a:solidFill>
              </a:rPr>
              <a:t>書こう</a:t>
            </a:r>
            <a:r>
              <a:rPr lang="en-US" altLang="ja-JP" dirty="0" smtClean="0">
                <a:solidFill>
                  <a:srgbClr val="FF0000"/>
                </a:solidFill>
              </a:rPr>
              <a:t/>
            </a:r>
            <a:br>
              <a:rPr lang="en-US" altLang="ja-JP" dirty="0" smtClean="0">
                <a:solidFill>
                  <a:srgbClr val="FF0000"/>
                </a:solidFill>
              </a:rPr>
            </a:br>
            <a:r>
              <a:rPr lang="ja-JP" altLang="en-US" dirty="0" smtClean="0">
                <a:solidFill>
                  <a:srgbClr val="FF0000"/>
                </a:solidFill>
              </a:rPr>
              <a:t>（実践編）</a:t>
            </a:r>
            <a:endParaRPr kumimoji="1" lang="ja-JP" altLang="en-US" dirty="0">
              <a:solidFill>
                <a:srgbClr val="FF0000"/>
              </a:solidFill>
            </a:endParaRPr>
          </a:p>
        </p:txBody>
      </p:sp>
    </p:spTree>
    <p:extLst>
      <p:ext uri="{BB962C8B-B14F-4D97-AF65-F5344CB8AC3E}">
        <p14:creationId xmlns:p14="http://schemas.microsoft.com/office/powerpoint/2010/main" val="32516488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solidFill>
                  <a:srgbClr val="FF0000"/>
                </a:solidFill>
              </a:rPr>
              <a:t>今回の課題について</a:t>
            </a:r>
            <a:endParaRPr kumimoji="1" lang="ja-JP" altLang="en-US" dirty="0">
              <a:solidFill>
                <a:srgbClr val="FF0000"/>
              </a:solidFill>
            </a:endParaRPr>
          </a:p>
        </p:txBody>
      </p:sp>
      <p:sp>
        <p:nvSpPr>
          <p:cNvPr id="5" name="コンテンツ プレースホルダー 4"/>
          <p:cNvSpPr>
            <a:spLocks noGrp="1"/>
          </p:cNvSpPr>
          <p:nvPr>
            <p:ph idx="1"/>
          </p:nvPr>
        </p:nvSpPr>
        <p:spPr/>
        <p:txBody>
          <a:bodyPr>
            <a:normAutofit lnSpcReduction="10000"/>
          </a:bodyPr>
          <a:lstStyle/>
          <a:p>
            <a:pPr marL="0" indent="0">
              <a:buNone/>
            </a:pPr>
            <a:r>
              <a:rPr lang="en-US" altLang="ja-JP" dirty="0" smtClean="0"/>
              <a:t>【</a:t>
            </a:r>
            <a:r>
              <a:rPr lang="ja-JP" altLang="en-US" dirty="0" smtClean="0"/>
              <a:t>目的</a:t>
            </a:r>
            <a:r>
              <a:rPr lang="en-US" altLang="ja-JP" dirty="0" smtClean="0"/>
              <a:t>】</a:t>
            </a:r>
          </a:p>
          <a:p>
            <a:pPr marL="0" indent="0">
              <a:buNone/>
            </a:pPr>
            <a:r>
              <a:rPr lang="ja-JP" altLang="en-US" dirty="0" smtClean="0"/>
              <a:t>３年生</a:t>
            </a:r>
            <a:r>
              <a:rPr lang="ja-JP" altLang="en-US" dirty="0"/>
              <a:t>で書く論文に向けて、論理的な文章を書く練習を</a:t>
            </a:r>
            <a:r>
              <a:rPr lang="ja-JP" altLang="en-US" dirty="0" smtClean="0"/>
              <a:t>します。今回は自分の立場に沿った客観的な意見を調べて説得力のある文章を書きましょう。</a:t>
            </a:r>
            <a:endParaRPr lang="ja-JP" altLang="en-US" dirty="0"/>
          </a:p>
          <a:p>
            <a:pPr marL="0" indent="0">
              <a:buNone/>
            </a:pPr>
            <a:r>
              <a:rPr lang="en-US" altLang="ja-JP" dirty="0" smtClean="0"/>
              <a:t>【</a:t>
            </a:r>
            <a:r>
              <a:rPr lang="ja-JP" altLang="en-US" dirty="0" smtClean="0"/>
              <a:t>テーマ</a:t>
            </a:r>
            <a:r>
              <a:rPr lang="en-US" altLang="ja-JP" dirty="0" smtClean="0"/>
              <a:t>】</a:t>
            </a:r>
          </a:p>
          <a:p>
            <a:pPr marL="0" indent="0">
              <a:buNone/>
            </a:pPr>
            <a:r>
              <a:rPr lang="ja-JP" altLang="en-US" dirty="0" smtClean="0"/>
              <a:t>テーマ</a:t>
            </a:r>
            <a:r>
              <a:rPr lang="ja-JP" altLang="en-US" dirty="0"/>
              <a:t>は</a:t>
            </a:r>
            <a:r>
              <a:rPr lang="ja-JP" altLang="en-US" dirty="0" smtClean="0"/>
              <a:t>「学校の宿題を廃止することに賛成か反対か」です。</a:t>
            </a:r>
            <a:endParaRPr lang="en-US" altLang="ja-JP" dirty="0" smtClean="0"/>
          </a:p>
          <a:p>
            <a:pPr marL="0" indent="0">
              <a:buNone/>
            </a:pPr>
            <a:r>
              <a:rPr lang="ja-JP" altLang="en-US" dirty="0"/>
              <a:t>自分</a:t>
            </a:r>
            <a:r>
              <a:rPr lang="ja-JP" altLang="en-US" dirty="0" smtClean="0"/>
              <a:t>の</a:t>
            </a:r>
            <a:r>
              <a:rPr lang="ja-JP" altLang="en-US" dirty="0"/>
              <a:t>考</a:t>
            </a:r>
            <a:r>
              <a:rPr lang="ja-JP" altLang="en-US" dirty="0" smtClean="0"/>
              <a:t>えだけでは説得力は出ません、宿題の意味や効果などの事実、廃止を主張する学者の意見など、客観的な材料が必要です。</a:t>
            </a:r>
            <a:endParaRPr lang="ja-JP" altLang="en-US" dirty="0"/>
          </a:p>
        </p:txBody>
      </p:sp>
    </p:spTree>
    <p:extLst>
      <p:ext uri="{BB962C8B-B14F-4D97-AF65-F5344CB8AC3E}">
        <p14:creationId xmlns:p14="http://schemas.microsoft.com/office/powerpoint/2010/main" val="3259682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solidFill>
                  <a:srgbClr val="FF0000"/>
                </a:solidFill>
              </a:rPr>
              <a:t>自分</a:t>
            </a:r>
            <a:r>
              <a:rPr lang="ja-JP" altLang="en-US" dirty="0" smtClean="0">
                <a:solidFill>
                  <a:srgbClr val="FF0000"/>
                </a:solidFill>
              </a:rPr>
              <a:t>の</a:t>
            </a:r>
            <a:r>
              <a:rPr lang="ja-JP" altLang="en-US" dirty="0">
                <a:solidFill>
                  <a:srgbClr val="FF0000"/>
                </a:solidFill>
              </a:rPr>
              <a:t>考</a:t>
            </a:r>
            <a:r>
              <a:rPr lang="ja-JP" altLang="en-US" dirty="0" smtClean="0">
                <a:solidFill>
                  <a:srgbClr val="FF0000"/>
                </a:solidFill>
              </a:rPr>
              <a:t>えでは説得力がない</a:t>
            </a:r>
            <a:endParaRPr kumimoji="1" lang="ja-JP" altLang="en-US" dirty="0">
              <a:solidFill>
                <a:srgbClr val="FF0000"/>
              </a:solidFill>
            </a:endParaRPr>
          </a:p>
        </p:txBody>
      </p:sp>
      <p:sp>
        <p:nvSpPr>
          <p:cNvPr id="3" name="コンテンツ プレースホルダー 2"/>
          <p:cNvSpPr>
            <a:spLocks noGrp="1"/>
          </p:cNvSpPr>
          <p:nvPr>
            <p:ph idx="1"/>
          </p:nvPr>
        </p:nvSpPr>
        <p:spPr>
          <a:xfrm>
            <a:off x="628650" y="1712947"/>
            <a:ext cx="7886700" cy="1676111"/>
          </a:xfrm>
          <a:ln w="19050">
            <a:solidFill>
              <a:srgbClr val="FF0000"/>
            </a:solidFill>
          </a:ln>
        </p:spPr>
        <p:txBody>
          <a:bodyPr/>
          <a:lstStyle/>
          <a:p>
            <a:r>
              <a:rPr kumimoji="1" lang="ja-JP" altLang="en-US" dirty="0" smtClean="0"/>
              <a:t>宿題を廃止すべきと考える</a:t>
            </a:r>
            <a:endParaRPr kumimoji="1" lang="en-US" altLang="ja-JP" dirty="0" smtClean="0"/>
          </a:p>
          <a:p>
            <a:pPr lvl="1"/>
            <a:r>
              <a:rPr lang="ja-JP" altLang="en-US" dirty="0" smtClean="0"/>
              <a:t>その</a:t>
            </a:r>
            <a:r>
              <a:rPr lang="ja-JP" altLang="en-US" dirty="0"/>
              <a:t>理由</a:t>
            </a:r>
            <a:r>
              <a:rPr lang="ja-JP" altLang="en-US" dirty="0" smtClean="0"/>
              <a:t>はしんどいからだ</a:t>
            </a:r>
            <a:endParaRPr lang="en-US" altLang="ja-JP" dirty="0" smtClean="0"/>
          </a:p>
          <a:p>
            <a:pPr lvl="1"/>
            <a:r>
              <a:rPr kumimoji="1" lang="ja-JP" altLang="en-US" dirty="0"/>
              <a:t>時間</a:t>
            </a:r>
            <a:r>
              <a:rPr kumimoji="1" lang="ja-JP" altLang="en-US" dirty="0" smtClean="0"/>
              <a:t>を</a:t>
            </a:r>
            <a:r>
              <a:rPr kumimoji="1" lang="ja-JP" altLang="en-US" dirty="0"/>
              <a:t>奪</a:t>
            </a:r>
            <a:r>
              <a:rPr kumimoji="1" lang="ja-JP" altLang="en-US" dirty="0" smtClean="0"/>
              <a:t>うからだ</a:t>
            </a:r>
            <a:endParaRPr kumimoji="1" lang="en-US" altLang="ja-JP" dirty="0" smtClean="0"/>
          </a:p>
          <a:p>
            <a:pPr lvl="1"/>
            <a:r>
              <a:rPr lang="ja-JP" altLang="en-US" dirty="0"/>
              <a:t>家</a:t>
            </a:r>
            <a:r>
              <a:rPr lang="ja-JP" altLang="en-US" dirty="0" smtClean="0"/>
              <a:t>まで学校の支配はいらない</a:t>
            </a:r>
            <a:endParaRPr kumimoji="1" lang="ja-JP" altLang="en-US" dirty="0"/>
          </a:p>
        </p:txBody>
      </p:sp>
      <p:sp>
        <p:nvSpPr>
          <p:cNvPr id="4" name="角丸四角形吹き出し 3"/>
          <p:cNvSpPr/>
          <p:nvPr/>
        </p:nvSpPr>
        <p:spPr>
          <a:xfrm>
            <a:off x="6120247" y="1337999"/>
            <a:ext cx="2296390" cy="1003563"/>
          </a:xfrm>
          <a:prstGeom prst="wedgeRoundRectCallout">
            <a:avLst>
              <a:gd name="adj1" fmla="val -97235"/>
              <a:gd name="adj2" fmla="val -3289"/>
              <a:gd name="adj3" fmla="val 16667"/>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2400" dirty="0" smtClean="0"/>
              <a:t>それはあなたの考えでしょ！</a:t>
            </a:r>
            <a:endParaRPr kumimoji="1" lang="ja-JP" altLang="en-US" sz="2400" dirty="0"/>
          </a:p>
        </p:txBody>
      </p:sp>
      <p:sp>
        <p:nvSpPr>
          <p:cNvPr id="5" name="正方形/長方形 4"/>
          <p:cNvSpPr/>
          <p:nvPr/>
        </p:nvSpPr>
        <p:spPr>
          <a:xfrm>
            <a:off x="628650" y="3764006"/>
            <a:ext cx="7886700" cy="1200329"/>
          </a:xfrm>
          <a:prstGeom prst="rect">
            <a:avLst/>
          </a:prstGeom>
          <a:ln w="19050">
            <a:solidFill>
              <a:schemeClr val="accent1"/>
            </a:solidFill>
          </a:ln>
        </p:spPr>
        <p:txBody>
          <a:bodyPr wrap="square">
            <a:spAutoFit/>
          </a:bodyPr>
          <a:lstStyle/>
          <a:p>
            <a:r>
              <a:rPr lang="ja-JP" altLang="en-US" sz="2400" dirty="0" smtClean="0"/>
              <a:t>千代田区立麹町中学校では「</a:t>
            </a:r>
            <a:r>
              <a:rPr lang="ja-JP" altLang="en-US" sz="2400" dirty="0"/>
              <a:t>宿題は成績上位者にとっては物足りず、下位者にとっては苦痛にしかすぎず、多くの生徒にとって効果はない</a:t>
            </a:r>
            <a:r>
              <a:rPr lang="ja-JP" altLang="en-US" sz="2400" dirty="0" smtClean="0"/>
              <a:t>」という理由から、実際に宿題をやめた。</a:t>
            </a:r>
            <a:endParaRPr lang="en-US" altLang="ja-JP" sz="2400" dirty="0"/>
          </a:p>
        </p:txBody>
      </p:sp>
      <p:sp>
        <p:nvSpPr>
          <p:cNvPr id="6" name="正方形/長方形 5"/>
          <p:cNvSpPr/>
          <p:nvPr/>
        </p:nvSpPr>
        <p:spPr>
          <a:xfrm>
            <a:off x="628650" y="5339282"/>
            <a:ext cx="7886700" cy="1200329"/>
          </a:xfrm>
          <a:prstGeom prst="rect">
            <a:avLst/>
          </a:prstGeom>
          <a:ln w="19050">
            <a:solidFill>
              <a:schemeClr val="accent1"/>
            </a:solidFill>
          </a:ln>
        </p:spPr>
        <p:txBody>
          <a:bodyPr wrap="square">
            <a:spAutoFit/>
          </a:bodyPr>
          <a:lstStyle/>
          <a:p>
            <a:r>
              <a:rPr lang="ja-JP" altLang="en-US" sz="2400" dirty="0" smtClean="0"/>
              <a:t>〇〇教授</a:t>
            </a:r>
            <a:r>
              <a:rPr lang="ja-JP" altLang="en-US" sz="2400" dirty="0" smtClean="0"/>
              <a:t>の研究によれば「宿題</a:t>
            </a:r>
            <a:r>
              <a:rPr lang="ja-JP" altLang="en-US" sz="2400" dirty="0"/>
              <a:t>をこなすことで学力アップが期待できるのは高校生からであって、中学生でも</a:t>
            </a:r>
            <a:r>
              <a:rPr lang="ja-JP" altLang="en-US" sz="2400" dirty="0" err="1"/>
              <a:t>そこそこ</a:t>
            </a:r>
            <a:r>
              <a:rPr lang="ja-JP" altLang="en-US" sz="2400" dirty="0"/>
              <a:t>の効果はあるが、小学生にいたってはほとんど効果が</a:t>
            </a:r>
            <a:r>
              <a:rPr lang="ja-JP" altLang="en-US" sz="2400" dirty="0" smtClean="0"/>
              <a:t>ない</a:t>
            </a:r>
            <a:r>
              <a:rPr lang="ja-JP" altLang="en-US" sz="2400" dirty="0" smtClean="0"/>
              <a:t>」</a:t>
            </a:r>
            <a:endParaRPr lang="ja-JP" altLang="en-US" sz="1050" dirty="0">
              <a:solidFill>
                <a:schemeClr val="tx1">
                  <a:lumMod val="50000"/>
                  <a:lumOff val="50000"/>
                </a:schemeClr>
              </a:solidFill>
            </a:endParaRPr>
          </a:p>
        </p:txBody>
      </p:sp>
      <p:sp>
        <p:nvSpPr>
          <p:cNvPr id="7" name="角丸四角形 6"/>
          <p:cNvSpPr/>
          <p:nvPr/>
        </p:nvSpPr>
        <p:spPr>
          <a:xfrm>
            <a:off x="238991" y="3764006"/>
            <a:ext cx="389659" cy="12003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事実</a:t>
            </a:r>
            <a:endParaRPr lang="en-US" altLang="ja-JP" dirty="0" smtClean="0"/>
          </a:p>
          <a:p>
            <a:pPr algn="ctr"/>
            <a:r>
              <a:rPr kumimoji="1" lang="ja-JP" altLang="en-US" dirty="0"/>
              <a:t>１</a:t>
            </a:r>
          </a:p>
        </p:txBody>
      </p:sp>
      <p:sp>
        <p:nvSpPr>
          <p:cNvPr id="8" name="角丸四角形 7"/>
          <p:cNvSpPr/>
          <p:nvPr/>
        </p:nvSpPr>
        <p:spPr>
          <a:xfrm>
            <a:off x="238990" y="5339283"/>
            <a:ext cx="389659" cy="12003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事実</a:t>
            </a:r>
            <a:endParaRPr lang="en-US" altLang="ja-JP" dirty="0" smtClean="0"/>
          </a:p>
          <a:p>
            <a:pPr algn="ctr"/>
            <a:r>
              <a:rPr kumimoji="1" lang="ja-JP" altLang="en-US" dirty="0" smtClean="0"/>
              <a:t>２</a:t>
            </a:r>
            <a:endParaRPr kumimoji="1" lang="ja-JP" altLang="en-US" dirty="0"/>
          </a:p>
        </p:txBody>
      </p:sp>
      <p:sp>
        <p:nvSpPr>
          <p:cNvPr id="9" name="上矢印 8"/>
          <p:cNvSpPr/>
          <p:nvPr/>
        </p:nvSpPr>
        <p:spPr>
          <a:xfrm>
            <a:off x="3418609" y="3489360"/>
            <a:ext cx="1111827" cy="19941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吹き出し 9"/>
          <p:cNvSpPr/>
          <p:nvPr/>
        </p:nvSpPr>
        <p:spPr>
          <a:xfrm>
            <a:off x="6120247" y="2722826"/>
            <a:ext cx="2296390" cy="1003563"/>
          </a:xfrm>
          <a:prstGeom prst="wedgeRoundRectCallout">
            <a:avLst>
              <a:gd name="adj1" fmla="val -68728"/>
              <a:gd name="adj2" fmla="val 4951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t>事例や研究者も言ってる！</a:t>
            </a:r>
            <a:endParaRPr kumimoji="1" lang="ja-JP" altLang="en-US" sz="2400" dirty="0"/>
          </a:p>
        </p:txBody>
      </p:sp>
    </p:spTree>
    <p:extLst>
      <p:ext uri="{BB962C8B-B14F-4D97-AF65-F5344CB8AC3E}">
        <p14:creationId xmlns:p14="http://schemas.microsoft.com/office/powerpoint/2010/main" val="3572638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7072" y="365126"/>
            <a:ext cx="6998277" cy="1325563"/>
          </a:xfrm>
        </p:spPr>
        <p:txBody>
          <a:bodyPr/>
          <a:lstStyle/>
          <a:p>
            <a:r>
              <a:rPr kumimoji="1" lang="ja-JP" altLang="en-US" dirty="0" smtClean="0">
                <a:solidFill>
                  <a:srgbClr val="FF0000"/>
                </a:solidFill>
              </a:rPr>
              <a:t>構成表を埋める</a:t>
            </a:r>
            <a:endParaRPr kumimoji="1" lang="ja-JP" altLang="en-US" dirty="0">
              <a:solidFill>
                <a:srgbClr val="FF0000"/>
              </a:solidFill>
            </a:endParaRPr>
          </a:p>
        </p:txBody>
      </p:sp>
      <p:sp>
        <p:nvSpPr>
          <p:cNvPr id="3" name="正方形/長方形 2"/>
          <p:cNvSpPr/>
          <p:nvPr/>
        </p:nvSpPr>
        <p:spPr>
          <a:xfrm>
            <a:off x="0" y="519340"/>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STEP1</a:t>
            </a:r>
            <a:endParaRPr lang="ja-JP" altLang="en-US" sz="4000" dirty="0"/>
          </a:p>
        </p:txBody>
      </p:sp>
      <p:graphicFrame>
        <p:nvGraphicFramePr>
          <p:cNvPr id="4" name="表 3"/>
          <p:cNvGraphicFramePr>
            <a:graphicFrameLocks noGrp="1"/>
          </p:cNvGraphicFramePr>
          <p:nvPr>
            <p:extLst>
              <p:ext uri="{D42A27DB-BD31-4B8C-83A1-F6EECF244321}">
                <p14:modId xmlns:p14="http://schemas.microsoft.com/office/powerpoint/2010/main" val="3345112658"/>
              </p:ext>
            </p:extLst>
          </p:nvPr>
        </p:nvGraphicFramePr>
        <p:xfrm>
          <a:off x="207818" y="1690689"/>
          <a:ext cx="8593282" cy="4754880"/>
        </p:xfrm>
        <a:graphic>
          <a:graphicData uri="http://schemas.openxmlformats.org/drawingml/2006/table">
            <a:tbl>
              <a:tblPr firstCol="1" bandRow="1">
                <a:tableStyleId>{21E4AEA4-8DFA-4A89-87EB-49C32662AFE0}</a:tableStyleId>
              </a:tblPr>
              <a:tblGrid>
                <a:gridCol w="1496019"/>
                <a:gridCol w="7097263"/>
              </a:tblGrid>
              <a:tr h="114947">
                <a:tc>
                  <a:txBody>
                    <a:bodyPr/>
                    <a:lstStyle/>
                    <a:p>
                      <a:pPr algn="just">
                        <a:spcAft>
                          <a:spcPts val="0"/>
                        </a:spcAft>
                      </a:pPr>
                      <a:r>
                        <a:rPr lang="ja-JP" sz="2400" kern="100" dirty="0">
                          <a:effectLst/>
                        </a:rPr>
                        <a:t>結論</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1802" marR="51802" marT="0" marB="0"/>
                </a:tc>
                <a:tc>
                  <a:txBody>
                    <a:bodyPr/>
                    <a:lstStyle/>
                    <a:p>
                      <a:pPr algn="just">
                        <a:spcAft>
                          <a:spcPts val="0"/>
                        </a:spcAft>
                      </a:pPr>
                      <a:r>
                        <a:rPr lang="ja-JP" altLang="en-US" sz="2400" kern="100" dirty="0" smtClean="0">
                          <a:effectLst/>
                          <a:latin typeface="+mn-ea"/>
                          <a:ea typeface="+mn-ea"/>
                          <a:cs typeface="Times New Roman" panose="02020603050405020304" pitchFamily="18" charset="0"/>
                        </a:rPr>
                        <a:t>私は学校の宿題を廃止することに賛成だ。</a:t>
                      </a:r>
                      <a:endParaRPr lang="ja-JP" sz="2400" kern="100" dirty="0">
                        <a:effectLst/>
                        <a:latin typeface="+mn-ea"/>
                        <a:ea typeface="+mn-ea"/>
                        <a:cs typeface="Times New Roman" panose="02020603050405020304" pitchFamily="18" charset="0"/>
                      </a:endParaRPr>
                    </a:p>
                  </a:txBody>
                  <a:tcPr marL="51802" marR="51802" marT="0" marB="0"/>
                </a:tc>
              </a:tr>
              <a:tr h="229894">
                <a:tc>
                  <a:txBody>
                    <a:bodyPr/>
                    <a:lstStyle/>
                    <a:p>
                      <a:pPr algn="just">
                        <a:spcAft>
                          <a:spcPts val="0"/>
                        </a:spcAft>
                      </a:pPr>
                      <a:r>
                        <a:rPr lang="ja-JP" sz="2400" kern="100" dirty="0">
                          <a:effectLst/>
                        </a:rPr>
                        <a:t>根拠①</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1802" marR="51802" marT="0" marB="0"/>
                </a:tc>
                <a:tc>
                  <a:txBody>
                    <a:bodyPr/>
                    <a:lstStyle/>
                    <a:p>
                      <a:pPr algn="just">
                        <a:spcAft>
                          <a:spcPts val="0"/>
                        </a:spcAft>
                      </a:pPr>
                      <a:r>
                        <a:rPr lang="ja-JP" altLang="en-US" sz="2400" kern="100" dirty="0" smtClean="0">
                          <a:effectLst/>
                          <a:latin typeface="+mn-ea"/>
                          <a:ea typeface="+mn-ea"/>
                          <a:cs typeface="Times New Roman" panose="02020603050405020304" pitchFamily="18" charset="0"/>
                        </a:rPr>
                        <a:t>千代田区立麹町中学校では、成績上位者にも会社にとっても宿題をやる効果は少ないと廃止した事例もある</a:t>
                      </a:r>
                      <a:endParaRPr lang="ja-JP" sz="2400" kern="100" dirty="0">
                        <a:effectLst/>
                        <a:latin typeface="+mn-ea"/>
                        <a:ea typeface="+mn-ea"/>
                        <a:cs typeface="Times New Roman" panose="02020603050405020304" pitchFamily="18" charset="0"/>
                      </a:endParaRPr>
                    </a:p>
                  </a:txBody>
                  <a:tcPr marL="51802" marR="51802" marT="0" marB="0"/>
                </a:tc>
              </a:tr>
              <a:tr h="229894">
                <a:tc>
                  <a:txBody>
                    <a:bodyPr/>
                    <a:lstStyle/>
                    <a:p>
                      <a:pPr algn="just">
                        <a:spcAft>
                          <a:spcPts val="0"/>
                        </a:spcAft>
                      </a:pPr>
                      <a:r>
                        <a:rPr lang="ja-JP" sz="2400" kern="100" dirty="0">
                          <a:effectLst/>
                        </a:rPr>
                        <a:t>根拠②</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1802" marR="51802" marT="0" marB="0"/>
                </a:tc>
                <a:tc>
                  <a:txBody>
                    <a:bodyPr/>
                    <a:lstStyle/>
                    <a:p>
                      <a:pPr marL="0" indent="0" algn="just">
                        <a:spcAft>
                          <a:spcPts val="0"/>
                        </a:spcAft>
                      </a:pPr>
                      <a:r>
                        <a:rPr lang="ja-JP" altLang="en-US" sz="2400" kern="100" dirty="0" smtClean="0">
                          <a:effectLst/>
                          <a:latin typeface="+mn-ea"/>
                          <a:ea typeface="+mn-ea"/>
                          <a:cs typeface="Times New Roman" panose="02020603050405020304" pitchFamily="18" charset="0"/>
                        </a:rPr>
                        <a:t>アメリカの研究者も、小学生や中学生にとって宿題をやることで学力を向上させる効果は少ないと論文に書いている</a:t>
                      </a:r>
                      <a:endParaRPr lang="ja-JP" sz="2400" kern="100" dirty="0">
                        <a:effectLst/>
                        <a:latin typeface="+mn-ea"/>
                        <a:ea typeface="+mn-ea"/>
                        <a:cs typeface="Times New Roman" panose="02020603050405020304" pitchFamily="18" charset="0"/>
                      </a:endParaRPr>
                    </a:p>
                  </a:txBody>
                  <a:tcPr marL="51802" marR="51802" marT="0" marB="0"/>
                </a:tc>
              </a:tr>
              <a:tr h="229894">
                <a:tc>
                  <a:txBody>
                    <a:bodyPr/>
                    <a:lstStyle/>
                    <a:p>
                      <a:pPr algn="just">
                        <a:spcAft>
                          <a:spcPts val="0"/>
                        </a:spcAft>
                      </a:pPr>
                      <a:r>
                        <a:rPr lang="ja-JP" sz="2400" kern="100" dirty="0">
                          <a:effectLst/>
                        </a:rPr>
                        <a:t>反論</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1802" marR="51802" marT="0" marB="0"/>
                </a:tc>
                <a:tc>
                  <a:txBody>
                    <a:bodyPr/>
                    <a:lstStyle/>
                    <a:p>
                      <a:pPr marL="0" indent="0" algn="just">
                        <a:spcAft>
                          <a:spcPts val="0"/>
                        </a:spcAft>
                      </a:pPr>
                      <a:r>
                        <a:rPr lang="ja-JP" altLang="en-US" sz="2400" kern="100" dirty="0" smtClean="0">
                          <a:effectLst/>
                          <a:latin typeface="+mn-ea"/>
                          <a:ea typeface="+mn-ea"/>
                          <a:cs typeface="Times New Roman" panose="02020603050405020304" pitchFamily="18" charset="0"/>
                        </a:rPr>
                        <a:t>たしかに宿題には家庭での学習習慣をつけるという効果はあるとされている。しかし学習は時間よりも中身が大切と考えると、やらされる宿題では効果は少ないと考える。</a:t>
                      </a:r>
                      <a:endParaRPr lang="ja-JP" sz="2400" kern="100" dirty="0">
                        <a:effectLst/>
                        <a:latin typeface="+mn-ea"/>
                        <a:ea typeface="+mn-ea"/>
                        <a:cs typeface="Times New Roman" panose="02020603050405020304" pitchFamily="18" charset="0"/>
                      </a:endParaRPr>
                    </a:p>
                  </a:txBody>
                  <a:tcPr marL="51802" marR="51802" marT="0" marB="0"/>
                </a:tc>
              </a:tr>
              <a:tr h="297442">
                <a:tc>
                  <a:txBody>
                    <a:bodyPr/>
                    <a:lstStyle/>
                    <a:p>
                      <a:pPr algn="just">
                        <a:spcAft>
                          <a:spcPts val="0"/>
                        </a:spcAft>
                      </a:pPr>
                      <a:r>
                        <a:rPr lang="ja-JP" sz="2400" kern="100" dirty="0">
                          <a:effectLst/>
                        </a:rPr>
                        <a:t>まとめ</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1802" marR="51802" marT="0" marB="0"/>
                </a:tc>
                <a:tc>
                  <a:txBody>
                    <a:bodyPr/>
                    <a:lstStyle/>
                    <a:p>
                      <a:pPr algn="just">
                        <a:spcAft>
                          <a:spcPts val="0"/>
                        </a:spcAft>
                      </a:pPr>
                      <a:r>
                        <a:rPr lang="ja-JP" altLang="en-US" sz="2400" kern="100" dirty="0" smtClean="0">
                          <a:effectLst/>
                          <a:latin typeface="+mn-ea"/>
                          <a:ea typeface="+mn-ea"/>
                          <a:cs typeface="Times New Roman" panose="02020603050405020304" pitchFamily="18" charset="0"/>
                        </a:rPr>
                        <a:t>ここまで述べたように宿題は学力を向上させるという効果は少ない。ゆえに学習効果の側面を考えると私は宿題を廃止することに賛成だ。</a:t>
                      </a:r>
                      <a:endParaRPr lang="ja-JP" sz="2400" kern="100" dirty="0">
                        <a:effectLst/>
                        <a:latin typeface="+mn-ea"/>
                        <a:ea typeface="+mn-ea"/>
                        <a:cs typeface="Times New Roman" panose="02020603050405020304" pitchFamily="18" charset="0"/>
                      </a:endParaRPr>
                    </a:p>
                  </a:txBody>
                  <a:tcPr marL="51802" marR="51802" marT="0" marB="0"/>
                </a:tc>
              </a:tr>
            </a:tbl>
          </a:graphicData>
        </a:graphic>
      </p:graphicFrame>
      <p:sp>
        <p:nvSpPr>
          <p:cNvPr id="5" name="正方形/長方形 4"/>
          <p:cNvSpPr/>
          <p:nvPr/>
        </p:nvSpPr>
        <p:spPr>
          <a:xfrm>
            <a:off x="5761759" y="369731"/>
            <a:ext cx="3226377" cy="1200329"/>
          </a:xfrm>
          <a:prstGeom prst="rect">
            <a:avLst/>
          </a:prstGeom>
          <a:ln>
            <a:solidFill>
              <a:schemeClr val="accent2"/>
            </a:solidFill>
          </a:ln>
        </p:spPr>
        <p:txBody>
          <a:bodyPr wrap="square">
            <a:spAutoFit/>
          </a:bodyPr>
          <a:lstStyle/>
          <a:p>
            <a:pPr algn="just">
              <a:spcAft>
                <a:spcPts val="0"/>
              </a:spcAft>
            </a:pPr>
            <a:r>
              <a:rPr lang="ja-JP" altLang="ja-JP" dirty="0"/>
              <a:t>１</a:t>
            </a:r>
            <a:r>
              <a:rPr lang="ja-JP" altLang="ja-JP" dirty="0" smtClean="0"/>
              <a:t>．「</a:t>
            </a:r>
            <a:r>
              <a:rPr lang="ja-JP" altLang="ja-JP" dirty="0"/>
              <a:t>～である。～だ。」調で書く。</a:t>
            </a:r>
          </a:p>
          <a:p>
            <a:r>
              <a:rPr lang="ja-JP" altLang="ja-JP" dirty="0" smtClean="0"/>
              <a:t>２</a:t>
            </a:r>
            <a:r>
              <a:rPr lang="ja-JP" altLang="ja-JP" dirty="0"/>
              <a:t>．根拠は</a:t>
            </a:r>
            <a:r>
              <a:rPr lang="en-US" altLang="ja-JP" dirty="0"/>
              <a:t>5W1H</a:t>
            </a:r>
            <a:r>
              <a:rPr lang="ja-JP" altLang="ja-JP" dirty="0"/>
              <a:t>（いつ、どこで、だれが、何が、なぜ、どのように）を</a:t>
            </a:r>
            <a:r>
              <a:rPr lang="ja-JP" altLang="ja-JP" dirty="0" smtClean="0"/>
              <a:t>意識</a:t>
            </a:r>
            <a:r>
              <a:rPr lang="ja-JP" altLang="en-US" dirty="0" smtClean="0"/>
              <a:t>する</a:t>
            </a:r>
            <a:endParaRPr lang="ja-JP" altLang="en-US" dirty="0"/>
          </a:p>
        </p:txBody>
      </p:sp>
    </p:spTree>
    <p:extLst>
      <p:ext uri="{BB962C8B-B14F-4D97-AF65-F5344CB8AC3E}">
        <p14:creationId xmlns:p14="http://schemas.microsoft.com/office/powerpoint/2010/main" val="1774894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7072" y="365126"/>
            <a:ext cx="6998277" cy="1325563"/>
          </a:xfrm>
        </p:spPr>
        <p:txBody>
          <a:bodyPr/>
          <a:lstStyle/>
          <a:p>
            <a:r>
              <a:rPr kumimoji="1" lang="ja-JP" altLang="en-US" dirty="0" smtClean="0">
                <a:solidFill>
                  <a:srgbClr val="FF0000"/>
                </a:solidFill>
              </a:rPr>
              <a:t>横書き原稿用紙に作文する</a:t>
            </a:r>
            <a:endParaRPr kumimoji="1" lang="ja-JP" altLang="en-US" dirty="0">
              <a:solidFill>
                <a:srgbClr val="FF0000"/>
              </a:solidFill>
            </a:endParaRPr>
          </a:p>
        </p:txBody>
      </p:sp>
      <p:sp>
        <p:nvSpPr>
          <p:cNvPr id="3" name="正方形/長方形 2"/>
          <p:cNvSpPr/>
          <p:nvPr/>
        </p:nvSpPr>
        <p:spPr>
          <a:xfrm>
            <a:off x="0" y="519340"/>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STEP4</a:t>
            </a:r>
            <a:endParaRPr lang="ja-JP" altLang="en-US" sz="4000" dirty="0"/>
          </a:p>
        </p:txBody>
      </p:sp>
      <p:graphicFrame>
        <p:nvGraphicFramePr>
          <p:cNvPr id="4" name="表 3"/>
          <p:cNvGraphicFramePr>
            <a:graphicFrameLocks noGrp="1"/>
          </p:cNvGraphicFramePr>
          <p:nvPr>
            <p:extLst>
              <p:ext uri="{D42A27DB-BD31-4B8C-83A1-F6EECF244321}">
                <p14:modId xmlns:p14="http://schemas.microsoft.com/office/powerpoint/2010/main" val="2360167593"/>
              </p:ext>
            </p:extLst>
          </p:nvPr>
        </p:nvGraphicFramePr>
        <p:xfrm>
          <a:off x="245924" y="1732044"/>
          <a:ext cx="8503220" cy="2996466"/>
        </p:xfrm>
        <a:graphic>
          <a:graphicData uri="http://schemas.openxmlformats.org/drawingml/2006/table">
            <a:tbl>
              <a:tblPr firstRow="1" bandRow="1">
                <a:tableStyleId>{5940675A-B579-460E-94D1-54222C63F5DA}</a:tableStyleId>
              </a:tblPr>
              <a:tblGrid>
                <a:gridCol w="425161"/>
                <a:gridCol w="425161"/>
                <a:gridCol w="425161"/>
                <a:gridCol w="425161"/>
                <a:gridCol w="425161"/>
                <a:gridCol w="425161"/>
                <a:gridCol w="425161"/>
                <a:gridCol w="425161"/>
                <a:gridCol w="425161"/>
                <a:gridCol w="425161"/>
                <a:gridCol w="425161"/>
                <a:gridCol w="425161"/>
                <a:gridCol w="425161"/>
                <a:gridCol w="425161"/>
                <a:gridCol w="425161"/>
                <a:gridCol w="425161"/>
                <a:gridCol w="425161"/>
                <a:gridCol w="425161"/>
                <a:gridCol w="425161"/>
                <a:gridCol w="425161"/>
              </a:tblGrid>
              <a:tr h="499411">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r>
                        <a:rPr kumimoji="1" lang="ja-JP" altLang="en-US" dirty="0" smtClean="0"/>
                        <a:t>宿</a:t>
                      </a:r>
                      <a:endParaRPr kumimoji="1" lang="ja-JP" altLang="en-US" dirty="0"/>
                    </a:p>
                  </a:txBody>
                  <a:tcPr/>
                </a:tc>
                <a:tc>
                  <a:txBody>
                    <a:bodyPr/>
                    <a:lstStyle/>
                    <a:p>
                      <a:r>
                        <a:rPr kumimoji="1" lang="ja-JP" altLang="en-US" dirty="0" smtClean="0"/>
                        <a:t>題</a:t>
                      </a:r>
                      <a:endParaRPr kumimoji="1" lang="ja-JP" altLang="en-US" dirty="0"/>
                    </a:p>
                  </a:txBody>
                  <a:tcPr/>
                </a:tc>
                <a:tc>
                  <a:txBody>
                    <a:bodyPr/>
                    <a:lstStyle/>
                    <a:p>
                      <a:r>
                        <a:rPr kumimoji="1" lang="ja-JP" altLang="en-US" dirty="0" smtClean="0"/>
                        <a:t>を</a:t>
                      </a:r>
                      <a:endParaRPr kumimoji="1" lang="ja-JP" altLang="en-US" dirty="0"/>
                    </a:p>
                  </a:txBody>
                  <a:tcPr/>
                </a:tc>
                <a:tc>
                  <a:txBody>
                    <a:bodyPr/>
                    <a:lstStyle/>
                    <a:p>
                      <a:r>
                        <a:rPr kumimoji="1" lang="ja-JP" altLang="en-US" dirty="0" smtClean="0"/>
                        <a:t>な</a:t>
                      </a:r>
                      <a:endParaRPr kumimoji="1" lang="ja-JP" altLang="en-US" dirty="0"/>
                    </a:p>
                  </a:txBody>
                  <a:tcPr/>
                </a:tc>
                <a:tc>
                  <a:txBody>
                    <a:bodyPr/>
                    <a:lstStyle/>
                    <a:p>
                      <a:r>
                        <a:rPr kumimoji="1" lang="ja-JP" altLang="en-US" dirty="0" smtClean="0"/>
                        <a:t>く</a:t>
                      </a:r>
                      <a:endParaRPr kumimoji="1" lang="ja-JP" altLang="en-US" dirty="0"/>
                    </a:p>
                  </a:txBody>
                  <a:tcPr/>
                </a:tc>
                <a:tc>
                  <a:txBody>
                    <a:bodyPr/>
                    <a:lstStyle/>
                    <a:p>
                      <a:r>
                        <a:rPr kumimoji="1" lang="ja-JP" altLang="en-US" dirty="0" smtClean="0"/>
                        <a:t>す</a:t>
                      </a:r>
                      <a:endParaRPr kumimoji="1" lang="ja-JP" altLang="en-US" dirty="0"/>
                    </a:p>
                  </a:txBody>
                  <a:tcPr/>
                </a:tc>
                <a:tc>
                  <a:txBody>
                    <a:bodyPr/>
                    <a:lstStyle/>
                    <a:p>
                      <a:r>
                        <a:rPr kumimoji="1" lang="ja-JP" altLang="en-US" dirty="0" smtClean="0"/>
                        <a:t>こ</a:t>
                      </a:r>
                      <a:endParaRPr kumimoji="1" lang="ja-JP" altLang="en-US" dirty="0"/>
                    </a:p>
                  </a:txBody>
                  <a:tcPr/>
                </a:tc>
                <a:tc>
                  <a:txBody>
                    <a:bodyPr/>
                    <a:lstStyle/>
                    <a:p>
                      <a:r>
                        <a:rPr kumimoji="1" lang="ja-JP" altLang="en-US" dirty="0" smtClean="0"/>
                        <a:t>と</a:t>
                      </a:r>
                      <a:endParaRPr kumimoji="1" lang="ja-JP" altLang="en-US" dirty="0"/>
                    </a:p>
                  </a:txBody>
                  <a:tcPr/>
                </a:tc>
                <a:tc>
                  <a:txBody>
                    <a:bodyPr/>
                    <a:lstStyle/>
                    <a:p>
                      <a:r>
                        <a:rPr kumimoji="1" lang="ja-JP" altLang="en-US" dirty="0" smtClean="0"/>
                        <a:t>に</a:t>
                      </a:r>
                      <a:endParaRPr kumimoji="1" lang="ja-JP" altLang="en-US" dirty="0"/>
                    </a:p>
                  </a:txBody>
                  <a:tcPr/>
                </a:tc>
                <a:tc>
                  <a:txBody>
                    <a:bodyPr/>
                    <a:lstStyle/>
                    <a:p>
                      <a:r>
                        <a:rPr kumimoji="1" lang="ja-JP" altLang="en-US" dirty="0" smtClean="0"/>
                        <a:t>賛</a:t>
                      </a:r>
                      <a:endParaRPr kumimoji="1" lang="ja-JP" altLang="en-US" dirty="0"/>
                    </a:p>
                  </a:txBody>
                  <a:tcPr/>
                </a:tc>
                <a:tc>
                  <a:txBody>
                    <a:bodyPr/>
                    <a:lstStyle/>
                    <a:p>
                      <a:r>
                        <a:rPr kumimoji="1" lang="ja-JP" altLang="en-US" dirty="0" smtClean="0"/>
                        <a:t>成</a:t>
                      </a:r>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499411">
                <a:tc>
                  <a:txBody>
                    <a:bodyPr/>
                    <a:lstStyle/>
                    <a:p>
                      <a:endParaRPr kumimoji="1" lang="ja-JP" altLang="en-US"/>
                    </a:p>
                  </a:txBody>
                  <a:tcPr/>
                </a:tc>
                <a:tc>
                  <a:txBody>
                    <a:bodyPr/>
                    <a:lstStyle/>
                    <a:p>
                      <a:r>
                        <a:rPr kumimoji="1" lang="ja-JP" altLang="en-US" dirty="0" smtClean="0"/>
                        <a:t>私</a:t>
                      </a:r>
                      <a:endParaRPr kumimoji="1" lang="ja-JP" altLang="en-US" dirty="0"/>
                    </a:p>
                  </a:txBody>
                  <a:tcPr/>
                </a:tc>
                <a:tc>
                  <a:txBody>
                    <a:bodyPr/>
                    <a:lstStyle/>
                    <a:p>
                      <a:r>
                        <a:rPr kumimoji="1" lang="ja-JP" altLang="en-US" dirty="0" smtClean="0"/>
                        <a:t>は</a:t>
                      </a:r>
                      <a:endParaRPr kumimoji="1" lang="ja-JP" altLang="en-US" dirty="0"/>
                    </a:p>
                  </a:txBody>
                  <a:tcPr/>
                </a:tc>
                <a:tc>
                  <a:txBody>
                    <a:bodyPr/>
                    <a:lstStyle/>
                    <a:p>
                      <a:r>
                        <a:rPr kumimoji="1" lang="ja-JP" altLang="en-US" dirty="0" smtClean="0"/>
                        <a:t>学</a:t>
                      </a:r>
                      <a:endParaRPr kumimoji="1" lang="ja-JP" altLang="en-US" dirty="0"/>
                    </a:p>
                  </a:txBody>
                  <a:tcPr/>
                </a:tc>
                <a:tc>
                  <a:txBody>
                    <a:bodyPr/>
                    <a:lstStyle/>
                    <a:p>
                      <a:r>
                        <a:rPr kumimoji="1" lang="ja-JP" altLang="en-US" dirty="0" smtClean="0"/>
                        <a:t>校</a:t>
                      </a:r>
                      <a:endParaRPr kumimoji="1" lang="ja-JP" altLang="en-US" dirty="0"/>
                    </a:p>
                  </a:txBody>
                  <a:tcPr/>
                </a:tc>
                <a:tc>
                  <a:txBody>
                    <a:bodyPr/>
                    <a:lstStyle/>
                    <a:p>
                      <a:r>
                        <a:rPr kumimoji="1" lang="ja-JP" altLang="en-US" dirty="0" smtClean="0"/>
                        <a:t>の</a:t>
                      </a:r>
                      <a:endParaRPr kumimoji="1" lang="ja-JP" altLang="en-US" dirty="0"/>
                    </a:p>
                  </a:txBody>
                  <a:tcPr/>
                </a:tc>
                <a:tc>
                  <a:txBody>
                    <a:bodyPr/>
                    <a:lstStyle/>
                    <a:p>
                      <a:r>
                        <a:rPr kumimoji="1" lang="ja-JP" altLang="en-US" dirty="0" smtClean="0"/>
                        <a:t>宿</a:t>
                      </a:r>
                      <a:endParaRPr kumimoji="1" lang="ja-JP" altLang="en-US" dirty="0"/>
                    </a:p>
                  </a:txBody>
                  <a:tcPr/>
                </a:tc>
                <a:tc>
                  <a:txBody>
                    <a:bodyPr/>
                    <a:lstStyle/>
                    <a:p>
                      <a:r>
                        <a:rPr kumimoji="1" lang="ja-JP" altLang="en-US" dirty="0" smtClean="0"/>
                        <a:t>題</a:t>
                      </a:r>
                      <a:endParaRPr kumimoji="1" lang="ja-JP" altLang="en-US" dirty="0"/>
                    </a:p>
                  </a:txBody>
                  <a:tcPr/>
                </a:tc>
                <a:tc>
                  <a:txBody>
                    <a:bodyPr/>
                    <a:lstStyle/>
                    <a:p>
                      <a:r>
                        <a:rPr kumimoji="1" lang="ja-JP" altLang="en-US" dirty="0" smtClean="0"/>
                        <a:t>を</a:t>
                      </a:r>
                      <a:endParaRPr kumimoji="1" lang="ja-JP" altLang="en-US" dirty="0"/>
                    </a:p>
                  </a:txBody>
                  <a:tcPr/>
                </a:tc>
                <a:tc>
                  <a:txBody>
                    <a:bodyPr/>
                    <a:lstStyle/>
                    <a:p>
                      <a:r>
                        <a:rPr kumimoji="1" lang="ja-JP" altLang="en-US" dirty="0" smtClean="0"/>
                        <a:t>な</a:t>
                      </a:r>
                      <a:endParaRPr kumimoji="1" lang="ja-JP" altLang="en-US" dirty="0"/>
                    </a:p>
                  </a:txBody>
                  <a:tcPr/>
                </a:tc>
                <a:tc>
                  <a:txBody>
                    <a:bodyPr/>
                    <a:lstStyle/>
                    <a:p>
                      <a:r>
                        <a:rPr kumimoji="1" lang="ja-JP" altLang="en-US" dirty="0" smtClean="0"/>
                        <a:t>く</a:t>
                      </a:r>
                      <a:endParaRPr kumimoji="1" lang="ja-JP" altLang="en-US" dirty="0"/>
                    </a:p>
                  </a:txBody>
                  <a:tcPr/>
                </a:tc>
                <a:tc>
                  <a:txBody>
                    <a:bodyPr/>
                    <a:lstStyle/>
                    <a:p>
                      <a:r>
                        <a:rPr kumimoji="1" lang="ja-JP" altLang="en-US" dirty="0" smtClean="0"/>
                        <a:t>す</a:t>
                      </a:r>
                      <a:endParaRPr kumimoji="1" lang="ja-JP" altLang="en-US" dirty="0"/>
                    </a:p>
                  </a:txBody>
                  <a:tcPr/>
                </a:tc>
                <a:tc>
                  <a:txBody>
                    <a:bodyPr/>
                    <a:lstStyle/>
                    <a:p>
                      <a:r>
                        <a:rPr kumimoji="1" lang="ja-JP" altLang="en-US" dirty="0" smtClean="0"/>
                        <a:t>こ</a:t>
                      </a:r>
                      <a:endParaRPr kumimoji="1" lang="ja-JP" altLang="en-US" dirty="0"/>
                    </a:p>
                  </a:txBody>
                  <a:tcPr/>
                </a:tc>
                <a:tc>
                  <a:txBody>
                    <a:bodyPr/>
                    <a:lstStyle/>
                    <a:p>
                      <a:r>
                        <a:rPr kumimoji="1" lang="ja-JP" altLang="en-US" dirty="0" smtClean="0"/>
                        <a:t>と</a:t>
                      </a:r>
                      <a:endParaRPr kumimoji="1" lang="ja-JP" altLang="en-US" dirty="0"/>
                    </a:p>
                  </a:txBody>
                  <a:tcPr/>
                </a:tc>
                <a:tc>
                  <a:txBody>
                    <a:bodyPr/>
                    <a:lstStyle/>
                    <a:p>
                      <a:r>
                        <a:rPr kumimoji="1" lang="ja-JP" altLang="en-US" dirty="0" smtClean="0"/>
                        <a:t>に</a:t>
                      </a:r>
                      <a:endParaRPr kumimoji="1" lang="ja-JP" altLang="en-US" dirty="0"/>
                    </a:p>
                  </a:txBody>
                  <a:tcPr/>
                </a:tc>
                <a:tc>
                  <a:txBody>
                    <a:bodyPr/>
                    <a:lstStyle/>
                    <a:p>
                      <a:r>
                        <a:rPr kumimoji="1" lang="ja-JP" altLang="en-US" dirty="0" smtClean="0"/>
                        <a:t>賛</a:t>
                      </a:r>
                      <a:endParaRPr kumimoji="1" lang="ja-JP" altLang="en-US" dirty="0"/>
                    </a:p>
                  </a:txBody>
                  <a:tcPr/>
                </a:tc>
                <a:tc>
                  <a:txBody>
                    <a:bodyPr/>
                    <a:lstStyle/>
                    <a:p>
                      <a:r>
                        <a:rPr kumimoji="1" lang="ja-JP" altLang="en-US" dirty="0" smtClean="0"/>
                        <a:t>成</a:t>
                      </a:r>
                      <a:endParaRPr kumimoji="1" lang="ja-JP" altLang="en-US" dirty="0"/>
                    </a:p>
                  </a:txBody>
                  <a:tcPr/>
                </a:tc>
                <a:tc>
                  <a:txBody>
                    <a:bodyPr/>
                    <a:lstStyle/>
                    <a:p>
                      <a:r>
                        <a:rPr kumimoji="1" lang="ja-JP" altLang="en-US" dirty="0" smtClean="0"/>
                        <a:t>で</a:t>
                      </a:r>
                      <a:endParaRPr kumimoji="1" lang="ja-JP" altLang="en-US" dirty="0"/>
                    </a:p>
                  </a:txBody>
                  <a:tcPr/>
                </a:tc>
                <a:tc>
                  <a:txBody>
                    <a:bodyPr/>
                    <a:lstStyle/>
                    <a:p>
                      <a:r>
                        <a:rPr kumimoji="1" lang="ja-JP" altLang="en-US" dirty="0" smtClean="0"/>
                        <a:t>あ</a:t>
                      </a:r>
                      <a:endParaRPr kumimoji="1" lang="ja-JP" altLang="en-US" dirty="0"/>
                    </a:p>
                  </a:txBody>
                  <a:tcPr/>
                </a:tc>
                <a:tc>
                  <a:txBody>
                    <a:bodyPr/>
                    <a:lstStyle/>
                    <a:p>
                      <a:r>
                        <a:rPr kumimoji="1" lang="ja-JP" altLang="en-US" dirty="0" smtClean="0"/>
                        <a:t>る。</a:t>
                      </a:r>
                      <a:endParaRPr kumimoji="1" lang="ja-JP" altLang="en-US" dirty="0"/>
                    </a:p>
                  </a:txBody>
                  <a:tcPr/>
                </a:tc>
              </a:tr>
              <a:tr h="499411">
                <a:tc>
                  <a:txBody>
                    <a:bodyPr/>
                    <a:lstStyle/>
                    <a:p>
                      <a:r>
                        <a:rPr kumimoji="1" lang="ja-JP" altLang="en-US" dirty="0" smtClean="0"/>
                        <a:t>そ</a:t>
                      </a:r>
                      <a:endParaRPr kumimoji="1" lang="ja-JP" altLang="en-US" dirty="0"/>
                    </a:p>
                  </a:txBody>
                  <a:tcPr/>
                </a:tc>
                <a:tc>
                  <a:txBody>
                    <a:bodyPr/>
                    <a:lstStyle/>
                    <a:p>
                      <a:r>
                        <a:rPr kumimoji="1" lang="ja-JP" altLang="en-US" dirty="0" smtClean="0"/>
                        <a:t>の</a:t>
                      </a:r>
                      <a:endParaRPr kumimoji="1" lang="ja-JP" altLang="en-US" dirty="0"/>
                    </a:p>
                  </a:txBody>
                  <a:tcPr/>
                </a:tc>
                <a:tc>
                  <a:txBody>
                    <a:bodyPr/>
                    <a:lstStyle/>
                    <a:p>
                      <a:r>
                        <a:rPr kumimoji="1" lang="ja-JP" altLang="en-US" dirty="0" smtClean="0"/>
                        <a:t>理</a:t>
                      </a:r>
                      <a:endParaRPr kumimoji="1" lang="ja-JP" altLang="en-US" dirty="0"/>
                    </a:p>
                  </a:txBody>
                  <a:tcPr/>
                </a:tc>
                <a:tc>
                  <a:txBody>
                    <a:bodyPr/>
                    <a:lstStyle/>
                    <a:p>
                      <a:r>
                        <a:rPr kumimoji="1" lang="ja-JP" altLang="en-US" dirty="0" smtClean="0"/>
                        <a:t>由</a:t>
                      </a:r>
                      <a:endParaRPr kumimoji="1" lang="ja-JP" altLang="en-US" dirty="0"/>
                    </a:p>
                  </a:txBody>
                  <a:tcPr/>
                </a:tc>
                <a:tc>
                  <a:txBody>
                    <a:bodyPr/>
                    <a:lstStyle/>
                    <a:p>
                      <a:r>
                        <a:rPr kumimoji="1" lang="ja-JP" altLang="en-US" dirty="0" smtClean="0"/>
                        <a:t>は</a:t>
                      </a:r>
                      <a:endParaRPr kumimoji="1" lang="ja-JP" altLang="en-US" dirty="0"/>
                    </a:p>
                  </a:txBody>
                  <a:tcPr/>
                </a:tc>
                <a:tc>
                  <a:txBody>
                    <a:bodyPr/>
                    <a:lstStyle/>
                    <a:p>
                      <a:r>
                        <a:rPr kumimoji="1" lang="ja-JP" altLang="en-US" dirty="0" smtClean="0"/>
                        <a:t>２</a:t>
                      </a:r>
                      <a:endParaRPr kumimoji="1" lang="ja-JP" altLang="en-US" dirty="0"/>
                    </a:p>
                  </a:txBody>
                  <a:tcPr/>
                </a:tc>
                <a:tc>
                  <a:txBody>
                    <a:bodyPr/>
                    <a:lstStyle/>
                    <a:p>
                      <a:r>
                        <a:rPr kumimoji="1" lang="ja-JP" altLang="en-US" dirty="0" smtClean="0"/>
                        <a:t>つ</a:t>
                      </a:r>
                      <a:endParaRPr kumimoji="1" lang="ja-JP" altLang="en-US" dirty="0"/>
                    </a:p>
                  </a:txBody>
                  <a:tcPr/>
                </a:tc>
                <a:tc>
                  <a:txBody>
                    <a:bodyPr/>
                    <a:lstStyle/>
                    <a:p>
                      <a:r>
                        <a:rPr kumimoji="1" lang="ja-JP" altLang="en-US" dirty="0" smtClean="0"/>
                        <a:t>あ</a:t>
                      </a:r>
                      <a:endParaRPr kumimoji="1" lang="ja-JP" altLang="en-US" dirty="0"/>
                    </a:p>
                  </a:txBody>
                  <a:tcPr/>
                </a:tc>
                <a:tc>
                  <a:txBody>
                    <a:bodyPr/>
                    <a:lstStyle/>
                    <a:p>
                      <a:r>
                        <a:rPr kumimoji="1" lang="ja-JP" altLang="en-US" dirty="0" smtClean="0"/>
                        <a:t>る</a:t>
                      </a:r>
                      <a:endParaRPr kumimoji="1" lang="ja-JP" altLang="en-US" dirty="0"/>
                    </a:p>
                  </a:txBody>
                  <a:tcPr/>
                </a:tc>
                <a:tc>
                  <a:txBody>
                    <a:bodyPr/>
                    <a:lstStyle/>
                    <a:p>
                      <a:r>
                        <a:rPr kumimoji="1" lang="ja-JP" altLang="en-US" dirty="0" err="1" smtClean="0"/>
                        <a:t>。</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499411">
                <a:tc>
                  <a:txBody>
                    <a:bodyPr/>
                    <a:lstStyle/>
                    <a:p>
                      <a:endParaRPr kumimoji="1" lang="ja-JP" altLang="en-US" dirty="0"/>
                    </a:p>
                  </a:txBody>
                  <a:tcPr/>
                </a:tc>
                <a:tc>
                  <a:txBody>
                    <a:bodyPr/>
                    <a:lstStyle/>
                    <a:p>
                      <a:r>
                        <a:rPr kumimoji="1" lang="ja-JP" altLang="en-US" dirty="0" smtClean="0"/>
                        <a:t>１</a:t>
                      </a:r>
                      <a:endParaRPr kumimoji="1" lang="ja-JP" altLang="en-US" dirty="0"/>
                    </a:p>
                  </a:txBody>
                  <a:tcPr/>
                </a:tc>
                <a:tc>
                  <a:txBody>
                    <a:bodyPr/>
                    <a:lstStyle/>
                    <a:p>
                      <a:r>
                        <a:rPr kumimoji="1" lang="ja-JP" altLang="en-US" dirty="0" smtClean="0"/>
                        <a:t>つ</a:t>
                      </a:r>
                      <a:endParaRPr kumimoji="1" lang="ja-JP" altLang="en-US" dirty="0"/>
                    </a:p>
                  </a:txBody>
                  <a:tcPr/>
                </a:tc>
                <a:tc>
                  <a:txBody>
                    <a:bodyPr/>
                    <a:lstStyle/>
                    <a:p>
                      <a:r>
                        <a:rPr kumimoji="1" lang="ja-JP" altLang="en-US" dirty="0" smtClean="0"/>
                        <a:t>目</a:t>
                      </a:r>
                      <a:endParaRPr kumimoji="1" lang="ja-JP" altLang="en-US" dirty="0"/>
                    </a:p>
                  </a:txBody>
                  <a:tcPr/>
                </a:tc>
                <a:tc>
                  <a:txBody>
                    <a:bodyPr/>
                    <a:lstStyle/>
                    <a:p>
                      <a:r>
                        <a:rPr kumimoji="1" lang="ja-JP" altLang="en-US" dirty="0" smtClean="0"/>
                        <a:t>の</a:t>
                      </a:r>
                      <a:endParaRPr kumimoji="1" lang="ja-JP" altLang="en-US" dirty="0"/>
                    </a:p>
                  </a:txBody>
                  <a:tcPr/>
                </a:tc>
                <a:tc>
                  <a:txBody>
                    <a:bodyPr/>
                    <a:lstStyle/>
                    <a:p>
                      <a:r>
                        <a:rPr kumimoji="1" lang="ja-JP" altLang="en-US" dirty="0" smtClean="0"/>
                        <a:t>理</a:t>
                      </a:r>
                      <a:endParaRPr kumimoji="1" lang="ja-JP" altLang="en-US" dirty="0"/>
                    </a:p>
                  </a:txBody>
                  <a:tcPr/>
                </a:tc>
                <a:tc>
                  <a:txBody>
                    <a:bodyPr/>
                    <a:lstStyle/>
                    <a:p>
                      <a:r>
                        <a:rPr kumimoji="1" lang="ja-JP" altLang="en-US" dirty="0" smtClean="0"/>
                        <a:t>由</a:t>
                      </a:r>
                      <a:endParaRPr kumimoji="1" lang="ja-JP" altLang="en-US" dirty="0"/>
                    </a:p>
                  </a:txBody>
                  <a:tcPr/>
                </a:tc>
                <a:tc>
                  <a:txBody>
                    <a:bodyPr/>
                    <a:lstStyle/>
                    <a:p>
                      <a:r>
                        <a:rPr kumimoji="1" lang="ja-JP" altLang="en-US" dirty="0" smtClean="0"/>
                        <a:t>は</a:t>
                      </a:r>
                      <a:endParaRPr kumimoji="1" lang="ja-JP" altLang="en-US" dirty="0"/>
                    </a:p>
                  </a:txBody>
                  <a:tcPr/>
                </a:tc>
                <a:tc>
                  <a:txBody>
                    <a:bodyPr/>
                    <a:lstStyle/>
                    <a:p>
                      <a:r>
                        <a:rPr kumimoji="1" lang="ja-JP" altLang="en-US" dirty="0" err="1" smtClean="0"/>
                        <a:t>，</a:t>
                      </a:r>
                      <a:endParaRPr kumimoji="1" lang="ja-JP" altLang="en-US" dirty="0"/>
                    </a:p>
                  </a:txBody>
                  <a:tcPr/>
                </a:tc>
                <a:tc>
                  <a:txBody>
                    <a:bodyPr/>
                    <a:lstStyle/>
                    <a:p>
                      <a:r>
                        <a:rPr kumimoji="1" lang="ja-JP" altLang="en-US" dirty="0" smtClean="0"/>
                        <a:t>中</a:t>
                      </a:r>
                      <a:endParaRPr kumimoji="1" lang="ja-JP" altLang="en-US" dirty="0"/>
                    </a:p>
                  </a:txBody>
                  <a:tcPr/>
                </a:tc>
                <a:tc>
                  <a:txBody>
                    <a:bodyPr/>
                    <a:lstStyle/>
                    <a:p>
                      <a:r>
                        <a:rPr kumimoji="1" lang="ja-JP" altLang="en-US" dirty="0" smtClean="0"/>
                        <a:t>学</a:t>
                      </a:r>
                      <a:endParaRPr kumimoji="1" lang="ja-JP" altLang="en-US" dirty="0"/>
                    </a:p>
                  </a:txBody>
                  <a:tcPr/>
                </a:tc>
                <a:tc>
                  <a:txBody>
                    <a:bodyPr/>
                    <a:lstStyle/>
                    <a:p>
                      <a:r>
                        <a:rPr kumimoji="1" lang="ja-JP" altLang="en-US" dirty="0" smtClean="0"/>
                        <a:t>１</a:t>
                      </a:r>
                      <a:endParaRPr kumimoji="1" lang="ja-JP" altLang="en-US" dirty="0"/>
                    </a:p>
                  </a:txBody>
                  <a:tcPr/>
                </a:tc>
                <a:tc>
                  <a:txBody>
                    <a:bodyPr/>
                    <a:lstStyle/>
                    <a:p>
                      <a:r>
                        <a:rPr kumimoji="1" lang="ja-JP" altLang="en-US" dirty="0" smtClean="0"/>
                        <a:t>年</a:t>
                      </a:r>
                      <a:endParaRPr kumimoji="1" lang="ja-JP" altLang="en-US" dirty="0"/>
                    </a:p>
                  </a:txBody>
                  <a:tcPr/>
                </a:tc>
                <a:tc>
                  <a:txBody>
                    <a:bodyPr/>
                    <a:lstStyle/>
                    <a:p>
                      <a:r>
                        <a:rPr kumimoji="1" lang="ja-JP" altLang="en-US" dirty="0" smtClean="0"/>
                        <a:t>時</a:t>
                      </a:r>
                      <a:endParaRPr kumimoji="1" lang="ja-JP" altLang="en-US" dirty="0"/>
                    </a:p>
                  </a:txBody>
                  <a:tcPr/>
                </a:tc>
                <a:tc>
                  <a:txBody>
                    <a:bodyPr/>
                    <a:lstStyle/>
                    <a:p>
                      <a:r>
                        <a:rPr kumimoji="1" lang="ja-JP" altLang="en-US" dirty="0" smtClean="0"/>
                        <a:t>の</a:t>
                      </a:r>
                      <a:endParaRPr kumimoji="1" lang="ja-JP" altLang="en-US" dirty="0"/>
                    </a:p>
                  </a:txBody>
                  <a:tcPr/>
                </a:tc>
                <a:tc>
                  <a:txBody>
                    <a:bodyPr/>
                    <a:lstStyle/>
                    <a:p>
                      <a:r>
                        <a:rPr kumimoji="1" lang="ja-JP" altLang="en-US" dirty="0" smtClean="0"/>
                        <a:t>経</a:t>
                      </a:r>
                      <a:endParaRPr kumimoji="1" lang="ja-JP" altLang="en-US" dirty="0"/>
                    </a:p>
                  </a:txBody>
                  <a:tcPr/>
                </a:tc>
                <a:tc>
                  <a:txBody>
                    <a:bodyPr/>
                    <a:lstStyle/>
                    <a:p>
                      <a:r>
                        <a:rPr kumimoji="1" lang="ja-JP" altLang="en-US" dirty="0" smtClean="0"/>
                        <a:t>験</a:t>
                      </a:r>
                      <a:endParaRPr kumimoji="1" lang="ja-JP" altLang="en-US" dirty="0"/>
                    </a:p>
                  </a:txBody>
                  <a:tcPr/>
                </a:tc>
                <a:tc>
                  <a:txBody>
                    <a:bodyPr/>
                    <a:lstStyle/>
                    <a:p>
                      <a:r>
                        <a:rPr kumimoji="1" lang="ja-JP" altLang="en-US" dirty="0" smtClean="0"/>
                        <a:t>か</a:t>
                      </a:r>
                      <a:endParaRPr kumimoji="1" lang="ja-JP" altLang="en-US" dirty="0"/>
                    </a:p>
                  </a:txBody>
                  <a:tcPr/>
                </a:tc>
                <a:tc>
                  <a:txBody>
                    <a:bodyPr/>
                    <a:lstStyle/>
                    <a:p>
                      <a:r>
                        <a:rPr kumimoji="1" lang="ja-JP" altLang="en-US" dirty="0" smtClean="0"/>
                        <a:t>ら</a:t>
                      </a:r>
                      <a:endParaRPr kumimoji="1" lang="ja-JP" altLang="en-US" dirty="0"/>
                    </a:p>
                  </a:txBody>
                  <a:tcPr/>
                </a:tc>
                <a:tc>
                  <a:txBody>
                    <a:bodyPr/>
                    <a:lstStyle/>
                    <a:p>
                      <a:r>
                        <a:rPr kumimoji="1" lang="ja-JP" altLang="en-US" dirty="0" smtClean="0"/>
                        <a:t>だ。</a:t>
                      </a:r>
                      <a:endParaRPr kumimoji="1" lang="ja-JP" altLang="en-US" dirty="0"/>
                    </a:p>
                  </a:txBody>
                  <a:tcPr/>
                </a:tc>
              </a:tr>
              <a:tr h="499411">
                <a:tc>
                  <a:txBody>
                    <a:bodyPr/>
                    <a:lstStyle/>
                    <a:p>
                      <a:r>
                        <a:rPr kumimoji="1" lang="ja-JP" altLang="en-US" dirty="0" smtClean="0"/>
                        <a:t>私</a:t>
                      </a:r>
                      <a:endParaRPr kumimoji="1" lang="ja-JP" altLang="en-US" dirty="0"/>
                    </a:p>
                  </a:txBody>
                  <a:tcPr/>
                </a:tc>
                <a:tc>
                  <a:txBody>
                    <a:bodyPr/>
                    <a:lstStyle/>
                    <a:p>
                      <a:r>
                        <a:rPr kumimoji="1" lang="ja-JP" altLang="en-US" dirty="0" smtClean="0"/>
                        <a:t>は</a:t>
                      </a:r>
                      <a:endParaRPr kumimoji="1" lang="ja-JP" altLang="en-US" dirty="0"/>
                    </a:p>
                  </a:txBody>
                  <a:tcPr/>
                </a:tc>
                <a:tc>
                  <a:txBody>
                    <a:bodyPr/>
                    <a:lstStyle/>
                    <a:p>
                      <a:r>
                        <a:rPr kumimoji="1" lang="ja-JP" altLang="en-US" dirty="0" smtClean="0"/>
                        <a:t>甘</a:t>
                      </a:r>
                      <a:endParaRPr kumimoji="1" lang="ja-JP" altLang="en-US" dirty="0"/>
                    </a:p>
                  </a:txBody>
                  <a:tcPr/>
                </a:tc>
                <a:tc>
                  <a:txBody>
                    <a:bodyPr/>
                    <a:lstStyle/>
                    <a:p>
                      <a:r>
                        <a:rPr kumimoji="1" lang="ja-JP" altLang="en-US" dirty="0" smtClean="0"/>
                        <a:t>い</a:t>
                      </a:r>
                      <a:endParaRPr kumimoji="1" lang="ja-JP" altLang="en-US" dirty="0"/>
                    </a:p>
                  </a:txBody>
                  <a:tcPr/>
                </a:tc>
                <a:tc>
                  <a:txBody>
                    <a:bodyPr/>
                    <a:lstStyle/>
                    <a:p>
                      <a:r>
                        <a:rPr kumimoji="1" lang="ja-JP" altLang="en-US" dirty="0" smtClean="0"/>
                        <a:t>物</a:t>
                      </a:r>
                      <a:endParaRPr kumimoji="1" lang="ja-JP" altLang="en-US" dirty="0"/>
                    </a:p>
                  </a:txBody>
                  <a:tcPr/>
                </a:tc>
                <a:tc>
                  <a:txBody>
                    <a:bodyPr/>
                    <a:lstStyle/>
                    <a:p>
                      <a:r>
                        <a:rPr kumimoji="1" lang="ja-JP" altLang="en-US" dirty="0" smtClean="0"/>
                        <a:t>が</a:t>
                      </a:r>
                      <a:endParaRPr kumimoji="1" lang="ja-JP" altLang="en-US" dirty="0"/>
                    </a:p>
                  </a:txBody>
                  <a:tcPr/>
                </a:tc>
                <a:tc>
                  <a:txBody>
                    <a:bodyPr/>
                    <a:lstStyle/>
                    <a:p>
                      <a:r>
                        <a:rPr kumimoji="1" lang="ja-JP" altLang="en-US" dirty="0" smtClean="0"/>
                        <a:t>好</a:t>
                      </a:r>
                      <a:endParaRPr kumimoji="1" lang="ja-JP" altLang="en-US" dirty="0"/>
                    </a:p>
                  </a:txBody>
                  <a:tcPr/>
                </a:tc>
                <a:tc>
                  <a:txBody>
                    <a:bodyPr/>
                    <a:lstStyle/>
                    <a:p>
                      <a:r>
                        <a:rPr kumimoji="1" lang="ja-JP" altLang="en-US" dirty="0" smtClean="0"/>
                        <a:t>き</a:t>
                      </a:r>
                      <a:endParaRPr kumimoji="1" lang="ja-JP" altLang="en-US" dirty="0"/>
                    </a:p>
                  </a:txBody>
                  <a:tcPr/>
                </a:tc>
                <a:tc>
                  <a:txBody>
                    <a:bodyPr/>
                    <a:lstStyle/>
                    <a:p>
                      <a:r>
                        <a:rPr kumimoji="1" lang="ja-JP" altLang="en-US" dirty="0" smtClean="0"/>
                        <a:t>で</a:t>
                      </a:r>
                      <a:endParaRPr kumimoji="1" lang="ja-JP" altLang="en-US" dirty="0"/>
                    </a:p>
                  </a:txBody>
                  <a:tcPr/>
                </a:tc>
                <a:tc>
                  <a:txBody>
                    <a:bodyPr/>
                    <a:lstStyle/>
                    <a:p>
                      <a:r>
                        <a:rPr kumimoji="1" lang="ja-JP" altLang="en-US" dirty="0" smtClean="0"/>
                        <a:t>虫</a:t>
                      </a:r>
                      <a:endParaRPr kumimoji="1" lang="ja-JP" altLang="en-US" dirty="0"/>
                    </a:p>
                  </a:txBody>
                  <a:tcPr/>
                </a:tc>
                <a:tc>
                  <a:txBody>
                    <a:bodyPr/>
                    <a:lstStyle/>
                    <a:p>
                      <a:r>
                        <a:rPr kumimoji="1" lang="ja-JP" altLang="en-US" dirty="0" smtClean="0"/>
                        <a:t>歯</a:t>
                      </a:r>
                      <a:endParaRPr kumimoji="1" lang="ja-JP" altLang="en-US" dirty="0"/>
                    </a:p>
                  </a:txBody>
                  <a:tcPr/>
                </a:tc>
                <a:tc>
                  <a:txBody>
                    <a:bodyPr/>
                    <a:lstStyle/>
                    <a:p>
                      <a:r>
                        <a:rPr kumimoji="1" lang="ja-JP" altLang="en-US" dirty="0" smtClean="0"/>
                        <a:t>が</a:t>
                      </a:r>
                      <a:endParaRPr kumimoji="1" lang="ja-JP" altLang="en-US" dirty="0"/>
                    </a:p>
                  </a:txBody>
                  <a:tcPr/>
                </a:tc>
                <a:tc>
                  <a:txBody>
                    <a:bodyPr/>
                    <a:lstStyle/>
                    <a:p>
                      <a:r>
                        <a:rPr kumimoji="1" lang="ja-JP" altLang="en-US" dirty="0" smtClean="0"/>
                        <a:t>多</a:t>
                      </a:r>
                      <a:endParaRPr kumimoji="1" lang="ja-JP" altLang="en-US" dirty="0"/>
                    </a:p>
                  </a:txBody>
                  <a:tcPr/>
                </a:tc>
                <a:tc>
                  <a:txBody>
                    <a:bodyPr/>
                    <a:lstStyle/>
                    <a:p>
                      <a:r>
                        <a:rPr kumimoji="1" lang="ja-JP" altLang="en-US" dirty="0" smtClean="0"/>
                        <a:t>く</a:t>
                      </a:r>
                      <a:endParaRPr kumimoji="1" lang="ja-JP" altLang="en-US" dirty="0"/>
                    </a:p>
                  </a:txBody>
                  <a:tcPr/>
                </a:tc>
                <a:tc>
                  <a:txBody>
                    <a:bodyPr/>
                    <a:lstStyle/>
                    <a:p>
                      <a:r>
                        <a:rPr kumimoji="1" lang="ja-JP" altLang="en-US" dirty="0" smtClean="0"/>
                        <a:t>あ</a:t>
                      </a:r>
                      <a:endParaRPr kumimoji="1" lang="ja-JP" altLang="en-US" dirty="0"/>
                    </a:p>
                  </a:txBody>
                  <a:tcPr/>
                </a:tc>
                <a:tc>
                  <a:txBody>
                    <a:bodyPr/>
                    <a:lstStyle/>
                    <a:p>
                      <a:r>
                        <a:rPr kumimoji="1" lang="ja-JP" altLang="en-US" dirty="0" smtClean="0"/>
                        <a:t>っ</a:t>
                      </a:r>
                      <a:endParaRPr kumimoji="1" lang="ja-JP" altLang="en-US" dirty="0"/>
                    </a:p>
                  </a:txBody>
                  <a:tcPr/>
                </a:tc>
                <a:tc>
                  <a:txBody>
                    <a:bodyPr/>
                    <a:lstStyle/>
                    <a:p>
                      <a:r>
                        <a:rPr kumimoji="1" lang="ja-JP" altLang="en-US" dirty="0" smtClean="0"/>
                        <a:t>た</a:t>
                      </a:r>
                      <a:endParaRPr kumimoji="1" lang="ja-JP" altLang="en-US" dirty="0"/>
                    </a:p>
                  </a:txBody>
                  <a:tcPr/>
                </a:tc>
                <a:tc>
                  <a:txBody>
                    <a:bodyPr/>
                    <a:lstStyle/>
                    <a:p>
                      <a:r>
                        <a:rPr kumimoji="1" lang="ja-JP" altLang="en-US" dirty="0" err="1" smtClean="0"/>
                        <a:t>。</a:t>
                      </a:r>
                      <a:endParaRPr kumimoji="1" lang="ja-JP" altLang="en-US" dirty="0"/>
                    </a:p>
                  </a:txBody>
                  <a:tcPr/>
                </a:tc>
                <a:tc>
                  <a:txBody>
                    <a:bodyPr/>
                    <a:lstStyle/>
                    <a:p>
                      <a:r>
                        <a:rPr kumimoji="1" lang="ja-JP" altLang="en-US" dirty="0" smtClean="0"/>
                        <a:t>そ</a:t>
                      </a:r>
                      <a:endParaRPr kumimoji="1" lang="ja-JP" altLang="en-US" dirty="0"/>
                    </a:p>
                  </a:txBody>
                  <a:tcPr/>
                </a:tc>
                <a:tc>
                  <a:txBody>
                    <a:bodyPr/>
                    <a:lstStyle/>
                    <a:p>
                      <a:r>
                        <a:rPr kumimoji="1" lang="ja-JP" altLang="en-US" dirty="0" smtClean="0"/>
                        <a:t>の</a:t>
                      </a:r>
                      <a:endParaRPr kumimoji="1" lang="ja-JP" altLang="en-US" dirty="0"/>
                    </a:p>
                  </a:txBody>
                  <a:tcPr/>
                </a:tc>
              </a:tr>
              <a:tr h="499411">
                <a:tc>
                  <a:txBody>
                    <a:bodyPr/>
                    <a:lstStyle/>
                    <a:p>
                      <a:r>
                        <a:rPr kumimoji="1" lang="ja-JP" altLang="en-US" dirty="0" smtClean="0"/>
                        <a:t>た</a:t>
                      </a:r>
                      <a:endParaRPr kumimoji="1" lang="ja-JP" altLang="en-US" dirty="0"/>
                    </a:p>
                  </a:txBody>
                  <a:tcPr/>
                </a:tc>
                <a:tc>
                  <a:txBody>
                    <a:bodyPr/>
                    <a:lstStyle/>
                    <a:p>
                      <a:r>
                        <a:rPr kumimoji="1" lang="ja-JP" altLang="en-US" dirty="0" smtClean="0"/>
                        <a:t>め</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5" name="正方形/長方形 4"/>
          <p:cNvSpPr/>
          <p:nvPr/>
        </p:nvSpPr>
        <p:spPr>
          <a:xfrm>
            <a:off x="6068291" y="1433740"/>
            <a:ext cx="2992582" cy="7169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タイトルは</a:t>
            </a:r>
            <a:r>
              <a:rPr kumimoji="1" lang="en-US" altLang="ja-JP" dirty="0" smtClean="0"/>
              <a:t>1</a:t>
            </a:r>
            <a:r>
              <a:rPr kumimoji="1" lang="ja-JP" altLang="en-US" dirty="0" smtClean="0"/>
              <a:t>行目３</a:t>
            </a:r>
            <a:r>
              <a:rPr kumimoji="1" lang="ja-JP" altLang="en-US" dirty="0" err="1" smtClean="0"/>
              <a:t>ます空けて</a:t>
            </a:r>
            <a:endParaRPr kumimoji="1" lang="ja-JP" altLang="en-US" dirty="0"/>
          </a:p>
        </p:txBody>
      </p:sp>
      <p:sp>
        <p:nvSpPr>
          <p:cNvPr id="6" name="正方形/長方形 5"/>
          <p:cNvSpPr/>
          <p:nvPr/>
        </p:nvSpPr>
        <p:spPr>
          <a:xfrm>
            <a:off x="871110" y="4370025"/>
            <a:ext cx="2992582" cy="7169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段落の最初は１</a:t>
            </a:r>
            <a:r>
              <a:rPr kumimoji="1" lang="ja-JP" altLang="en-US" dirty="0" err="1" smtClean="0"/>
              <a:t>ます空ける</a:t>
            </a:r>
            <a:endParaRPr kumimoji="1" lang="ja-JP" altLang="en-US" dirty="0"/>
          </a:p>
        </p:txBody>
      </p:sp>
      <p:sp>
        <p:nvSpPr>
          <p:cNvPr id="7" name="正方形/長方形 6"/>
          <p:cNvSpPr/>
          <p:nvPr/>
        </p:nvSpPr>
        <p:spPr>
          <a:xfrm>
            <a:off x="5635343" y="4411379"/>
            <a:ext cx="3113801" cy="7169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句読点は行の最初に用いない</a:t>
            </a:r>
            <a:endParaRPr kumimoji="1" lang="ja-JP" altLang="en-US" dirty="0"/>
          </a:p>
        </p:txBody>
      </p:sp>
      <p:cxnSp>
        <p:nvCxnSpPr>
          <p:cNvPr id="9" name="直線矢印コネクタ 8"/>
          <p:cNvCxnSpPr>
            <a:stCxn id="5" idx="1"/>
          </p:cNvCxnSpPr>
          <p:nvPr/>
        </p:nvCxnSpPr>
        <p:spPr>
          <a:xfrm flipH="1">
            <a:off x="1215736" y="1792226"/>
            <a:ext cx="4852555" cy="19676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0" name="直線矢印コネクタ 9"/>
          <p:cNvCxnSpPr/>
          <p:nvPr/>
        </p:nvCxnSpPr>
        <p:spPr>
          <a:xfrm flipV="1">
            <a:off x="7935192" y="3678382"/>
            <a:ext cx="658090" cy="73722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1" name="直線矢印コネクタ 10"/>
          <p:cNvCxnSpPr/>
          <p:nvPr/>
        </p:nvCxnSpPr>
        <p:spPr>
          <a:xfrm flipH="1" flipV="1">
            <a:off x="529936" y="3605645"/>
            <a:ext cx="561109" cy="80573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4" name="正方形/長方形 13"/>
          <p:cNvSpPr/>
          <p:nvPr/>
        </p:nvSpPr>
        <p:spPr>
          <a:xfrm>
            <a:off x="245924" y="5413664"/>
            <a:ext cx="2012386" cy="7169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算用数字を使う</a:t>
            </a:r>
            <a:endParaRPr kumimoji="1" lang="ja-JP" altLang="en-US" dirty="0"/>
          </a:p>
        </p:txBody>
      </p:sp>
      <p:cxnSp>
        <p:nvCxnSpPr>
          <p:cNvPr id="15" name="直線矢印コネクタ 14"/>
          <p:cNvCxnSpPr/>
          <p:nvPr/>
        </p:nvCxnSpPr>
        <p:spPr>
          <a:xfrm flipV="1">
            <a:off x="374074" y="3069771"/>
            <a:ext cx="2096983" cy="234389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8" name="正方形/長方形 17"/>
          <p:cNvSpPr/>
          <p:nvPr/>
        </p:nvSpPr>
        <p:spPr>
          <a:xfrm>
            <a:off x="3199541" y="5186817"/>
            <a:ext cx="2435802" cy="91352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算用数字・アルファベットは</a:t>
            </a:r>
            <a:r>
              <a:rPr kumimoji="1" lang="en-US" altLang="ja-JP" dirty="0" smtClean="0"/>
              <a:t>1</a:t>
            </a:r>
            <a:r>
              <a:rPr kumimoji="1" lang="ja-JP" altLang="en-US" dirty="0" smtClean="0"/>
              <a:t>マスに</a:t>
            </a:r>
            <a:r>
              <a:rPr kumimoji="1" lang="en-US" altLang="ja-JP" dirty="0" smtClean="0"/>
              <a:t>2</a:t>
            </a:r>
            <a:r>
              <a:rPr kumimoji="1" lang="ja-JP" altLang="en-US" dirty="0" smtClean="0"/>
              <a:t>文字書く（大文字のぞく）</a:t>
            </a:r>
            <a:endParaRPr kumimoji="1" lang="ja-JP" altLang="en-US" dirty="0"/>
          </a:p>
        </p:txBody>
      </p:sp>
      <p:graphicFrame>
        <p:nvGraphicFramePr>
          <p:cNvPr id="22" name="表 21"/>
          <p:cNvGraphicFramePr>
            <a:graphicFrameLocks noGrp="1"/>
          </p:cNvGraphicFramePr>
          <p:nvPr>
            <p:extLst>
              <p:ext uri="{D42A27DB-BD31-4B8C-83A1-F6EECF244321}">
                <p14:modId xmlns:p14="http://schemas.microsoft.com/office/powerpoint/2010/main" val="966476923"/>
              </p:ext>
            </p:extLst>
          </p:nvPr>
        </p:nvGraphicFramePr>
        <p:xfrm>
          <a:off x="3515598" y="6200160"/>
          <a:ext cx="2119745" cy="461517"/>
        </p:xfrm>
        <a:graphic>
          <a:graphicData uri="http://schemas.openxmlformats.org/drawingml/2006/table">
            <a:tbl>
              <a:tblPr firstRow="1" bandRow="1">
                <a:tableStyleId>{5940675A-B579-460E-94D1-54222C63F5DA}</a:tableStyleId>
              </a:tblPr>
              <a:tblGrid>
                <a:gridCol w="423949"/>
                <a:gridCol w="423949"/>
                <a:gridCol w="423949"/>
                <a:gridCol w="423949"/>
                <a:gridCol w="423949"/>
              </a:tblGrid>
              <a:tr h="461517">
                <a:tc>
                  <a:txBody>
                    <a:bodyPr/>
                    <a:lstStyle/>
                    <a:p>
                      <a:r>
                        <a:rPr kumimoji="1" lang="ja-JP" altLang="en-US" dirty="0" smtClean="0"/>
                        <a:t>Ｗ</a:t>
                      </a:r>
                      <a:endParaRPr kumimoji="1" lang="ja-JP" altLang="en-US" dirty="0"/>
                    </a:p>
                  </a:txBody>
                  <a:tcPr/>
                </a:tc>
                <a:tc>
                  <a:txBody>
                    <a:bodyPr/>
                    <a:lstStyle/>
                    <a:p>
                      <a:r>
                        <a:rPr kumimoji="1" lang="ja-JP" altLang="en-US" dirty="0" smtClean="0"/>
                        <a:t>ｈｉ</a:t>
                      </a:r>
                      <a:endParaRPr kumimoji="1" lang="ja-JP" altLang="en-US" dirty="0"/>
                    </a:p>
                  </a:txBody>
                  <a:tcPr/>
                </a:tc>
                <a:tc>
                  <a:txBody>
                    <a:bodyPr/>
                    <a:lstStyle/>
                    <a:p>
                      <a:r>
                        <a:rPr kumimoji="1" lang="en-US" altLang="ja-JP" dirty="0" err="1" smtClean="0"/>
                        <a:t>ch</a:t>
                      </a:r>
                      <a:endParaRPr kumimoji="1" lang="ja-JP" altLang="en-US" dirty="0"/>
                    </a:p>
                  </a:txBody>
                  <a:tcPr/>
                </a:tc>
                <a:tc>
                  <a:txBody>
                    <a:bodyPr/>
                    <a:lstStyle/>
                    <a:p>
                      <a:endParaRPr kumimoji="1" lang="ja-JP" altLang="en-US"/>
                    </a:p>
                  </a:txBody>
                  <a:tcPr/>
                </a:tc>
                <a:tc>
                  <a:txBody>
                    <a:bodyPr/>
                    <a:lstStyle/>
                    <a:p>
                      <a:endParaRPr kumimoji="1" lang="ja-JP" altLang="en-US" dirty="0"/>
                    </a:p>
                  </a:txBody>
                  <a:tcPr/>
                </a:tc>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025449327"/>
              </p:ext>
            </p:extLst>
          </p:nvPr>
        </p:nvGraphicFramePr>
        <p:xfrm>
          <a:off x="5933216" y="6200159"/>
          <a:ext cx="2452250" cy="461517"/>
        </p:xfrm>
        <a:graphic>
          <a:graphicData uri="http://schemas.openxmlformats.org/drawingml/2006/table">
            <a:tbl>
              <a:tblPr firstRow="1" bandRow="1">
                <a:tableStyleId>{5940675A-B579-460E-94D1-54222C63F5DA}</a:tableStyleId>
              </a:tblPr>
              <a:tblGrid>
                <a:gridCol w="490450"/>
                <a:gridCol w="490450"/>
                <a:gridCol w="490450"/>
                <a:gridCol w="490450"/>
                <a:gridCol w="490450"/>
              </a:tblGrid>
              <a:tr h="461517">
                <a:tc>
                  <a:txBody>
                    <a:bodyPr/>
                    <a:lstStyle/>
                    <a:p>
                      <a:r>
                        <a:rPr kumimoji="1" lang="en-US" altLang="ja-JP" dirty="0" smtClean="0"/>
                        <a:t>68</a:t>
                      </a:r>
                      <a:endParaRPr kumimoji="1" lang="ja-JP" altLang="en-US" dirty="0"/>
                    </a:p>
                  </a:txBody>
                  <a:tcPr/>
                </a:tc>
                <a:tc>
                  <a:txBody>
                    <a:bodyPr/>
                    <a:lstStyle/>
                    <a:p>
                      <a:r>
                        <a:rPr kumimoji="1" lang="en-US" altLang="ja-JP" dirty="0" smtClean="0"/>
                        <a:t>4m</a:t>
                      </a:r>
                      <a:endParaRPr kumimoji="1" lang="ja-JP" altLang="en-US" dirty="0"/>
                    </a:p>
                  </a:txBody>
                  <a:tcPr/>
                </a:tc>
                <a:tc>
                  <a:txBody>
                    <a:bodyPr/>
                    <a:lstStyle/>
                    <a:p>
                      <a:r>
                        <a:rPr kumimoji="1" lang="ja-JP" altLang="en-US" dirty="0" smtClean="0"/>
                        <a:t>の</a:t>
                      </a:r>
                      <a:endParaRPr kumimoji="1" lang="ja-JP" altLang="en-US" dirty="0"/>
                    </a:p>
                  </a:txBody>
                  <a:tcPr/>
                </a:tc>
                <a:tc>
                  <a:txBody>
                    <a:bodyPr/>
                    <a:lstStyle/>
                    <a:p>
                      <a:r>
                        <a:rPr kumimoji="1" lang="ja-JP" altLang="en-US" dirty="0" smtClean="0"/>
                        <a:t>高</a:t>
                      </a:r>
                      <a:endParaRPr kumimoji="1" lang="ja-JP" altLang="en-US" dirty="0"/>
                    </a:p>
                  </a:txBody>
                  <a:tcPr/>
                </a:tc>
                <a:tc>
                  <a:txBody>
                    <a:bodyPr/>
                    <a:lstStyle/>
                    <a:p>
                      <a:r>
                        <a:rPr kumimoji="1" lang="ja-JP" altLang="en-US" dirty="0" smtClean="0"/>
                        <a:t>さ</a:t>
                      </a:r>
                      <a:endParaRPr kumimoji="1" lang="ja-JP" altLang="en-US" dirty="0"/>
                    </a:p>
                  </a:txBody>
                  <a:tcPr/>
                </a:tc>
              </a:tr>
            </a:tbl>
          </a:graphicData>
        </a:graphic>
      </p:graphicFrame>
      <p:sp>
        <p:nvSpPr>
          <p:cNvPr id="16" name="正方形/長方形 15"/>
          <p:cNvSpPr/>
          <p:nvPr/>
        </p:nvSpPr>
        <p:spPr>
          <a:xfrm>
            <a:off x="5818916" y="5285092"/>
            <a:ext cx="3113801" cy="7169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～だ。～である。調で</a:t>
            </a:r>
            <a:endParaRPr kumimoji="1" lang="ja-JP" altLang="en-US" dirty="0"/>
          </a:p>
        </p:txBody>
      </p:sp>
      <p:cxnSp>
        <p:nvCxnSpPr>
          <p:cNvPr id="17" name="直線矢印コネクタ 16"/>
          <p:cNvCxnSpPr/>
          <p:nvPr/>
        </p:nvCxnSpPr>
        <p:spPr>
          <a:xfrm flipH="1" flipV="1">
            <a:off x="3755571" y="3167743"/>
            <a:ext cx="2063346" cy="211735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0" name="直線矢印コネクタ 19"/>
          <p:cNvCxnSpPr/>
          <p:nvPr/>
        </p:nvCxnSpPr>
        <p:spPr>
          <a:xfrm flipV="1">
            <a:off x="7935192" y="2600410"/>
            <a:ext cx="610464" cy="178528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395067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solidFill>
                  <a:srgbClr val="FF0000"/>
                </a:solidFill>
              </a:rPr>
              <a:t>文章を評価しよう</a:t>
            </a:r>
            <a:endParaRPr kumimoji="1" lang="ja-JP" altLang="en-US" dirty="0">
              <a:solidFill>
                <a:srgbClr val="FF0000"/>
              </a:solidFill>
            </a:endParaRPr>
          </a:p>
        </p:txBody>
      </p:sp>
      <p:sp>
        <p:nvSpPr>
          <p:cNvPr id="4" name="テキスト プレースホルダー 3"/>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6100684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7072" y="365126"/>
            <a:ext cx="6998277" cy="1325563"/>
          </a:xfrm>
        </p:spPr>
        <p:txBody>
          <a:bodyPr/>
          <a:lstStyle/>
          <a:p>
            <a:r>
              <a:rPr kumimoji="1" lang="ja-JP" altLang="en-US" dirty="0" smtClean="0">
                <a:solidFill>
                  <a:srgbClr val="FF0000"/>
                </a:solidFill>
              </a:rPr>
              <a:t>お互いに読み合う</a:t>
            </a:r>
            <a:endParaRPr kumimoji="1" lang="ja-JP" altLang="en-US" dirty="0">
              <a:solidFill>
                <a:srgbClr val="FF0000"/>
              </a:solidFill>
            </a:endParaRPr>
          </a:p>
        </p:txBody>
      </p:sp>
      <p:graphicFrame>
        <p:nvGraphicFramePr>
          <p:cNvPr id="3" name="表 2"/>
          <p:cNvGraphicFramePr>
            <a:graphicFrameLocks noGrp="1"/>
          </p:cNvGraphicFramePr>
          <p:nvPr>
            <p:extLst>
              <p:ext uri="{D42A27DB-BD31-4B8C-83A1-F6EECF244321}">
                <p14:modId xmlns:p14="http://schemas.microsoft.com/office/powerpoint/2010/main" val="4031604494"/>
              </p:ext>
            </p:extLst>
          </p:nvPr>
        </p:nvGraphicFramePr>
        <p:xfrm>
          <a:off x="283958" y="2716574"/>
          <a:ext cx="8231390" cy="731520"/>
        </p:xfrm>
        <a:graphic>
          <a:graphicData uri="http://schemas.openxmlformats.org/drawingml/2006/table">
            <a:tbl>
              <a:tblPr firstCol="1" bandRow="1">
                <a:tableStyleId>{21E4AEA4-8DFA-4A89-87EB-49C32662AFE0}</a:tableStyleId>
              </a:tblPr>
              <a:tblGrid>
                <a:gridCol w="1077251"/>
                <a:gridCol w="3037599"/>
                <a:gridCol w="838210"/>
                <a:gridCol w="3278330"/>
              </a:tblGrid>
              <a:tr h="0">
                <a:tc>
                  <a:txBody>
                    <a:bodyPr/>
                    <a:lstStyle/>
                    <a:p>
                      <a:pPr algn="just">
                        <a:spcAft>
                          <a:spcPts val="0"/>
                        </a:spcAft>
                      </a:pPr>
                      <a:r>
                        <a:rPr lang="ja-JP" sz="2400" kern="100" dirty="0">
                          <a:effectLst/>
                        </a:rPr>
                        <a:t>名前</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400" kern="100" dirty="0">
                          <a:effectLst/>
                        </a:rPr>
                        <a:t> </a:t>
                      </a:r>
                      <a:r>
                        <a:rPr lang="ja-JP" altLang="en-US" sz="2400" kern="100" dirty="0" smtClean="0">
                          <a:effectLst/>
                        </a:rPr>
                        <a:t>（作文の作者）を書く</a:t>
                      </a:r>
                      <a:endParaRPr lang="ja-JP" sz="2400" kern="100" dirty="0">
                        <a:effectLst/>
                      </a:endParaRPr>
                    </a:p>
                    <a:p>
                      <a:pPr algn="just">
                        <a:spcAft>
                          <a:spcPts val="0"/>
                        </a:spcAft>
                      </a:pP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400" kern="100" dirty="0">
                          <a:effectLst/>
                        </a:rPr>
                        <a:t>評価</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400" kern="100" dirty="0">
                          <a:effectLst/>
                        </a:rPr>
                        <a:t> </a:t>
                      </a:r>
                      <a:endParaRPr lang="ja-JP" sz="2400" kern="100" dirty="0">
                        <a:effectLst/>
                      </a:endParaRPr>
                    </a:p>
                    <a:p>
                      <a:pPr algn="just">
                        <a:spcAft>
                          <a:spcPts val="0"/>
                        </a:spcAft>
                      </a:pPr>
                      <a:r>
                        <a:rPr lang="ja-JP" sz="2400" kern="100" dirty="0">
                          <a:effectLst/>
                        </a:rPr>
                        <a:t>　　Ａ　　Ｂ　　Ｃ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1084710827"/>
              </p:ext>
            </p:extLst>
          </p:nvPr>
        </p:nvGraphicFramePr>
        <p:xfrm>
          <a:off x="283958" y="3685711"/>
          <a:ext cx="8231390" cy="2926080"/>
        </p:xfrm>
        <a:graphic>
          <a:graphicData uri="http://schemas.openxmlformats.org/drawingml/2006/table">
            <a:tbl>
              <a:tblPr firstCol="1" bandRow="1">
                <a:tableStyleId>{21E4AEA4-8DFA-4A89-87EB-49C32662AFE0}</a:tableStyleId>
              </a:tblPr>
              <a:tblGrid>
                <a:gridCol w="1087642"/>
                <a:gridCol w="7143748"/>
              </a:tblGrid>
              <a:tr h="0">
                <a:tc>
                  <a:txBody>
                    <a:bodyPr/>
                    <a:lstStyle/>
                    <a:p>
                      <a:pPr algn="just">
                        <a:spcAft>
                          <a:spcPts val="0"/>
                        </a:spcAft>
                      </a:pPr>
                      <a:r>
                        <a:rPr lang="ja-JP" sz="2400" kern="100" dirty="0">
                          <a:effectLst/>
                        </a:rPr>
                        <a:t>テーマ</a:t>
                      </a:r>
                    </a:p>
                    <a:p>
                      <a:pPr algn="just">
                        <a:spcAft>
                          <a:spcPts val="0"/>
                        </a:spcAft>
                      </a:pP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altLang="en-US" sz="2400" dirty="0" smtClean="0"/>
                        <a:t>（例）私の苦手な歯医者の通院</a:t>
                      </a:r>
                      <a:endParaRPr lang="ja-JP" sz="2400" dirty="0"/>
                    </a:p>
                  </a:txBody>
                  <a:tcPr marL="68580" marR="68580" marT="0" marB="0"/>
                </a:tc>
              </a:tr>
              <a:tr h="0">
                <a:tc>
                  <a:txBody>
                    <a:bodyPr/>
                    <a:lstStyle/>
                    <a:p>
                      <a:pPr algn="just">
                        <a:spcAft>
                          <a:spcPts val="0"/>
                        </a:spcAft>
                      </a:pPr>
                      <a:r>
                        <a:rPr lang="ja-JP" sz="2400" kern="100" dirty="0">
                          <a:effectLst/>
                        </a:rPr>
                        <a:t>理由の</a:t>
                      </a:r>
                    </a:p>
                    <a:p>
                      <a:pPr algn="just">
                        <a:spcAft>
                          <a:spcPts val="0"/>
                        </a:spcAft>
                      </a:pPr>
                      <a:r>
                        <a:rPr lang="ja-JP" sz="2400" kern="100" dirty="0">
                          <a:effectLst/>
                        </a:rPr>
                        <a:t>　要約</a:t>
                      </a:r>
                    </a:p>
                    <a:p>
                      <a:pPr algn="just">
                        <a:spcAft>
                          <a:spcPts val="0"/>
                        </a:spcAft>
                      </a:pPr>
                      <a:r>
                        <a:rPr lang="ja-JP" sz="2400" kern="100" dirty="0">
                          <a:effectLst/>
                        </a:rPr>
                        <a:t>（</a:t>
                      </a:r>
                      <a:r>
                        <a:rPr lang="en-US" sz="2400" kern="100" dirty="0">
                          <a:effectLst/>
                        </a:rPr>
                        <a:t>3</a:t>
                      </a:r>
                      <a:r>
                        <a:rPr lang="ja-JP" sz="2400" kern="100" dirty="0">
                          <a:effectLst/>
                        </a:rPr>
                        <a:t>行）</a:t>
                      </a:r>
                    </a:p>
                    <a:p>
                      <a:pPr algn="just">
                        <a:spcAft>
                          <a:spcPts val="0"/>
                        </a:spcAft>
                      </a:pPr>
                      <a:r>
                        <a:rPr lang="en-US" sz="2400" kern="100" dirty="0">
                          <a:effectLst/>
                        </a:rPr>
                        <a:t> </a:t>
                      </a:r>
                      <a:r>
                        <a:rPr lang="ja-JP" altLang="en-US" sz="2400" kern="100" dirty="0" smtClean="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altLang="en-US" sz="2400" dirty="0" smtClean="0"/>
                        <a:t>（例）</a:t>
                      </a:r>
                      <a:endParaRPr lang="en-US" altLang="ja-JP" sz="2400" dirty="0" smtClean="0"/>
                    </a:p>
                    <a:p>
                      <a:pPr algn="just">
                        <a:spcAft>
                          <a:spcPts val="0"/>
                        </a:spcAft>
                      </a:pPr>
                      <a:r>
                        <a:rPr lang="ja-JP" altLang="en-US" sz="2400" dirty="0" smtClean="0"/>
                        <a:t>　・一つ目の原因は中学時代の治療の痛かった思い出</a:t>
                      </a:r>
                      <a:endParaRPr lang="en-US" altLang="ja-JP" sz="2400" dirty="0" smtClean="0"/>
                    </a:p>
                    <a:p>
                      <a:pPr algn="just">
                        <a:spcAft>
                          <a:spcPts val="0"/>
                        </a:spcAft>
                      </a:pPr>
                      <a:r>
                        <a:rPr lang="ja-JP" altLang="en-US" sz="2400" dirty="0" smtClean="0"/>
                        <a:t>　・二つ目は音や治療が見えない不安感</a:t>
                      </a:r>
                      <a:endParaRPr lang="en-US" altLang="ja-JP" sz="2400" dirty="0" smtClean="0"/>
                    </a:p>
                    <a:p>
                      <a:pPr algn="just">
                        <a:spcAft>
                          <a:spcPts val="0"/>
                        </a:spcAft>
                      </a:pPr>
                      <a:r>
                        <a:rPr lang="ja-JP" altLang="en-US" sz="2400" dirty="0" smtClean="0"/>
                        <a:t>　・今は我慢して通うようになった</a:t>
                      </a:r>
                      <a:endParaRPr lang="en-US" altLang="ja-JP" sz="2400" dirty="0" smtClean="0"/>
                    </a:p>
                  </a:txBody>
                  <a:tcPr marL="68580" marR="68580" marT="0" marB="0"/>
                </a:tc>
              </a:tr>
              <a:tr h="0">
                <a:tc>
                  <a:txBody>
                    <a:bodyPr/>
                    <a:lstStyle/>
                    <a:p>
                      <a:pPr algn="just">
                        <a:spcAft>
                          <a:spcPts val="0"/>
                        </a:spcAft>
                      </a:pPr>
                      <a:r>
                        <a:rPr lang="ja-JP" sz="2400" kern="100">
                          <a:effectLst/>
                        </a:rPr>
                        <a:t>良い点</a:t>
                      </a:r>
                    </a:p>
                    <a:p>
                      <a:pPr algn="just">
                        <a:spcAft>
                          <a:spcPts val="0"/>
                        </a:spcAft>
                      </a:pPr>
                      <a:r>
                        <a:rPr lang="ja-JP" sz="2400" kern="100">
                          <a:effectLst/>
                        </a:rPr>
                        <a:t>（</a:t>
                      </a:r>
                      <a:r>
                        <a:rPr lang="en-US" sz="2400" kern="100">
                          <a:effectLst/>
                        </a:rPr>
                        <a:t>1</a:t>
                      </a:r>
                      <a:r>
                        <a:rPr lang="ja-JP" sz="2400" kern="100">
                          <a:effectLst/>
                        </a:rPr>
                        <a:t>つ）</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altLang="en-US" sz="2400" dirty="0" smtClean="0"/>
                        <a:t>（例）</a:t>
                      </a:r>
                      <a:endParaRPr lang="en-US" altLang="ja-JP" sz="2400" dirty="0" smtClean="0"/>
                    </a:p>
                    <a:p>
                      <a:pPr algn="just">
                        <a:spcAft>
                          <a:spcPts val="0"/>
                        </a:spcAft>
                      </a:pPr>
                      <a:r>
                        <a:rPr lang="ja-JP" altLang="en-US" sz="2400" dirty="0" smtClean="0"/>
                        <a:t>　・自分のエピソードを５Ｗ１Ｈを意識して書いてある点</a:t>
                      </a:r>
                      <a:r>
                        <a:rPr lang="en-US" sz="2400" dirty="0"/>
                        <a:t> </a:t>
                      </a:r>
                      <a:endParaRPr lang="ja-JP" sz="2400" dirty="0"/>
                    </a:p>
                  </a:txBody>
                  <a:tcPr marL="68580" marR="68580" marT="0" marB="0"/>
                </a:tc>
              </a:tr>
            </a:tbl>
          </a:graphicData>
        </a:graphic>
      </p:graphicFrame>
      <p:sp>
        <p:nvSpPr>
          <p:cNvPr id="5" name="Rectangle 1"/>
          <p:cNvSpPr>
            <a:spLocks noChangeArrowheads="1"/>
          </p:cNvSpPr>
          <p:nvPr/>
        </p:nvSpPr>
        <p:spPr bwMode="auto">
          <a:xfrm>
            <a:off x="176405" y="1647960"/>
            <a:ext cx="879118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mn-ea"/>
                <a:cs typeface="Times New Roman" panose="02020603050405020304" pitchFamily="18" charset="0"/>
              </a:rPr>
              <a:t>他の人の作文を読んで、内容の読み取りと評価を行いましょう。</a:t>
            </a:r>
            <a:endParaRPr kumimoji="0" lang="ja-JP" altLang="en-US" sz="1600" b="0" i="0" u="none" strike="noStrike" cap="none" normalizeH="0" baseline="0" dirty="0" smtClean="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mn-ea"/>
                <a:cs typeface="Times New Roman" panose="02020603050405020304" pitchFamily="18" charset="0"/>
              </a:rPr>
              <a:t>評価はＢを基準にして、内容の不足がＣ、充実がＡをつけましょう。</a:t>
            </a:r>
            <a:r>
              <a:rPr kumimoji="0" lang="ja-JP" altLang="en-US" sz="10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　</a:t>
            </a:r>
            <a:endParaRPr kumimoji="0" lang="ja-JP" altLang="en-US" sz="700" b="0" i="0" u="none" strike="noStrike" cap="none" normalizeH="0" baseline="0" dirty="0" smtClean="0">
              <a:ln>
                <a:noFill/>
              </a:ln>
              <a:solidFill>
                <a:schemeClr val="tx1"/>
              </a:solidFill>
              <a:effectLst/>
            </a:endParaRPr>
          </a:p>
        </p:txBody>
      </p:sp>
      <p:sp>
        <p:nvSpPr>
          <p:cNvPr id="6" name="正方形/長方形 5"/>
          <p:cNvSpPr/>
          <p:nvPr/>
        </p:nvSpPr>
        <p:spPr>
          <a:xfrm>
            <a:off x="0" y="519340"/>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STEP1</a:t>
            </a:r>
            <a:endParaRPr lang="ja-JP" altLang="en-US" sz="4000" dirty="0"/>
          </a:p>
        </p:txBody>
      </p:sp>
      <p:sp>
        <p:nvSpPr>
          <p:cNvPr id="7" name="円/楕円 6"/>
          <p:cNvSpPr/>
          <p:nvPr/>
        </p:nvSpPr>
        <p:spPr>
          <a:xfrm>
            <a:off x="6151418" y="2951018"/>
            <a:ext cx="613064" cy="623455"/>
          </a:xfrm>
          <a:prstGeom prst="ellipse">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628861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rgbClr val="FF0000"/>
                </a:solidFill>
              </a:rPr>
              <a:t>他のテーブルの人とも交換しよう</a:t>
            </a:r>
            <a:endParaRPr lang="ja-JP" altLang="en-US" dirty="0">
              <a:solidFill>
                <a:srgbClr val="FF0000"/>
              </a:solidFill>
            </a:endParaRPr>
          </a:p>
        </p:txBody>
      </p:sp>
      <p:sp>
        <p:nvSpPr>
          <p:cNvPr id="5" name="コンテンツ プレースホルダー 4"/>
          <p:cNvSpPr>
            <a:spLocks noGrp="1"/>
          </p:cNvSpPr>
          <p:nvPr>
            <p:ph idx="1"/>
          </p:nvPr>
        </p:nvSpPr>
        <p:spPr>
          <a:xfrm>
            <a:off x="628650" y="1825625"/>
            <a:ext cx="7886700" cy="1541030"/>
          </a:xfrm>
        </p:spPr>
        <p:txBody>
          <a:bodyPr/>
          <a:lstStyle/>
          <a:p>
            <a:r>
              <a:rPr kumimoji="1" lang="ja-JP" altLang="en-US" dirty="0" smtClean="0"/>
              <a:t>自分のテーブル以外の人とも作文を交換しよう</a:t>
            </a:r>
            <a:endParaRPr kumimoji="1" lang="en-US" altLang="ja-JP" dirty="0" smtClean="0"/>
          </a:p>
          <a:p>
            <a:pPr marL="0" indent="0">
              <a:buNone/>
            </a:pPr>
            <a:r>
              <a:rPr lang="ja-JP" altLang="en-US" dirty="0"/>
              <a:t>　</a:t>
            </a:r>
            <a:r>
              <a:rPr lang="ja-JP" altLang="en-US" dirty="0" smtClean="0"/>
              <a:t>（評価・メモする必要はありません）</a:t>
            </a:r>
            <a:endParaRPr lang="en-US" altLang="ja-JP" dirty="0" smtClean="0"/>
          </a:p>
          <a:p>
            <a:r>
              <a:rPr kumimoji="1" lang="ja-JP" altLang="en-US" dirty="0" smtClean="0"/>
              <a:t>できるだけ</a:t>
            </a:r>
            <a:r>
              <a:rPr kumimoji="1" lang="ja-JP" altLang="en-US" dirty="0"/>
              <a:t>多</a:t>
            </a:r>
            <a:r>
              <a:rPr kumimoji="1" lang="ja-JP" altLang="en-US" dirty="0" smtClean="0"/>
              <a:t>くの人</a:t>
            </a:r>
            <a:r>
              <a:rPr lang="ja-JP" altLang="en-US" dirty="0" smtClean="0"/>
              <a:t>の文章を読み合おう</a:t>
            </a:r>
            <a:endParaRPr kumimoji="1" lang="ja-JP" altLang="en-US" dirty="0"/>
          </a:p>
        </p:txBody>
      </p:sp>
    </p:spTree>
    <p:extLst>
      <p:ext uri="{BB962C8B-B14F-4D97-AF65-F5344CB8AC3E}">
        <p14:creationId xmlns:p14="http://schemas.microsoft.com/office/powerpoint/2010/main" val="2726280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1179</TotalTime>
  <Words>719</Words>
  <Application>Microsoft Office PowerPoint</Application>
  <PresentationFormat>画面に合わせる (4:3)</PresentationFormat>
  <Paragraphs>171</Paragraphs>
  <Slides>10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ＭＳ Ｐゴシック</vt:lpstr>
      <vt:lpstr>ＭＳ 明朝</vt:lpstr>
      <vt:lpstr>Arial</vt:lpstr>
      <vt:lpstr>Calibri</vt:lpstr>
      <vt:lpstr>Calibri Light</vt:lpstr>
      <vt:lpstr>Century</vt:lpstr>
      <vt:lpstr>Times New Roman</vt:lpstr>
      <vt:lpstr>Office テーマ</vt:lpstr>
      <vt:lpstr>探究科スライド</vt:lpstr>
      <vt:lpstr>論理的な文章を書こう （実践編）</vt:lpstr>
      <vt:lpstr>今回の課題について</vt:lpstr>
      <vt:lpstr>自分の考えでは説得力がない</vt:lpstr>
      <vt:lpstr>構成表を埋める</vt:lpstr>
      <vt:lpstr>横書き原稿用紙に作文する</vt:lpstr>
      <vt:lpstr>文章を評価しよう</vt:lpstr>
      <vt:lpstr>お互いに読み合う</vt:lpstr>
      <vt:lpstr>他のテーブルの人とも交換しよう</vt:lpstr>
      <vt:lpstr>上手な人の工夫を分析しよう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Okamoto Hiroyuki</dc:creator>
  <cp:lastModifiedBy>岡本 弘之</cp:lastModifiedBy>
  <cp:revision>45</cp:revision>
  <dcterms:created xsi:type="dcterms:W3CDTF">2018-09-08T02:14:01Z</dcterms:created>
  <dcterms:modified xsi:type="dcterms:W3CDTF">2019-03-14T01:52:51Z</dcterms:modified>
</cp:coreProperties>
</file>