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9" r:id="rId3"/>
    <p:sldId id="288" r:id="rId4"/>
    <p:sldId id="280" r:id="rId5"/>
    <p:sldId id="289" r:id="rId6"/>
    <p:sldId id="290" r:id="rId7"/>
    <p:sldId id="291" r:id="rId8"/>
    <p:sldId id="292" r:id="rId9"/>
    <p:sldId id="293" r:id="rId10"/>
    <p:sldId id="295" r:id="rId11"/>
    <p:sldId id="297" r:id="rId12"/>
    <p:sldId id="294" r:id="rId13"/>
    <p:sldId id="296" r:id="rId1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565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0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804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68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430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64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634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0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71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15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96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97C89-2CF5-4FF6-A8DC-51DB7BC486FC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4BEE-E995-47F3-B340-F80D5D02FF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27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No.13</a:t>
            </a:r>
            <a:r>
              <a:rPr lang="ja-JP" altLang="en-US" sz="3600" dirty="0" smtClean="0"/>
              <a:t>・</a:t>
            </a:r>
            <a:r>
              <a:rPr lang="en-US" altLang="ja-JP" sz="3600" dirty="0" smtClean="0"/>
              <a:t>14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K2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85835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他のテーブルの人とも交換しよう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541030"/>
          </a:xfrm>
        </p:spPr>
        <p:txBody>
          <a:bodyPr/>
          <a:lstStyle/>
          <a:p>
            <a:r>
              <a:rPr kumimoji="1" lang="ja-JP" altLang="en-US" dirty="0" smtClean="0"/>
              <a:t>自分のテーブル以外の人とも作文を交換しよう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（評価・メモする必要はありません）</a:t>
            </a:r>
            <a:endParaRPr lang="en-US" altLang="ja-JP" dirty="0" smtClean="0"/>
          </a:p>
          <a:p>
            <a:r>
              <a:rPr kumimoji="1" lang="ja-JP" altLang="en-US" dirty="0" smtClean="0"/>
              <a:t>できるだけ</a:t>
            </a:r>
            <a:r>
              <a:rPr kumimoji="1" lang="ja-JP" altLang="en-US" dirty="0"/>
              <a:t>多</a:t>
            </a:r>
            <a:r>
              <a:rPr kumimoji="1" lang="ja-JP" altLang="en-US" dirty="0" smtClean="0"/>
              <a:t>くの人</a:t>
            </a:r>
            <a:r>
              <a:rPr lang="ja-JP" altLang="en-US" dirty="0" smtClean="0"/>
              <a:t>の文章を読み合おう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628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9204" y="2983635"/>
            <a:ext cx="7886700" cy="1325563"/>
          </a:xfrm>
        </p:spPr>
        <p:txBody>
          <a:bodyPr>
            <a:noAutofit/>
          </a:bodyPr>
          <a:lstStyle/>
          <a:p>
            <a:r>
              <a:rPr lang="ja-JP" altLang="en-US" sz="5400" dirty="0" smtClean="0"/>
              <a:t>他</a:t>
            </a:r>
            <a:r>
              <a:rPr lang="ja-JP" altLang="en-US" sz="5400" dirty="0" smtClean="0"/>
              <a:t>の人の文章</a:t>
            </a:r>
            <a:r>
              <a:rPr lang="ja-JP" altLang="en-US" sz="5400" dirty="0" smtClean="0"/>
              <a:t>から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/>
              <a:t>　</a:t>
            </a:r>
            <a:r>
              <a:rPr lang="ja-JP" altLang="en-US" sz="5400" dirty="0" smtClean="0"/>
              <a:t>　　</a:t>
            </a:r>
            <a:r>
              <a:rPr lang="ja-JP" altLang="en-US" sz="5400" dirty="0" smtClean="0"/>
              <a:t>学び</a:t>
            </a:r>
            <a:r>
              <a:rPr lang="ja-JP" altLang="en-US" sz="5400" dirty="0" smtClean="0"/>
              <a:t>はありましたか？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6341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7072" y="365126"/>
            <a:ext cx="699827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上手な人の工夫を分析しよう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519340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4" name="正方形/長方形 3"/>
          <p:cNvSpPr/>
          <p:nvPr/>
        </p:nvSpPr>
        <p:spPr>
          <a:xfrm>
            <a:off x="-1" y="3539631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517071" y="3334049"/>
            <a:ext cx="69982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rgbClr val="FF0000"/>
                </a:solidFill>
              </a:rPr>
              <a:t>自分の改善点を書こう</a:t>
            </a:r>
            <a:endParaRPr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421038"/>
              </p:ext>
            </p:extLst>
          </p:nvPr>
        </p:nvGraphicFramePr>
        <p:xfrm>
          <a:off x="381000" y="1672898"/>
          <a:ext cx="7848600" cy="11887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848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・箇条書きで</a:t>
                      </a:r>
                      <a:r>
                        <a:rPr kumimoji="1" lang="en-US" altLang="ja-JP" dirty="0" smtClean="0"/>
                        <a:t>3</a:t>
                      </a:r>
                      <a:r>
                        <a:rPr kumimoji="1" lang="ja-JP" altLang="en-US" dirty="0" smtClean="0"/>
                        <a:t>つ書きましょう</a:t>
                      </a:r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407289"/>
              </p:ext>
            </p:extLst>
          </p:nvPr>
        </p:nvGraphicFramePr>
        <p:xfrm>
          <a:off x="381000" y="4865194"/>
          <a:ext cx="7848600" cy="118872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848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・修正・追加内容を具体的に書きましょう</a:t>
                      </a:r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3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7364" y="2983635"/>
            <a:ext cx="8068540" cy="1325563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この意見の書き方、</a:t>
            </a:r>
            <a:r>
              <a:rPr kumimoji="1" lang="en-US" altLang="ja-JP" sz="5400" dirty="0" smtClean="0"/>
              <a:t/>
            </a:r>
            <a:br>
              <a:rPr kumimoji="1" lang="en-US" altLang="ja-JP" sz="5400" dirty="0" smtClean="0"/>
            </a:br>
            <a:r>
              <a:rPr lang="ja-JP" altLang="en-US" sz="5400" dirty="0"/>
              <a:t>　</a:t>
            </a:r>
            <a:r>
              <a:rPr lang="ja-JP" altLang="en-US" sz="5400" dirty="0" smtClean="0"/>
              <a:t>教科</a:t>
            </a:r>
            <a:r>
              <a:rPr lang="ja-JP" altLang="en-US" sz="5400" dirty="0" smtClean="0"/>
              <a:t>でも</a:t>
            </a:r>
            <a:r>
              <a:rPr kumimoji="1" lang="ja-JP" altLang="en-US" sz="5400" dirty="0" smtClean="0"/>
              <a:t>使えそうですね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57121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論理的な文章を</a:t>
            </a:r>
            <a:r>
              <a:rPr lang="ja-JP" altLang="en-US" dirty="0" smtClean="0">
                <a:solidFill>
                  <a:srgbClr val="FF0000"/>
                </a:solidFill>
              </a:rPr>
              <a:t>書こう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64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今回の課題について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目的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en-US" altLang="ja-JP" dirty="0" smtClean="0"/>
              <a:t>3</a:t>
            </a:r>
            <a:r>
              <a:rPr lang="ja-JP" altLang="en-US" dirty="0"/>
              <a:t>年生で書く論文に向けて、論理的な文章を書く練習をしましょう。</a:t>
            </a:r>
          </a:p>
          <a:p>
            <a:pPr marL="0" indent="0">
              <a:buNone/>
            </a:pPr>
            <a:r>
              <a:rPr lang="ja-JP" altLang="en-US" dirty="0"/>
              <a:t>今回は何かを調べて書くのではなく、自分の考えを整理して論理的な構成で文章を書きます。</a:t>
            </a:r>
          </a:p>
          <a:p>
            <a:pPr marL="0" indent="0">
              <a:buNone/>
            </a:pPr>
            <a:r>
              <a:rPr lang="en-US" altLang="ja-JP" dirty="0" smtClean="0"/>
              <a:t>【</a:t>
            </a:r>
            <a:r>
              <a:rPr lang="ja-JP" altLang="en-US" dirty="0" smtClean="0"/>
              <a:t>テーマ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lang="ja-JP" altLang="en-US" dirty="0" smtClean="0"/>
              <a:t>テーマ</a:t>
            </a:r>
            <a:r>
              <a:rPr lang="ja-JP" altLang="en-US" dirty="0"/>
              <a:t>は「私の苦手</a:t>
            </a:r>
            <a:r>
              <a:rPr lang="ja-JP" altLang="en-US" dirty="0" smtClean="0"/>
              <a:t>な〇〇」</a:t>
            </a:r>
            <a:r>
              <a:rPr lang="ja-JP" altLang="en-US" dirty="0"/>
              <a:t>で、苦手な理由や反論に対しての答えを文章で書いてみます。</a:t>
            </a:r>
          </a:p>
          <a:p>
            <a:pPr marL="0" indent="0">
              <a:buNone/>
            </a:pPr>
            <a:r>
              <a:rPr lang="en-US" altLang="ja-JP" dirty="0"/>
              <a:t>※</a:t>
            </a:r>
            <a:r>
              <a:rPr lang="ja-JP" altLang="en-US" dirty="0"/>
              <a:t>苦手な・・に入るのは食べ物、スポーツ、教科、場所、色など。（人はやめておきましょう）</a:t>
            </a:r>
          </a:p>
        </p:txBody>
      </p:sp>
    </p:spTree>
    <p:extLst>
      <p:ext uri="{BB962C8B-B14F-4D97-AF65-F5344CB8AC3E}">
        <p14:creationId xmlns:p14="http://schemas.microsoft.com/office/powerpoint/2010/main" val="325968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517072" y="365126"/>
            <a:ext cx="699827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最初にテーマを考える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519340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05453"/>
              </p:ext>
            </p:extLst>
          </p:nvPr>
        </p:nvGraphicFramePr>
        <p:xfrm>
          <a:off x="516081" y="1844903"/>
          <a:ext cx="7999267" cy="2498498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7999267"/>
              </a:tblGrid>
              <a:tr h="2498498">
                <a:tc>
                  <a:txBody>
                    <a:bodyPr/>
                    <a:lstStyle/>
                    <a:p>
                      <a:r>
                        <a:rPr kumimoji="1" lang="ja-JP" altLang="en-US" sz="3200" dirty="0" smtClean="0"/>
                        <a:t>（例）苦手なものは歯医者の通院です。</a:t>
                      </a:r>
                      <a:endParaRPr kumimoji="1" lang="en-US" altLang="ja-JP" sz="3200" dirty="0" smtClean="0"/>
                    </a:p>
                    <a:p>
                      <a:endParaRPr kumimoji="1" lang="en-US" altLang="ja-JP" sz="3200" dirty="0" smtClean="0"/>
                    </a:p>
                    <a:p>
                      <a:endParaRPr kumimoji="1" lang="en-US" altLang="ja-JP" sz="3200" dirty="0" smtClean="0"/>
                    </a:p>
                    <a:p>
                      <a:endParaRPr kumimoji="1" lang="ja-JP" alt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4515714" y="5746864"/>
            <a:ext cx="4520045" cy="10486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rgbClr val="FF0000"/>
                </a:solidFill>
              </a:rPr>
              <a:t>エピソードや話が膨らみそうなテーマを選択する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6081" y="4669646"/>
            <a:ext cx="79992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（例）色、食べ物、果物、料理、場所、ＴＶ、</a:t>
            </a:r>
            <a:endParaRPr kumimoji="1"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スポーツ、教科など　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44947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7072" y="365126"/>
            <a:ext cx="727363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苦手なものから発想を広げる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519340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4" name="円/楕円 3"/>
          <p:cNvSpPr/>
          <p:nvPr/>
        </p:nvSpPr>
        <p:spPr>
          <a:xfrm>
            <a:off x="3564081" y="3553691"/>
            <a:ext cx="1569027" cy="945573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歯医者</a:t>
            </a:r>
            <a:endParaRPr kumimoji="1" lang="ja-JP" altLang="en-US" sz="2400" dirty="0"/>
          </a:p>
        </p:txBody>
      </p:sp>
      <p:sp>
        <p:nvSpPr>
          <p:cNvPr id="5" name="円/楕円 4"/>
          <p:cNvSpPr/>
          <p:nvPr/>
        </p:nvSpPr>
        <p:spPr>
          <a:xfrm>
            <a:off x="1766454" y="3553688"/>
            <a:ext cx="1569027" cy="945573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削る音</a:t>
            </a:r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6476999" y="4609233"/>
            <a:ext cx="1569027" cy="945573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虫歯</a:t>
            </a:r>
            <a:endParaRPr kumimoji="1" lang="ja-JP" altLang="en-US" sz="2400" dirty="0"/>
          </a:p>
        </p:txBody>
      </p:sp>
      <p:sp>
        <p:nvSpPr>
          <p:cNvPr id="7" name="円/楕円 6"/>
          <p:cNvSpPr/>
          <p:nvPr/>
        </p:nvSpPr>
        <p:spPr>
          <a:xfrm>
            <a:off x="5590308" y="3553690"/>
            <a:ext cx="1569027" cy="945573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中学</a:t>
            </a:r>
            <a:endParaRPr kumimoji="1" lang="en-US" altLang="ja-JP" sz="2400" dirty="0" smtClean="0"/>
          </a:p>
          <a:p>
            <a:pPr algn="ctr"/>
            <a:r>
              <a:rPr kumimoji="1" lang="ja-JP" altLang="en-US" sz="2400" dirty="0" smtClean="0"/>
              <a:t>時代</a:t>
            </a:r>
            <a:endParaRPr kumimoji="1" lang="ja-JP" altLang="en-US" sz="2400" dirty="0"/>
          </a:p>
        </p:txBody>
      </p:sp>
      <p:sp>
        <p:nvSpPr>
          <p:cNvPr id="8" name="円/楕円 7"/>
          <p:cNvSpPr/>
          <p:nvPr/>
        </p:nvSpPr>
        <p:spPr>
          <a:xfrm>
            <a:off x="7574973" y="5664776"/>
            <a:ext cx="1569027" cy="945573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痛い</a:t>
            </a:r>
            <a:endParaRPr kumimoji="1" lang="ja-JP" altLang="en-US" sz="2400" dirty="0"/>
          </a:p>
        </p:txBody>
      </p:sp>
      <p:sp>
        <p:nvSpPr>
          <p:cNvPr id="9" name="円/楕円 8"/>
          <p:cNvSpPr/>
          <p:nvPr/>
        </p:nvSpPr>
        <p:spPr>
          <a:xfrm>
            <a:off x="7574972" y="3553689"/>
            <a:ext cx="1569027" cy="945573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治療</a:t>
            </a:r>
            <a:endParaRPr kumimoji="1" lang="ja-JP" altLang="en-US" sz="2400" dirty="0"/>
          </a:p>
        </p:txBody>
      </p:sp>
      <p:sp>
        <p:nvSpPr>
          <p:cNvPr id="10" name="円/楕円 9"/>
          <p:cNvSpPr/>
          <p:nvPr/>
        </p:nvSpPr>
        <p:spPr>
          <a:xfrm>
            <a:off x="7574971" y="2190967"/>
            <a:ext cx="1569027" cy="945573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抜歯</a:t>
            </a:r>
            <a:endParaRPr kumimoji="1" lang="ja-JP" altLang="en-US" sz="2400" dirty="0"/>
          </a:p>
        </p:txBody>
      </p:sp>
      <p:sp>
        <p:nvSpPr>
          <p:cNvPr id="11" name="円/楕円 10"/>
          <p:cNvSpPr/>
          <p:nvPr/>
        </p:nvSpPr>
        <p:spPr>
          <a:xfrm>
            <a:off x="1222663" y="4719203"/>
            <a:ext cx="1569027" cy="945573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見</a:t>
            </a:r>
            <a:r>
              <a:rPr lang="ja-JP" altLang="en-US" sz="2400" dirty="0" smtClean="0"/>
              <a:t>えない</a:t>
            </a: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438149" y="5744440"/>
            <a:ext cx="1569027" cy="945573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不安</a:t>
            </a:r>
            <a:endParaRPr kumimoji="1" lang="ja-JP" altLang="en-US" sz="2400" dirty="0"/>
          </a:p>
        </p:txBody>
      </p:sp>
      <p:sp>
        <p:nvSpPr>
          <p:cNvPr id="13" name="円/楕円 12"/>
          <p:cNvSpPr/>
          <p:nvPr/>
        </p:nvSpPr>
        <p:spPr>
          <a:xfrm>
            <a:off x="0" y="3553688"/>
            <a:ext cx="1569027" cy="945573"/>
          </a:xfrm>
          <a:prstGeom prst="ellipse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/>
              <a:t>緊張</a:t>
            </a:r>
            <a:endParaRPr kumimoji="1" lang="ja-JP" altLang="en-US" sz="2400" dirty="0"/>
          </a:p>
        </p:txBody>
      </p:sp>
      <p:cxnSp>
        <p:nvCxnSpPr>
          <p:cNvPr id="17" name="直線コネクタ 16"/>
          <p:cNvCxnSpPr>
            <a:stCxn id="5" idx="6"/>
            <a:endCxn id="4" idx="2"/>
          </p:cNvCxnSpPr>
          <p:nvPr/>
        </p:nvCxnSpPr>
        <p:spPr>
          <a:xfrm>
            <a:off x="3335481" y="4026475"/>
            <a:ext cx="228600" cy="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553441" y="4026471"/>
            <a:ext cx="228600" cy="3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7" idx="2"/>
          </p:cNvCxnSpPr>
          <p:nvPr/>
        </p:nvCxnSpPr>
        <p:spPr>
          <a:xfrm>
            <a:off x="5143498" y="4026471"/>
            <a:ext cx="446810" cy="6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7616535" y="4400661"/>
            <a:ext cx="280556" cy="318542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2286000" y="4509219"/>
            <a:ext cx="145473" cy="20998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1522268" y="5599615"/>
            <a:ext cx="145473" cy="209987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H="1" flipV="1">
            <a:off x="6622472" y="4499261"/>
            <a:ext cx="204355" cy="219942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 flipV="1">
            <a:off x="7611341" y="5491159"/>
            <a:ext cx="285750" cy="253281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9" idx="0"/>
          </p:cNvCxnSpPr>
          <p:nvPr/>
        </p:nvCxnSpPr>
        <p:spPr>
          <a:xfrm flipV="1">
            <a:off x="8359486" y="3136540"/>
            <a:ext cx="20779" cy="4171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正方形/長方形 34"/>
          <p:cNvSpPr/>
          <p:nvPr/>
        </p:nvSpPr>
        <p:spPr>
          <a:xfrm>
            <a:off x="1243443" y="1785631"/>
            <a:ext cx="5650060" cy="1200329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2400" dirty="0"/>
              <a:t>１．中心にキーワード（苦手なもの）を書く</a:t>
            </a:r>
          </a:p>
          <a:p>
            <a:pPr algn="just">
              <a:spcAft>
                <a:spcPts val="0"/>
              </a:spcAft>
            </a:pPr>
            <a:r>
              <a:rPr lang="ja-JP" altLang="ja-JP" sz="2400" dirty="0" smtClean="0"/>
              <a:t>２</a:t>
            </a:r>
            <a:r>
              <a:rPr lang="ja-JP" altLang="ja-JP" sz="2400" dirty="0"/>
              <a:t>．そこから理由を連想してつなげていく</a:t>
            </a:r>
          </a:p>
          <a:p>
            <a:pPr algn="just">
              <a:spcAft>
                <a:spcPts val="0"/>
              </a:spcAft>
            </a:pPr>
            <a:r>
              <a:rPr lang="ja-JP" altLang="ja-JP" sz="2400" dirty="0" smtClean="0"/>
              <a:t>３</a:t>
            </a:r>
            <a:r>
              <a:rPr lang="ja-JP" altLang="ja-JP" sz="2400" dirty="0"/>
              <a:t>．理由が具体的になるようさらに広げる</a:t>
            </a:r>
          </a:p>
        </p:txBody>
      </p:sp>
    </p:spTree>
    <p:extLst>
      <p:ext uri="{BB962C8B-B14F-4D97-AF65-F5344CB8AC3E}">
        <p14:creationId xmlns:p14="http://schemas.microsoft.com/office/powerpoint/2010/main" val="72014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7072" y="365126"/>
            <a:ext cx="699827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構成表を埋める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519340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546822"/>
              </p:ext>
            </p:extLst>
          </p:nvPr>
        </p:nvGraphicFramePr>
        <p:xfrm>
          <a:off x="207818" y="1690689"/>
          <a:ext cx="8593282" cy="475488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496019"/>
                <a:gridCol w="7097263"/>
              </a:tblGrid>
              <a:tr h="11494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結論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（例）私は歯医者さんが苦手だ</a:t>
                      </a:r>
                      <a:r>
                        <a:rPr lang="ja-JP" sz="2400" kern="100" dirty="0" smtClean="0">
                          <a:effectLst/>
                        </a:rPr>
                        <a:t>。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</a:tr>
              <a:tr h="229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根拠①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（例）子供の頃から甘いものが好きで歯が悪く、中学時代に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ja-JP" sz="2400" kern="100" dirty="0">
                          <a:effectLst/>
                        </a:rPr>
                        <a:t>年間くらい、歯</a:t>
                      </a:r>
                      <a:r>
                        <a:rPr lang="ja-JP" sz="2400" kern="100" dirty="0" smtClean="0">
                          <a:effectLst/>
                        </a:rPr>
                        <a:t>医者に</a:t>
                      </a:r>
                      <a:r>
                        <a:rPr lang="ja-JP" sz="2400" kern="100" dirty="0">
                          <a:effectLst/>
                        </a:rPr>
                        <a:t>通った。その都度痛い思いをしたことが、今もトラウマになっている</a:t>
                      </a:r>
                      <a:r>
                        <a:rPr lang="ja-JP" sz="2400" kern="100" dirty="0" smtClean="0">
                          <a:effectLst/>
                        </a:rPr>
                        <a:t>。</a:t>
                      </a: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</a:tr>
              <a:tr h="229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根拠②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marL="400050" indent="-400050"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（例）二つ目の理由はあの音だ。「口を開けてください」と言われ、あのタービンの音が聞こえてくると、見えないだけに痛いところを触らないかと不安に</a:t>
                      </a:r>
                      <a:r>
                        <a:rPr lang="ja-JP" sz="2400" kern="100" dirty="0" smtClean="0">
                          <a:effectLst/>
                        </a:rPr>
                        <a:t>なる</a:t>
                      </a: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</a:tr>
              <a:tr h="2298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反論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marL="400050" indent="-400050"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（例）たしかに最近の歯医者の治療は痛くない。技術や治療方法が進み、最近通っている歯医者では痛みを感じることはほとんど</a:t>
                      </a:r>
                      <a:r>
                        <a:rPr lang="ja-JP" sz="2400" kern="100" dirty="0" smtClean="0">
                          <a:effectLst/>
                        </a:rPr>
                        <a:t>ない</a:t>
                      </a: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</a:tr>
              <a:tr h="297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まとめ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（例）歯医者は苦手だが、虫歯を放っておいて良くなることはない。苦手だが</a:t>
                      </a:r>
                      <a:r>
                        <a:rPr lang="ja-JP" sz="2400" kern="100" dirty="0" smtClean="0">
                          <a:effectLst/>
                        </a:rPr>
                        <a:t>、「</a:t>
                      </a:r>
                      <a:r>
                        <a:rPr lang="ja-JP" sz="2400" kern="100" dirty="0">
                          <a:effectLst/>
                        </a:rPr>
                        <a:t>最近は痛くない」と自分に言い聞かせて、通うことにしている</a:t>
                      </a:r>
                      <a:r>
                        <a:rPr lang="ja-JP" sz="2400" kern="100" dirty="0" smtClean="0">
                          <a:effectLst/>
                        </a:rPr>
                        <a:t>。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51802" marR="51802" marT="0" marB="0"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5761759" y="369731"/>
            <a:ext cx="3226377" cy="1200329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dirty="0"/>
              <a:t>１</a:t>
            </a:r>
            <a:r>
              <a:rPr lang="ja-JP" altLang="ja-JP" dirty="0" smtClean="0"/>
              <a:t>．「</a:t>
            </a:r>
            <a:r>
              <a:rPr lang="ja-JP" altLang="ja-JP" dirty="0"/>
              <a:t>～である。～だ。」調で書く。</a:t>
            </a:r>
          </a:p>
          <a:p>
            <a:r>
              <a:rPr lang="ja-JP" altLang="ja-JP" dirty="0" smtClean="0"/>
              <a:t>２</a:t>
            </a:r>
            <a:r>
              <a:rPr lang="ja-JP" altLang="ja-JP" dirty="0"/>
              <a:t>．根拠は</a:t>
            </a:r>
            <a:r>
              <a:rPr lang="en-US" altLang="ja-JP" dirty="0"/>
              <a:t>5W1H</a:t>
            </a:r>
            <a:r>
              <a:rPr lang="ja-JP" altLang="ja-JP" dirty="0"/>
              <a:t>（いつ、どこで、だれが、何が、なぜ、どのように）を</a:t>
            </a:r>
            <a:r>
              <a:rPr lang="ja-JP" altLang="ja-JP" dirty="0" smtClean="0"/>
              <a:t>意識</a:t>
            </a:r>
            <a:r>
              <a:rPr lang="ja-JP" altLang="en-US" dirty="0" smtClean="0"/>
              <a:t>する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4894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7072" y="365126"/>
            <a:ext cx="699827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横書き原稿用紙に作文する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519340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STEP4</a:t>
            </a:r>
            <a:endParaRPr lang="ja-JP" altLang="en-US" sz="40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817545"/>
              </p:ext>
            </p:extLst>
          </p:nvPr>
        </p:nvGraphicFramePr>
        <p:xfrm>
          <a:off x="245924" y="1732044"/>
          <a:ext cx="8503220" cy="2996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  <a:gridCol w="425161"/>
              </a:tblGrid>
              <a:tr h="49941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な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医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99411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が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な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医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す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err="1" smtClean="0"/>
                        <a:t>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な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由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9941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err="1" smtClean="0"/>
                        <a:t>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99411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理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由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err="1" smtClean="0"/>
                        <a:t>，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中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経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だ。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9941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甘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い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物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が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好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で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虫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歯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が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っ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た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err="1" smtClean="0"/>
                        <a:t>。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そ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の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9941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た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め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6068291" y="1433740"/>
            <a:ext cx="2992582" cy="716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タイトルは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行目３</a:t>
            </a:r>
            <a:r>
              <a:rPr kumimoji="1" lang="ja-JP" altLang="en-US" dirty="0" err="1" smtClean="0"/>
              <a:t>ます空けて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871110" y="4370025"/>
            <a:ext cx="2992582" cy="716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段落の最初は１</a:t>
            </a:r>
            <a:r>
              <a:rPr kumimoji="1" lang="ja-JP" altLang="en-US" dirty="0" err="1" smtClean="0"/>
              <a:t>ます空ける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635343" y="4411379"/>
            <a:ext cx="3113801" cy="716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句読点は行の最初に用いない</a:t>
            </a:r>
            <a:endParaRPr kumimoji="1" lang="ja-JP" altLang="en-US" dirty="0"/>
          </a:p>
        </p:txBody>
      </p:sp>
      <p:cxnSp>
        <p:nvCxnSpPr>
          <p:cNvPr id="9" name="直線矢印コネクタ 8"/>
          <p:cNvCxnSpPr>
            <a:stCxn id="5" idx="1"/>
          </p:cNvCxnSpPr>
          <p:nvPr/>
        </p:nvCxnSpPr>
        <p:spPr>
          <a:xfrm flipH="1">
            <a:off x="1215736" y="1792226"/>
            <a:ext cx="4852555" cy="196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 flipV="1">
            <a:off x="7935192" y="3678382"/>
            <a:ext cx="658090" cy="7372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 flipV="1">
            <a:off x="529936" y="3605645"/>
            <a:ext cx="561109" cy="80573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45924" y="5413664"/>
            <a:ext cx="2012386" cy="716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算用数字を使う</a:t>
            </a:r>
            <a:endParaRPr kumimoji="1" lang="ja-JP" altLang="en-US" dirty="0"/>
          </a:p>
        </p:txBody>
      </p:sp>
      <p:cxnSp>
        <p:nvCxnSpPr>
          <p:cNvPr id="15" name="直線矢印コネクタ 14"/>
          <p:cNvCxnSpPr/>
          <p:nvPr/>
        </p:nvCxnSpPr>
        <p:spPr>
          <a:xfrm flipV="1">
            <a:off x="374074" y="3086100"/>
            <a:ext cx="467590" cy="23275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3199541" y="5186817"/>
            <a:ext cx="2435802" cy="91352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算用数字・アルファベットは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マスに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文字書く（大文字のぞく）</a:t>
            </a:r>
            <a:endParaRPr kumimoji="1" lang="ja-JP" altLang="en-US" dirty="0"/>
          </a:p>
        </p:txBody>
      </p: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476923"/>
              </p:ext>
            </p:extLst>
          </p:nvPr>
        </p:nvGraphicFramePr>
        <p:xfrm>
          <a:off x="3515598" y="6200160"/>
          <a:ext cx="2119745" cy="4615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949"/>
                <a:gridCol w="423949"/>
                <a:gridCol w="423949"/>
                <a:gridCol w="423949"/>
                <a:gridCol w="423949"/>
              </a:tblGrid>
              <a:tr h="46151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ｈｉ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ch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449327"/>
              </p:ext>
            </p:extLst>
          </p:nvPr>
        </p:nvGraphicFramePr>
        <p:xfrm>
          <a:off x="5933216" y="6200159"/>
          <a:ext cx="2452250" cy="4615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0450"/>
                <a:gridCol w="490450"/>
                <a:gridCol w="490450"/>
                <a:gridCol w="490450"/>
                <a:gridCol w="490450"/>
              </a:tblGrid>
              <a:tr h="46151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68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高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さ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5818916" y="5285092"/>
            <a:ext cx="3113801" cy="7169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～だ。～である。調で</a:t>
            </a:r>
            <a:endParaRPr kumimoji="1" lang="ja-JP" altLang="en-US" dirty="0"/>
          </a:p>
        </p:txBody>
      </p:sp>
      <p:cxnSp>
        <p:nvCxnSpPr>
          <p:cNvPr id="17" name="直線矢印コネクタ 16"/>
          <p:cNvCxnSpPr/>
          <p:nvPr/>
        </p:nvCxnSpPr>
        <p:spPr>
          <a:xfrm flipH="1" flipV="1">
            <a:off x="2243573" y="3219326"/>
            <a:ext cx="3575343" cy="20657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067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文章を評価しよう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06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7072" y="365126"/>
            <a:ext cx="699827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お互いに読み合う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604494"/>
              </p:ext>
            </p:extLst>
          </p:nvPr>
        </p:nvGraphicFramePr>
        <p:xfrm>
          <a:off x="283958" y="2716574"/>
          <a:ext cx="8231390" cy="73152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077251"/>
                <a:gridCol w="3037599"/>
                <a:gridCol w="838210"/>
                <a:gridCol w="327833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名前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altLang="en-US" sz="2400" kern="100" dirty="0" smtClean="0">
                          <a:effectLst/>
                        </a:rPr>
                        <a:t>（作文の作者）を書く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評価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Ａ　　Ｂ　　Ｃ　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710827"/>
              </p:ext>
            </p:extLst>
          </p:nvPr>
        </p:nvGraphicFramePr>
        <p:xfrm>
          <a:off x="283958" y="3685711"/>
          <a:ext cx="8231390" cy="292608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087642"/>
                <a:gridCol w="7143748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テーマ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dirty="0" smtClean="0"/>
                        <a:t>（例）私の苦手な歯医者の通院</a:t>
                      </a:r>
                      <a:endParaRPr lang="ja-JP" sz="2400" dirty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理由の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要約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（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行）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altLang="en-US" sz="2400" kern="100" dirty="0" smtClean="0">
                          <a:effectLst/>
                        </a:rPr>
                        <a:t>　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dirty="0" smtClean="0"/>
                        <a:t>（例）</a:t>
                      </a:r>
                      <a:endParaRPr lang="en-US" altLang="ja-JP" sz="2400" dirty="0" smtClean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dirty="0" smtClean="0"/>
                        <a:t>　・一つ目の原因は中学時代の治療の痛かった思い出</a:t>
                      </a:r>
                      <a:endParaRPr lang="en-US" altLang="ja-JP" sz="2400" dirty="0" smtClean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dirty="0" smtClean="0"/>
                        <a:t>　・二つ目は音や治療が見えない不安感</a:t>
                      </a:r>
                      <a:endParaRPr lang="en-US" altLang="ja-JP" sz="2400" dirty="0" smtClean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dirty="0" smtClean="0"/>
                        <a:t>　・今は我慢して通うようになった</a:t>
                      </a:r>
                      <a:endParaRPr lang="en-US" altLang="ja-JP" sz="2400" dirty="0" smtClean="0"/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良い点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（</a:t>
                      </a:r>
                      <a:r>
                        <a:rPr lang="en-US" sz="2400" kern="100">
                          <a:effectLst/>
                        </a:rPr>
                        <a:t>1</a:t>
                      </a:r>
                      <a:r>
                        <a:rPr lang="ja-JP" sz="2400" kern="100">
                          <a:effectLst/>
                        </a:rPr>
                        <a:t>つ）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dirty="0" smtClean="0"/>
                        <a:t>（例）</a:t>
                      </a:r>
                      <a:endParaRPr lang="en-US" altLang="ja-JP" sz="2400" dirty="0" smtClean="0"/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dirty="0" smtClean="0"/>
                        <a:t>　・自分のエピソードを５Ｗ１Ｈを意識して書いてある点</a:t>
                      </a:r>
                      <a:r>
                        <a:rPr lang="en-US" sz="2400" dirty="0"/>
                        <a:t> </a:t>
                      </a:r>
                      <a:endParaRPr lang="ja-JP" sz="2400" dirty="0"/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6405" y="1647960"/>
            <a:ext cx="87911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他の人の作文を読んで、内容の読み取りと評価を行いましょう。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rPr>
              <a:t>評価はＢを基準にして、内容の不足がＣ、充実がＡをつけましょう。</a:t>
            </a:r>
            <a:r>
              <a:rPr kumimoji="0" lang="ja-JP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kumimoji="0" lang="ja-JP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519340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sp>
        <p:nvSpPr>
          <p:cNvPr id="7" name="円/楕円 6"/>
          <p:cNvSpPr/>
          <p:nvPr/>
        </p:nvSpPr>
        <p:spPr>
          <a:xfrm>
            <a:off x="6151418" y="2951018"/>
            <a:ext cx="613064" cy="62345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8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1068</TotalTime>
  <Words>716</Words>
  <Application>Microsoft Office PowerPoint</Application>
  <PresentationFormat>画面に合わせる (4:3)</PresentationFormat>
  <Paragraphs>179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探究科スライド</vt:lpstr>
      <vt:lpstr>論理的な文章を書こう</vt:lpstr>
      <vt:lpstr>今回の課題について</vt:lpstr>
      <vt:lpstr>最初にテーマを考える</vt:lpstr>
      <vt:lpstr>苦手なものから発想を広げる</vt:lpstr>
      <vt:lpstr>構成表を埋める</vt:lpstr>
      <vt:lpstr>横書き原稿用紙に作文する</vt:lpstr>
      <vt:lpstr>文章を評価しよう</vt:lpstr>
      <vt:lpstr>お互いに読み合う</vt:lpstr>
      <vt:lpstr>他のテーブルの人とも交換しよう</vt:lpstr>
      <vt:lpstr>他の人の文章から 　　　学びはありましたか？</vt:lpstr>
      <vt:lpstr>上手な人の工夫を分析しよう</vt:lpstr>
      <vt:lpstr>この意見の書き方、 　教科でも使えそうですね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Okamoto Hiroyuki</dc:creator>
  <cp:lastModifiedBy>岡本 弘之</cp:lastModifiedBy>
  <cp:revision>39</cp:revision>
  <dcterms:created xsi:type="dcterms:W3CDTF">2018-09-08T02:14:01Z</dcterms:created>
  <dcterms:modified xsi:type="dcterms:W3CDTF">2018-12-19T01:03:25Z</dcterms:modified>
</cp:coreProperties>
</file>