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71" r:id="rId5"/>
    <p:sldId id="279" r:id="rId6"/>
    <p:sldId id="280" r:id="rId7"/>
    <p:sldId id="281" r:id="rId8"/>
    <p:sldId id="282" r:id="rId9"/>
    <p:sldId id="283" r:id="rId10"/>
    <p:sldId id="284" r:id="rId11"/>
    <p:sldId id="285" r:id="rId12"/>
    <p:sldId id="286" r:id="rId13"/>
    <p:sldId id="287" r:id="rId1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137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FA97C89-2CF5-4FF6-A8DC-51DB7BC486FC}" type="datetimeFigureOut">
              <a:rPr kumimoji="1" lang="ja-JP" altLang="en-US" smtClean="0"/>
              <a:t>2018/12/19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D24BEE-E995-47F3-B340-F80D5D02FFA2}" type="slidenum">
              <a:rPr kumimoji="1" lang="ja-JP" altLang="en-US" smtClean="0"/>
              <a:t>‹#›</a:t>
            </a:fld>
            <a:endParaRPr kumimoji="1" lang="ja-JP" altLang="en-US"/>
          </a:p>
        </p:txBody>
      </p:sp>
    </p:spTree>
    <p:extLst>
      <p:ext uri="{BB962C8B-B14F-4D97-AF65-F5344CB8AC3E}">
        <p14:creationId xmlns:p14="http://schemas.microsoft.com/office/powerpoint/2010/main" val="1109565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FA97C89-2CF5-4FF6-A8DC-51DB7BC486FC}" type="datetimeFigureOut">
              <a:rPr kumimoji="1" lang="ja-JP" altLang="en-US" smtClean="0"/>
              <a:t>2018/12/19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D24BEE-E995-47F3-B340-F80D5D02FFA2}" type="slidenum">
              <a:rPr kumimoji="1" lang="ja-JP" altLang="en-US" smtClean="0"/>
              <a:t>‹#›</a:t>
            </a:fld>
            <a:endParaRPr kumimoji="1" lang="ja-JP" altLang="en-US"/>
          </a:p>
        </p:txBody>
      </p:sp>
    </p:spTree>
    <p:extLst>
      <p:ext uri="{BB962C8B-B14F-4D97-AF65-F5344CB8AC3E}">
        <p14:creationId xmlns:p14="http://schemas.microsoft.com/office/powerpoint/2010/main" val="1917509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FA97C89-2CF5-4FF6-A8DC-51DB7BC486FC}" type="datetimeFigureOut">
              <a:rPr kumimoji="1" lang="ja-JP" altLang="en-US" smtClean="0"/>
              <a:t>2018/12/19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D24BEE-E995-47F3-B340-F80D5D02FFA2}" type="slidenum">
              <a:rPr kumimoji="1" lang="ja-JP" altLang="en-US" smtClean="0"/>
              <a:t>‹#›</a:t>
            </a:fld>
            <a:endParaRPr kumimoji="1" lang="ja-JP" altLang="en-US"/>
          </a:p>
        </p:txBody>
      </p:sp>
    </p:spTree>
    <p:extLst>
      <p:ext uri="{BB962C8B-B14F-4D97-AF65-F5344CB8AC3E}">
        <p14:creationId xmlns:p14="http://schemas.microsoft.com/office/powerpoint/2010/main" val="4049804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FA97C89-2CF5-4FF6-A8DC-51DB7BC486FC}" type="datetimeFigureOut">
              <a:rPr kumimoji="1" lang="ja-JP" altLang="en-US" smtClean="0"/>
              <a:t>2018/12/19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D24BEE-E995-47F3-B340-F80D5D02FFA2}" type="slidenum">
              <a:rPr kumimoji="1" lang="ja-JP" altLang="en-US" smtClean="0"/>
              <a:t>‹#›</a:t>
            </a:fld>
            <a:endParaRPr kumimoji="1" lang="ja-JP" altLang="en-US"/>
          </a:p>
        </p:txBody>
      </p:sp>
    </p:spTree>
    <p:extLst>
      <p:ext uri="{BB962C8B-B14F-4D97-AF65-F5344CB8AC3E}">
        <p14:creationId xmlns:p14="http://schemas.microsoft.com/office/powerpoint/2010/main" val="1778686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FA97C89-2CF5-4FF6-A8DC-51DB7BC486FC}" type="datetimeFigureOut">
              <a:rPr kumimoji="1" lang="ja-JP" altLang="en-US" smtClean="0"/>
              <a:t>2018/12/19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D24BEE-E995-47F3-B340-F80D5D02FFA2}" type="slidenum">
              <a:rPr kumimoji="1" lang="ja-JP" altLang="en-US" smtClean="0"/>
              <a:t>‹#›</a:t>
            </a:fld>
            <a:endParaRPr kumimoji="1" lang="ja-JP" altLang="en-US"/>
          </a:p>
        </p:txBody>
      </p:sp>
    </p:spTree>
    <p:extLst>
      <p:ext uri="{BB962C8B-B14F-4D97-AF65-F5344CB8AC3E}">
        <p14:creationId xmlns:p14="http://schemas.microsoft.com/office/powerpoint/2010/main" val="505430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FA97C89-2CF5-4FF6-A8DC-51DB7BC486FC}" type="datetimeFigureOut">
              <a:rPr kumimoji="1" lang="ja-JP" altLang="en-US" smtClean="0"/>
              <a:t>2018/12/19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AD24BEE-E995-47F3-B340-F80D5D02FFA2}" type="slidenum">
              <a:rPr kumimoji="1" lang="ja-JP" altLang="en-US" smtClean="0"/>
              <a:t>‹#›</a:t>
            </a:fld>
            <a:endParaRPr kumimoji="1" lang="ja-JP" altLang="en-US"/>
          </a:p>
        </p:txBody>
      </p:sp>
    </p:spTree>
    <p:extLst>
      <p:ext uri="{BB962C8B-B14F-4D97-AF65-F5344CB8AC3E}">
        <p14:creationId xmlns:p14="http://schemas.microsoft.com/office/powerpoint/2010/main" val="1957646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FA97C89-2CF5-4FF6-A8DC-51DB7BC486FC}" type="datetimeFigureOut">
              <a:rPr kumimoji="1" lang="ja-JP" altLang="en-US" smtClean="0"/>
              <a:t>2018/12/19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AD24BEE-E995-47F3-B340-F80D5D02FFA2}" type="slidenum">
              <a:rPr kumimoji="1" lang="ja-JP" altLang="en-US" smtClean="0"/>
              <a:t>‹#›</a:t>
            </a:fld>
            <a:endParaRPr kumimoji="1" lang="ja-JP" altLang="en-US"/>
          </a:p>
        </p:txBody>
      </p:sp>
    </p:spTree>
    <p:extLst>
      <p:ext uri="{BB962C8B-B14F-4D97-AF65-F5344CB8AC3E}">
        <p14:creationId xmlns:p14="http://schemas.microsoft.com/office/powerpoint/2010/main" val="3218634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FA97C89-2CF5-4FF6-A8DC-51DB7BC486FC}" type="datetimeFigureOut">
              <a:rPr kumimoji="1" lang="ja-JP" altLang="en-US" smtClean="0"/>
              <a:t>2018/12/19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AD24BEE-E995-47F3-B340-F80D5D02FFA2}" type="slidenum">
              <a:rPr kumimoji="1" lang="ja-JP" altLang="en-US" smtClean="0"/>
              <a:t>‹#›</a:t>
            </a:fld>
            <a:endParaRPr kumimoji="1" lang="ja-JP" altLang="en-US"/>
          </a:p>
        </p:txBody>
      </p:sp>
    </p:spTree>
    <p:extLst>
      <p:ext uri="{BB962C8B-B14F-4D97-AF65-F5344CB8AC3E}">
        <p14:creationId xmlns:p14="http://schemas.microsoft.com/office/powerpoint/2010/main" val="2762105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A97C89-2CF5-4FF6-A8DC-51DB7BC486FC}" type="datetimeFigureOut">
              <a:rPr kumimoji="1" lang="ja-JP" altLang="en-US" smtClean="0"/>
              <a:t>2018/12/19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AD24BEE-E995-47F3-B340-F80D5D02FFA2}" type="slidenum">
              <a:rPr kumimoji="1" lang="ja-JP" altLang="en-US" smtClean="0"/>
              <a:t>‹#›</a:t>
            </a:fld>
            <a:endParaRPr kumimoji="1" lang="ja-JP" altLang="en-US"/>
          </a:p>
        </p:txBody>
      </p:sp>
    </p:spTree>
    <p:extLst>
      <p:ext uri="{BB962C8B-B14F-4D97-AF65-F5344CB8AC3E}">
        <p14:creationId xmlns:p14="http://schemas.microsoft.com/office/powerpoint/2010/main" val="1382715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FA97C89-2CF5-4FF6-A8DC-51DB7BC486FC}" type="datetimeFigureOut">
              <a:rPr kumimoji="1" lang="ja-JP" altLang="en-US" smtClean="0"/>
              <a:t>2018/12/19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AD24BEE-E995-47F3-B340-F80D5D02FFA2}" type="slidenum">
              <a:rPr kumimoji="1" lang="ja-JP" altLang="en-US" smtClean="0"/>
              <a:t>‹#›</a:t>
            </a:fld>
            <a:endParaRPr kumimoji="1" lang="ja-JP" altLang="en-US"/>
          </a:p>
        </p:txBody>
      </p:sp>
    </p:spTree>
    <p:extLst>
      <p:ext uri="{BB962C8B-B14F-4D97-AF65-F5344CB8AC3E}">
        <p14:creationId xmlns:p14="http://schemas.microsoft.com/office/powerpoint/2010/main" val="1991157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FA97C89-2CF5-4FF6-A8DC-51DB7BC486FC}" type="datetimeFigureOut">
              <a:rPr kumimoji="1" lang="ja-JP" altLang="en-US" smtClean="0"/>
              <a:t>2018/12/19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AD24BEE-E995-47F3-B340-F80D5D02FFA2}" type="slidenum">
              <a:rPr kumimoji="1" lang="ja-JP" altLang="en-US" smtClean="0"/>
              <a:t>‹#›</a:t>
            </a:fld>
            <a:endParaRPr kumimoji="1" lang="ja-JP" altLang="en-US"/>
          </a:p>
        </p:txBody>
      </p:sp>
    </p:spTree>
    <p:extLst>
      <p:ext uri="{BB962C8B-B14F-4D97-AF65-F5344CB8AC3E}">
        <p14:creationId xmlns:p14="http://schemas.microsoft.com/office/powerpoint/2010/main" val="403961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A97C89-2CF5-4FF6-A8DC-51DB7BC486FC}" type="datetimeFigureOut">
              <a:rPr kumimoji="1" lang="ja-JP" altLang="en-US" smtClean="0"/>
              <a:t>2018/12/19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D24BEE-E995-47F3-B340-F80D5D02FFA2}" type="slidenum">
              <a:rPr kumimoji="1" lang="ja-JP" altLang="en-US" smtClean="0"/>
              <a:t>‹#›</a:t>
            </a:fld>
            <a:endParaRPr kumimoji="1" lang="ja-JP" altLang="en-US"/>
          </a:p>
        </p:txBody>
      </p:sp>
    </p:spTree>
    <p:extLst>
      <p:ext uri="{BB962C8B-B14F-4D97-AF65-F5344CB8AC3E}">
        <p14:creationId xmlns:p14="http://schemas.microsoft.com/office/powerpoint/2010/main" val="20232751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smtClean="0">
                <a:solidFill>
                  <a:srgbClr val="FF0000"/>
                </a:solidFill>
              </a:rPr>
              <a:t>探究科スライド</a:t>
            </a:r>
            <a:endParaRPr kumimoji="1" lang="ja-JP" altLang="en-US" dirty="0">
              <a:solidFill>
                <a:srgbClr val="FF0000"/>
              </a:solidFill>
            </a:endParaRPr>
          </a:p>
        </p:txBody>
      </p:sp>
      <p:sp>
        <p:nvSpPr>
          <p:cNvPr id="3" name="サブタイトル 2"/>
          <p:cNvSpPr>
            <a:spLocks noGrp="1"/>
          </p:cNvSpPr>
          <p:nvPr>
            <p:ph type="subTitle" idx="1"/>
          </p:nvPr>
        </p:nvSpPr>
        <p:spPr>
          <a:xfrm>
            <a:off x="1143000" y="3990112"/>
            <a:ext cx="6858000" cy="1153391"/>
          </a:xfrm>
        </p:spPr>
        <p:txBody>
          <a:bodyPr>
            <a:normAutofit/>
          </a:bodyPr>
          <a:lstStyle/>
          <a:p>
            <a:r>
              <a:rPr lang="ja-JP" altLang="en-US" sz="3600" dirty="0"/>
              <a:t>教材</a:t>
            </a:r>
            <a:r>
              <a:rPr lang="en-US" altLang="ja-JP" sz="3600" dirty="0" smtClean="0"/>
              <a:t>No.12</a:t>
            </a:r>
            <a:r>
              <a:rPr lang="ja-JP" altLang="en-US" sz="3600" dirty="0" smtClean="0"/>
              <a:t>（</a:t>
            </a:r>
            <a:r>
              <a:rPr lang="en-US" altLang="ja-JP" sz="3600" dirty="0" smtClean="0"/>
              <a:t>K2</a:t>
            </a:r>
            <a:r>
              <a:rPr lang="ja-JP" altLang="en-US" sz="3600" dirty="0" smtClean="0"/>
              <a:t>）</a:t>
            </a:r>
            <a:endParaRPr lang="ja-JP" altLang="en-US" sz="3600" dirty="0"/>
          </a:p>
        </p:txBody>
      </p:sp>
    </p:spTree>
    <p:extLst>
      <p:ext uri="{BB962C8B-B14F-4D97-AF65-F5344CB8AC3E}">
        <p14:creationId xmlns:p14="http://schemas.microsoft.com/office/powerpoint/2010/main" val="18583500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17072" y="365126"/>
            <a:ext cx="6998277" cy="1325563"/>
          </a:xfrm>
        </p:spPr>
        <p:txBody>
          <a:bodyPr/>
          <a:lstStyle/>
          <a:p>
            <a:r>
              <a:rPr kumimoji="1" lang="ja-JP" altLang="en-US" dirty="0" smtClean="0">
                <a:solidFill>
                  <a:srgbClr val="FF0000"/>
                </a:solidFill>
              </a:rPr>
              <a:t>グループで振り返ろう</a:t>
            </a:r>
            <a:endParaRPr kumimoji="1" lang="ja-JP" altLang="en-US" dirty="0">
              <a:solidFill>
                <a:srgbClr val="FF0000"/>
              </a:solidFill>
            </a:endParaRPr>
          </a:p>
        </p:txBody>
      </p:sp>
      <p:sp>
        <p:nvSpPr>
          <p:cNvPr id="3" name="正方形/長方形 2"/>
          <p:cNvSpPr/>
          <p:nvPr/>
        </p:nvSpPr>
        <p:spPr>
          <a:xfrm>
            <a:off x="0" y="519340"/>
            <a:ext cx="1517073" cy="9144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ja-JP" sz="4000" dirty="0" smtClean="0"/>
              <a:t>STEP2</a:t>
            </a:r>
            <a:endParaRPr lang="ja-JP" altLang="en-US" sz="4000" dirty="0"/>
          </a:p>
        </p:txBody>
      </p:sp>
      <p:sp>
        <p:nvSpPr>
          <p:cNvPr id="4" name="正方形/長方形 3"/>
          <p:cNvSpPr/>
          <p:nvPr/>
        </p:nvSpPr>
        <p:spPr>
          <a:xfrm>
            <a:off x="378373" y="1690689"/>
            <a:ext cx="8319712" cy="1353847"/>
          </a:xfrm>
          <a:prstGeom prst="rect">
            <a:avLst/>
          </a:prstGeom>
          <a:solidFill>
            <a:schemeClr val="accent2"/>
          </a:solidFill>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2800" b="1" dirty="0" smtClean="0">
                <a:solidFill>
                  <a:schemeClr val="bg1"/>
                </a:solidFill>
              </a:rPr>
              <a:t>手　順</a:t>
            </a:r>
            <a:endParaRPr kumimoji="1" lang="en-US" altLang="ja-JP" sz="2800" b="1" dirty="0" smtClean="0">
              <a:solidFill>
                <a:schemeClr val="bg1"/>
              </a:solidFill>
            </a:endParaRPr>
          </a:p>
          <a:p>
            <a:r>
              <a:rPr lang="ja-JP" altLang="en-US" sz="2800" b="1" dirty="0" smtClean="0">
                <a:solidFill>
                  <a:schemeClr val="bg1"/>
                </a:solidFill>
              </a:rPr>
              <a:t>①順番に自分が書いた１の</a:t>
            </a:r>
            <a:r>
              <a:rPr lang="en-US" altLang="ja-JP" sz="2800" b="1" dirty="0" smtClean="0">
                <a:solidFill>
                  <a:schemeClr val="bg1"/>
                </a:solidFill>
              </a:rPr>
              <a:t>STEP2</a:t>
            </a:r>
            <a:r>
              <a:rPr lang="ja-JP" altLang="en-US" sz="2800" b="1" dirty="0" smtClean="0">
                <a:solidFill>
                  <a:schemeClr val="bg1"/>
                </a:solidFill>
              </a:rPr>
              <a:t>の項目を発表する</a:t>
            </a:r>
            <a:endParaRPr lang="en-US" altLang="ja-JP" sz="2800" b="1" dirty="0" smtClean="0">
              <a:solidFill>
                <a:schemeClr val="bg1"/>
              </a:solidFill>
            </a:endParaRPr>
          </a:p>
          <a:p>
            <a:r>
              <a:rPr kumimoji="1" lang="ja-JP" altLang="en-US" sz="2800" b="1" dirty="0" smtClean="0">
                <a:solidFill>
                  <a:schemeClr val="bg1"/>
                </a:solidFill>
              </a:rPr>
              <a:t>②聞きながら内容を整理し、下の表にメモする</a:t>
            </a:r>
            <a:endParaRPr kumimoji="1" lang="ja-JP" altLang="en-US" sz="2800" b="1" dirty="0">
              <a:solidFill>
                <a:schemeClr val="bg1"/>
              </a:solidFill>
            </a:endParaRPr>
          </a:p>
        </p:txBody>
      </p:sp>
      <p:graphicFrame>
        <p:nvGraphicFramePr>
          <p:cNvPr id="6" name="表 5"/>
          <p:cNvGraphicFramePr>
            <a:graphicFrameLocks noGrp="1"/>
          </p:cNvGraphicFramePr>
          <p:nvPr>
            <p:extLst>
              <p:ext uri="{D42A27DB-BD31-4B8C-83A1-F6EECF244321}">
                <p14:modId xmlns:p14="http://schemas.microsoft.com/office/powerpoint/2010/main" val="3381707280"/>
              </p:ext>
            </p:extLst>
          </p:nvPr>
        </p:nvGraphicFramePr>
        <p:xfrm>
          <a:off x="378373" y="3164343"/>
          <a:ext cx="8319712" cy="2926080"/>
        </p:xfrm>
        <a:graphic>
          <a:graphicData uri="http://schemas.openxmlformats.org/drawingml/2006/table">
            <a:tbl>
              <a:tblPr firstCol="1" bandRow="1">
                <a:tableStyleId>{21E4AEA4-8DFA-4A89-87EB-49C32662AFE0}</a:tableStyleId>
              </a:tblPr>
              <a:tblGrid>
                <a:gridCol w="2428067"/>
                <a:gridCol w="5891645"/>
              </a:tblGrid>
              <a:tr h="0">
                <a:tc>
                  <a:txBody>
                    <a:bodyPr/>
                    <a:lstStyle/>
                    <a:p>
                      <a:pPr algn="just">
                        <a:spcAft>
                          <a:spcPts val="0"/>
                        </a:spcAft>
                      </a:pPr>
                      <a:r>
                        <a:rPr lang="en-US" sz="2400" kern="100" dirty="0">
                          <a:effectLst/>
                        </a:rPr>
                        <a:t> </a:t>
                      </a:r>
                      <a:r>
                        <a:rPr lang="ja-JP" sz="2400" kern="100" dirty="0" smtClean="0">
                          <a:effectLst/>
                        </a:rPr>
                        <a:t>①</a:t>
                      </a:r>
                      <a:r>
                        <a:rPr lang="ja-JP" sz="2400" kern="100" dirty="0">
                          <a:effectLst/>
                        </a:rPr>
                        <a:t>準備について</a:t>
                      </a:r>
                    </a:p>
                    <a:p>
                      <a:pPr algn="just">
                        <a:spcAft>
                          <a:spcPts val="0"/>
                        </a:spcAft>
                      </a:pPr>
                      <a:r>
                        <a:rPr lang="ja-JP" sz="2400" kern="100" dirty="0">
                          <a:effectLst/>
                        </a:rPr>
                        <a:t>　よかった</a:t>
                      </a:r>
                      <a:r>
                        <a:rPr lang="ja-JP" sz="2400" kern="100" dirty="0" smtClean="0">
                          <a:effectLst/>
                        </a:rPr>
                        <a:t>点</a:t>
                      </a:r>
                      <a:r>
                        <a:rPr lang="en-US" sz="2400" kern="100" dirty="0">
                          <a:effectLst/>
                        </a:rPr>
                        <a:t> </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en-US" sz="2400" kern="100" dirty="0">
                          <a:effectLst/>
                        </a:rPr>
                        <a:t> </a:t>
                      </a:r>
                      <a:r>
                        <a:rPr lang="ja-JP" altLang="en-US" sz="2400" kern="100" dirty="0" smtClean="0">
                          <a:effectLst/>
                        </a:rPr>
                        <a:t>・分担をして準備したので早く制作できた</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0">
                <a:tc>
                  <a:txBody>
                    <a:bodyPr/>
                    <a:lstStyle/>
                    <a:p>
                      <a:pPr algn="just">
                        <a:spcAft>
                          <a:spcPts val="0"/>
                        </a:spcAft>
                      </a:pPr>
                      <a:r>
                        <a:rPr lang="en-US" sz="2400" kern="100" dirty="0">
                          <a:effectLst/>
                        </a:rPr>
                        <a:t> </a:t>
                      </a:r>
                      <a:r>
                        <a:rPr lang="ja-JP" sz="2400" kern="100" dirty="0" smtClean="0">
                          <a:effectLst/>
                        </a:rPr>
                        <a:t>①</a:t>
                      </a:r>
                      <a:r>
                        <a:rPr lang="ja-JP" sz="2400" kern="100" dirty="0">
                          <a:effectLst/>
                        </a:rPr>
                        <a:t>準備について</a:t>
                      </a:r>
                    </a:p>
                    <a:p>
                      <a:pPr algn="just">
                        <a:spcAft>
                          <a:spcPts val="0"/>
                        </a:spcAft>
                      </a:pPr>
                      <a:r>
                        <a:rPr lang="ja-JP" sz="2400" kern="100" dirty="0">
                          <a:effectLst/>
                        </a:rPr>
                        <a:t>　　　</a:t>
                      </a:r>
                      <a:r>
                        <a:rPr lang="ja-JP" sz="2400" kern="100" dirty="0" smtClean="0">
                          <a:effectLst/>
                        </a:rPr>
                        <a:t>反省点</a:t>
                      </a:r>
                      <a:r>
                        <a:rPr lang="en-US" sz="2400" kern="100" dirty="0">
                          <a:effectLst/>
                        </a:rPr>
                        <a:t> </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en-US" sz="2400" kern="100" dirty="0">
                          <a:effectLst/>
                        </a:rPr>
                        <a:t> </a:t>
                      </a:r>
                      <a:r>
                        <a:rPr lang="ja-JP" altLang="en-US" sz="2400" kern="100" dirty="0" smtClean="0">
                          <a:effectLst/>
                        </a:rPr>
                        <a:t>・ポスターに支援先を書いた方がよかった</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0">
                <a:tc>
                  <a:txBody>
                    <a:bodyPr/>
                    <a:lstStyle/>
                    <a:p>
                      <a:pPr algn="just">
                        <a:spcAft>
                          <a:spcPts val="0"/>
                        </a:spcAft>
                      </a:pPr>
                      <a:r>
                        <a:rPr lang="en-US" sz="2400" kern="100" dirty="0">
                          <a:effectLst/>
                        </a:rPr>
                        <a:t> </a:t>
                      </a:r>
                      <a:r>
                        <a:rPr lang="ja-JP" sz="2400" kern="100" dirty="0" smtClean="0">
                          <a:effectLst/>
                        </a:rPr>
                        <a:t>②</a:t>
                      </a:r>
                      <a:r>
                        <a:rPr lang="ja-JP" sz="2400" kern="100" dirty="0">
                          <a:effectLst/>
                        </a:rPr>
                        <a:t>当日について</a:t>
                      </a:r>
                    </a:p>
                    <a:p>
                      <a:pPr algn="just">
                        <a:spcAft>
                          <a:spcPts val="0"/>
                        </a:spcAft>
                      </a:pPr>
                      <a:r>
                        <a:rPr lang="ja-JP" sz="2400" kern="100" dirty="0">
                          <a:effectLst/>
                        </a:rPr>
                        <a:t>　よかった</a:t>
                      </a:r>
                      <a:r>
                        <a:rPr lang="ja-JP" sz="2400" kern="100" dirty="0" smtClean="0">
                          <a:effectLst/>
                        </a:rPr>
                        <a:t>点</a:t>
                      </a:r>
                      <a:r>
                        <a:rPr lang="en-US" sz="2400" kern="100" dirty="0">
                          <a:effectLst/>
                        </a:rPr>
                        <a:t> </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en-US" sz="2400" kern="100" dirty="0">
                          <a:effectLst/>
                        </a:rPr>
                        <a:t> </a:t>
                      </a:r>
                      <a:r>
                        <a:rPr lang="ja-JP" altLang="en-US" sz="2400" kern="100" dirty="0" smtClean="0">
                          <a:effectLst/>
                        </a:rPr>
                        <a:t>・保護者の協力で多く集まった</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0">
                <a:tc>
                  <a:txBody>
                    <a:bodyPr/>
                    <a:lstStyle/>
                    <a:p>
                      <a:pPr algn="just">
                        <a:spcAft>
                          <a:spcPts val="0"/>
                        </a:spcAft>
                      </a:pPr>
                      <a:r>
                        <a:rPr lang="en-US" sz="2400" kern="100" dirty="0">
                          <a:effectLst/>
                        </a:rPr>
                        <a:t> </a:t>
                      </a:r>
                      <a:r>
                        <a:rPr lang="ja-JP" sz="2400" kern="100" dirty="0" smtClean="0">
                          <a:effectLst/>
                        </a:rPr>
                        <a:t>②</a:t>
                      </a:r>
                      <a:r>
                        <a:rPr lang="ja-JP" sz="2400" kern="100" dirty="0">
                          <a:effectLst/>
                        </a:rPr>
                        <a:t>当日について</a:t>
                      </a:r>
                    </a:p>
                    <a:p>
                      <a:pPr algn="just">
                        <a:spcAft>
                          <a:spcPts val="0"/>
                        </a:spcAft>
                      </a:pPr>
                      <a:r>
                        <a:rPr lang="ja-JP" sz="2400" kern="100" dirty="0">
                          <a:effectLst/>
                        </a:rPr>
                        <a:t>　　　</a:t>
                      </a:r>
                      <a:r>
                        <a:rPr lang="ja-JP" sz="2400" kern="100" dirty="0" smtClean="0">
                          <a:effectLst/>
                        </a:rPr>
                        <a:t>反省点</a:t>
                      </a:r>
                      <a:r>
                        <a:rPr lang="ja-JP" sz="2400" kern="100" dirty="0">
                          <a:effectLst/>
                        </a:rPr>
                        <a:t>　　</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en-US" sz="2400" kern="100" dirty="0">
                          <a:effectLst/>
                        </a:rPr>
                        <a:t> </a:t>
                      </a:r>
                      <a:r>
                        <a:rPr lang="ja-JP" altLang="en-US" sz="2400" kern="100" dirty="0" smtClean="0">
                          <a:effectLst/>
                        </a:rPr>
                        <a:t>・場所が端っこだったので目立つ場所がよい</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bl>
          </a:graphicData>
        </a:graphic>
      </p:graphicFrame>
      <p:sp>
        <p:nvSpPr>
          <p:cNvPr id="8" name="正方形/長方形 7"/>
          <p:cNvSpPr/>
          <p:nvPr/>
        </p:nvSpPr>
        <p:spPr>
          <a:xfrm>
            <a:off x="4520045" y="5871659"/>
            <a:ext cx="4623955" cy="986341"/>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sz="3200" dirty="0" smtClean="0">
                <a:solidFill>
                  <a:srgbClr val="FF0000"/>
                </a:solidFill>
              </a:rPr>
              <a:t>全てをメモするのではなく多い意見をメモしよう！！</a:t>
            </a:r>
            <a:endParaRPr kumimoji="1" lang="ja-JP" altLang="en-US" sz="3200" dirty="0">
              <a:solidFill>
                <a:srgbClr val="FF0000"/>
              </a:solidFill>
            </a:endParaRPr>
          </a:p>
        </p:txBody>
      </p:sp>
    </p:spTree>
    <p:extLst>
      <p:ext uri="{BB962C8B-B14F-4D97-AF65-F5344CB8AC3E}">
        <p14:creationId xmlns:p14="http://schemas.microsoft.com/office/powerpoint/2010/main" val="38662447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kumimoji="1" lang="ja-JP" altLang="en-US" dirty="0" smtClean="0">
                <a:solidFill>
                  <a:srgbClr val="FF0000"/>
                </a:solidFill>
              </a:rPr>
              <a:t>３．プロジェクトを</a:t>
            </a:r>
            <a:r>
              <a:rPr kumimoji="1" lang="en-US" altLang="ja-JP" dirty="0" smtClean="0">
                <a:solidFill>
                  <a:srgbClr val="FF0000"/>
                </a:solidFill>
              </a:rPr>
              <a:t/>
            </a:r>
            <a:br>
              <a:rPr kumimoji="1" lang="en-US" altLang="ja-JP" dirty="0" smtClean="0">
                <a:solidFill>
                  <a:srgbClr val="FF0000"/>
                </a:solidFill>
              </a:rPr>
            </a:br>
            <a:r>
              <a:rPr lang="ja-JP" altLang="en-US" dirty="0">
                <a:solidFill>
                  <a:srgbClr val="FF0000"/>
                </a:solidFill>
              </a:rPr>
              <a:t>　</a:t>
            </a:r>
            <a:r>
              <a:rPr kumimoji="1" lang="ja-JP" altLang="en-US" dirty="0" smtClean="0">
                <a:solidFill>
                  <a:srgbClr val="FF0000"/>
                </a:solidFill>
              </a:rPr>
              <a:t>振り返ろう（個人作業）</a:t>
            </a:r>
            <a:endParaRPr kumimoji="1" lang="ja-JP" altLang="en-US" dirty="0">
              <a:solidFill>
                <a:srgbClr val="FF0000"/>
              </a:solidFill>
            </a:endParaRPr>
          </a:p>
        </p:txBody>
      </p:sp>
    </p:spTree>
    <p:extLst>
      <p:ext uri="{BB962C8B-B14F-4D97-AF65-F5344CB8AC3E}">
        <p14:creationId xmlns:p14="http://schemas.microsoft.com/office/powerpoint/2010/main" val="2869204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1517072" y="365126"/>
            <a:ext cx="6998277" cy="1325563"/>
          </a:xfrm>
        </p:spPr>
        <p:txBody>
          <a:bodyPr/>
          <a:lstStyle/>
          <a:p>
            <a:r>
              <a:rPr kumimoji="1" lang="ja-JP" altLang="en-US" dirty="0" smtClean="0">
                <a:solidFill>
                  <a:srgbClr val="FF0000"/>
                </a:solidFill>
              </a:rPr>
              <a:t>申し送りを考えて書こう！</a:t>
            </a:r>
            <a:endParaRPr kumimoji="1" lang="ja-JP" altLang="en-US" dirty="0">
              <a:solidFill>
                <a:srgbClr val="FF0000"/>
              </a:solidFill>
            </a:endParaRPr>
          </a:p>
        </p:txBody>
      </p:sp>
      <p:sp>
        <p:nvSpPr>
          <p:cNvPr id="5" name="正方形/長方形 4"/>
          <p:cNvSpPr/>
          <p:nvPr/>
        </p:nvSpPr>
        <p:spPr>
          <a:xfrm>
            <a:off x="0" y="519340"/>
            <a:ext cx="1517073" cy="9144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ja-JP" sz="4000" dirty="0" smtClean="0"/>
              <a:t>STEP1</a:t>
            </a:r>
            <a:endParaRPr lang="ja-JP" altLang="en-US" sz="4000" dirty="0"/>
          </a:p>
        </p:txBody>
      </p:sp>
      <p:graphicFrame>
        <p:nvGraphicFramePr>
          <p:cNvPr id="6" name="表 5"/>
          <p:cNvGraphicFramePr>
            <a:graphicFrameLocks noGrp="1"/>
          </p:cNvGraphicFramePr>
          <p:nvPr>
            <p:extLst>
              <p:ext uri="{D42A27DB-BD31-4B8C-83A1-F6EECF244321}">
                <p14:modId xmlns:p14="http://schemas.microsoft.com/office/powerpoint/2010/main" val="688340254"/>
              </p:ext>
            </p:extLst>
          </p:nvPr>
        </p:nvGraphicFramePr>
        <p:xfrm>
          <a:off x="378373" y="3301485"/>
          <a:ext cx="8551717" cy="3077295"/>
        </p:xfrm>
        <a:graphic>
          <a:graphicData uri="http://schemas.openxmlformats.org/drawingml/2006/table">
            <a:tbl>
              <a:tblPr firstCol="1" bandRow="1">
                <a:tableStyleId>{21E4AEA4-8DFA-4A89-87EB-49C32662AFE0}</a:tableStyleId>
              </a:tblPr>
              <a:tblGrid>
                <a:gridCol w="3488656"/>
                <a:gridCol w="5063061"/>
              </a:tblGrid>
              <a:tr h="696783">
                <a:tc>
                  <a:txBody>
                    <a:bodyPr/>
                    <a:lstStyle/>
                    <a:p>
                      <a:pPr algn="just">
                        <a:spcAft>
                          <a:spcPts val="0"/>
                        </a:spcAft>
                      </a:pPr>
                      <a:r>
                        <a:rPr lang="ja-JP" sz="2400" kern="100" dirty="0">
                          <a:effectLst/>
                        </a:rPr>
                        <a:t>プロジェクト</a:t>
                      </a:r>
                      <a:r>
                        <a:rPr lang="ja-JP" sz="2400" kern="100" dirty="0" smtClean="0">
                          <a:effectLst/>
                        </a:rPr>
                        <a:t>の作り方</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endParaRPr lang="ja-JP" sz="2400" kern="100" dirty="0">
                        <a:effectLst/>
                      </a:endParaRPr>
                    </a:p>
                    <a:p>
                      <a:pPr algn="just">
                        <a:spcAft>
                          <a:spcPts val="0"/>
                        </a:spcAft>
                      </a:pPr>
                      <a:r>
                        <a:rPr lang="en-US" sz="2400" kern="100" dirty="0">
                          <a:effectLst/>
                        </a:rPr>
                        <a:t>  </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696783">
                <a:tc>
                  <a:txBody>
                    <a:bodyPr/>
                    <a:lstStyle/>
                    <a:p>
                      <a:pPr algn="just">
                        <a:spcAft>
                          <a:spcPts val="0"/>
                        </a:spcAft>
                      </a:pPr>
                      <a:r>
                        <a:rPr lang="ja-JP" sz="2400" kern="100" dirty="0">
                          <a:effectLst/>
                        </a:rPr>
                        <a:t>ポスター</a:t>
                      </a:r>
                      <a:r>
                        <a:rPr lang="ja-JP" sz="2400" kern="100" dirty="0" smtClean="0">
                          <a:effectLst/>
                        </a:rPr>
                        <a:t>の</a:t>
                      </a:r>
                      <a:r>
                        <a:rPr lang="ja-JP" altLang="en-US" sz="2400" kern="100" dirty="0" smtClean="0">
                          <a:effectLst/>
                        </a:rPr>
                        <a:t>作り</a:t>
                      </a:r>
                      <a:r>
                        <a:rPr lang="ja-JP" sz="2400" kern="100" dirty="0" smtClean="0">
                          <a:effectLst/>
                        </a:rPr>
                        <a:t>方</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altLang="en-US" sz="2400" kern="100" dirty="0" smtClean="0">
                          <a:effectLst/>
                        </a:rPr>
                        <a:t>・色や写真を使って作る</a:t>
                      </a:r>
                      <a:endParaRPr lang="ja-JP" sz="2400" kern="100" dirty="0">
                        <a:effectLst/>
                      </a:endParaRPr>
                    </a:p>
                    <a:p>
                      <a:pPr algn="just">
                        <a:spcAft>
                          <a:spcPts val="0"/>
                        </a:spcAft>
                      </a:pPr>
                      <a:r>
                        <a:rPr lang="en-US" sz="2400" kern="100" dirty="0">
                          <a:effectLst/>
                        </a:rPr>
                        <a:t> </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696783">
                <a:tc>
                  <a:txBody>
                    <a:bodyPr/>
                    <a:lstStyle/>
                    <a:p>
                      <a:pPr algn="just">
                        <a:spcAft>
                          <a:spcPts val="0"/>
                        </a:spcAft>
                      </a:pPr>
                      <a:r>
                        <a:rPr lang="ja-JP" sz="2400" kern="100" dirty="0">
                          <a:effectLst/>
                        </a:rPr>
                        <a:t>プロジェクト</a:t>
                      </a:r>
                      <a:r>
                        <a:rPr lang="ja-JP" sz="2400" kern="100" dirty="0" smtClean="0">
                          <a:effectLst/>
                        </a:rPr>
                        <a:t>の進め方</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altLang="en-US" sz="2400" kern="100" dirty="0" smtClean="0">
                          <a:effectLst/>
                        </a:rPr>
                        <a:t>・リーダーを決めて進める</a:t>
                      </a:r>
                      <a:endParaRPr lang="ja-JP" sz="2400" kern="100" dirty="0">
                        <a:effectLst/>
                      </a:endParaRPr>
                    </a:p>
                    <a:p>
                      <a:pPr algn="just">
                        <a:spcAft>
                          <a:spcPts val="0"/>
                        </a:spcAft>
                      </a:pPr>
                      <a:r>
                        <a:rPr lang="en-US" sz="2400" kern="100" dirty="0">
                          <a:effectLst/>
                        </a:rPr>
                        <a:t>  </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882735">
                <a:tc>
                  <a:txBody>
                    <a:bodyPr/>
                    <a:lstStyle/>
                    <a:p>
                      <a:pPr algn="just">
                        <a:spcAft>
                          <a:spcPts val="0"/>
                        </a:spcAft>
                      </a:pPr>
                      <a:r>
                        <a:rPr lang="ja-JP" sz="2400" kern="100" dirty="0">
                          <a:effectLst/>
                        </a:rPr>
                        <a:t>（よびかけの）</a:t>
                      </a:r>
                    </a:p>
                    <a:p>
                      <a:pPr algn="just">
                        <a:spcAft>
                          <a:spcPts val="0"/>
                        </a:spcAft>
                      </a:pPr>
                      <a:r>
                        <a:rPr lang="ja-JP" sz="2400" kern="100" dirty="0">
                          <a:effectLst/>
                        </a:rPr>
                        <a:t>ポスター・チラシの作り方</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altLang="en-US" sz="2400" kern="100" dirty="0" smtClean="0">
                          <a:effectLst/>
                        </a:rPr>
                        <a:t>・「何のために」を書く</a:t>
                      </a:r>
                      <a:r>
                        <a:rPr lang="en-US" sz="2400" kern="100" dirty="0">
                          <a:effectLst/>
                        </a:rPr>
                        <a:t>  </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bl>
          </a:graphicData>
        </a:graphic>
      </p:graphicFrame>
      <p:sp>
        <p:nvSpPr>
          <p:cNvPr id="8" name="正方形/長方形 7"/>
          <p:cNvSpPr/>
          <p:nvPr/>
        </p:nvSpPr>
        <p:spPr>
          <a:xfrm>
            <a:off x="378372" y="1690689"/>
            <a:ext cx="8551717" cy="1353847"/>
          </a:xfrm>
          <a:prstGeom prst="rect">
            <a:avLst/>
          </a:prstGeom>
          <a:solidFill>
            <a:schemeClr val="accent2"/>
          </a:solidFill>
        </p:spPr>
        <p:style>
          <a:lnRef idx="2">
            <a:schemeClr val="accent2"/>
          </a:lnRef>
          <a:fillRef idx="1">
            <a:schemeClr val="lt1"/>
          </a:fillRef>
          <a:effectRef idx="0">
            <a:schemeClr val="accent2"/>
          </a:effectRef>
          <a:fontRef idx="minor">
            <a:schemeClr val="dk1"/>
          </a:fontRef>
        </p:style>
        <p:txBody>
          <a:bodyPr rtlCol="0" anchor="ctr"/>
          <a:lstStyle/>
          <a:p>
            <a:r>
              <a:rPr lang="ja-JP" altLang="en-US" sz="2800" b="1" dirty="0" smtClean="0">
                <a:solidFill>
                  <a:schemeClr val="bg1"/>
                </a:solidFill>
              </a:rPr>
              <a:t>手　順</a:t>
            </a:r>
            <a:endParaRPr kumimoji="1" lang="en-US" altLang="ja-JP" sz="2800" b="1" dirty="0" smtClean="0">
              <a:solidFill>
                <a:schemeClr val="bg1"/>
              </a:solidFill>
            </a:endParaRPr>
          </a:p>
          <a:p>
            <a:r>
              <a:rPr lang="ja-JP" altLang="en-US" sz="2800" b="1" dirty="0" smtClean="0">
                <a:solidFill>
                  <a:schemeClr val="bg1"/>
                </a:solidFill>
              </a:rPr>
              <a:t>①経験してよかったところ、改善点を考えよう</a:t>
            </a:r>
            <a:endParaRPr lang="en-US" altLang="ja-JP" sz="2800" b="1" dirty="0" smtClean="0">
              <a:solidFill>
                <a:schemeClr val="bg1"/>
              </a:solidFill>
            </a:endParaRPr>
          </a:p>
          <a:p>
            <a:r>
              <a:rPr kumimoji="1" lang="ja-JP" altLang="en-US" sz="2800" b="1" dirty="0" smtClean="0">
                <a:solidFill>
                  <a:schemeClr val="bg1"/>
                </a:solidFill>
              </a:rPr>
              <a:t>②次年度実施する人向けに「</a:t>
            </a:r>
            <a:r>
              <a:rPr kumimoji="1" lang="ja-JP" altLang="en-US" sz="2800" b="1" dirty="0" err="1" smtClean="0">
                <a:solidFill>
                  <a:schemeClr val="bg1"/>
                </a:solidFill>
              </a:rPr>
              <a:t>～する</a:t>
            </a:r>
            <a:r>
              <a:rPr kumimoji="1" lang="ja-JP" altLang="en-US" sz="2800" b="1" dirty="0" smtClean="0">
                <a:solidFill>
                  <a:schemeClr val="bg1"/>
                </a:solidFill>
              </a:rPr>
              <a:t>」と書いておこう</a:t>
            </a:r>
            <a:endParaRPr kumimoji="1" lang="ja-JP" altLang="en-US" sz="2800" b="1" dirty="0">
              <a:solidFill>
                <a:schemeClr val="bg1"/>
              </a:solidFill>
            </a:endParaRPr>
          </a:p>
        </p:txBody>
      </p:sp>
    </p:spTree>
    <p:extLst>
      <p:ext uri="{BB962C8B-B14F-4D97-AF65-F5344CB8AC3E}">
        <p14:creationId xmlns:p14="http://schemas.microsoft.com/office/powerpoint/2010/main" val="936034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1517072" y="365126"/>
            <a:ext cx="6998278" cy="1325563"/>
          </a:xfrm>
        </p:spPr>
        <p:txBody>
          <a:bodyPr/>
          <a:lstStyle/>
          <a:p>
            <a:r>
              <a:rPr kumimoji="1" lang="ja-JP" altLang="en-US" dirty="0" smtClean="0"/>
              <a:t>２学期のプロジェクトで</a:t>
            </a:r>
            <a:r>
              <a:rPr kumimoji="1" lang="en-US" altLang="ja-JP" dirty="0" smtClean="0"/>
              <a:t/>
            </a:r>
            <a:br>
              <a:rPr kumimoji="1" lang="en-US" altLang="ja-JP" dirty="0" smtClean="0"/>
            </a:br>
            <a:r>
              <a:rPr kumimoji="1" lang="ja-JP" altLang="en-US" dirty="0" smtClean="0"/>
              <a:t>学んだことを書きましょう</a:t>
            </a:r>
            <a:endParaRPr kumimoji="1" lang="ja-JP" altLang="en-US" dirty="0"/>
          </a:p>
        </p:txBody>
      </p:sp>
      <p:sp>
        <p:nvSpPr>
          <p:cNvPr id="3" name="正方形/長方形 2"/>
          <p:cNvSpPr/>
          <p:nvPr/>
        </p:nvSpPr>
        <p:spPr>
          <a:xfrm>
            <a:off x="0" y="519340"/>
            <a:ext cx="1517073" cy="9144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ja-JP" sz="4000" dirty="0" smtClean="0"/>
              <a:t>STEP2</a:t>
            </a:r>
            <a:endParaRPr lang="ja-JP" altLang="en-US" sz="4000" dirty="0"/>
          </a:p>
        </p:txBody>
      </p:sp>
      <p:sp>
        <p:nvSpPr>
          <p:cNvPr id="4" name="正方形/長方形 3"/>
          <p:cNvSpPr/>
          <p:nvPr/>
        </p:nvSpPr>
        <p:spPr>
          <a:xfrm>
            <a:off x="-1" y="3643540"/>
            <a:ext cx="1517073" cy="9144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ja-JP" sz="4000" dirty="0" smtClean="0"/>
              <a:t>STEP3</a:t>
            </a:r>
            <a:endParaRPr lang="ja-JP" altLang="en-US" sz="4000" dirty="0"/>
          </a:p>
        </p:txBody>
      </p:sp>
      <p:sp>
        <p:nvSpPr>
          <p:cNvPr id="6" name="正方形/長方形 5"/>
          <p:cNvSpPr/>
          <p:nvPr/>
        </p:nvSpPr>
        <p:spPr>
          <a:xfrm>
            <a:off x="1517072" y="3716019"/>
            <a:ext cx="6421583" cy="769441"/>
          </a:xfrm>
          <a:prstGeom prst="rect">
            <a:avLst/>
          </a:prstGeom>
        </p:spPr>
        <p:txBody>
          <a:bodyPr wrap="square">
            <a:spAutoFit/>
          </a:bodyPr>
          <a:lstStyle/>
          <a:p>
            <a:r>
              <a:rPr lang="ja-JP" altLang="en-US" sz="4400" dirty="0" smtClean="0"/>
              <a:t>感想を自由に書きましょう</a:t>
            </a:r>
            <a:endParaRPr lang="ja-JP" altLang="en-US" sz="4400" dirty="0"/>
          </a:p>
        </p:txBody>
      </p:sp>
      <p:graphicFrame>
        <p:nvGraphicFramePr>
          <p:cNvPr id="7" name="表 6"/>
          <p:cNvGraphicFramePr>
            <a:graphicFrameLocks noGrp="1"/>
          </p:cNvGraphicFramePr>
          <p:nvPr>
            <p:extLst>
              <p:ext uri="{D42A27DB-BD31-4B8C-83A1-F6EECF244321}">
                <p14:modId xmlns:p14="http://schemas.microsoft.com/office/powerpoint/2010/main" val="3766779373"/>
              </p:ext>
            </p:extLst>
          </p:nvPr>
        </p:nvGraphicFramePr>
        <p:xfrm>
          <a:off x="758535" y="1865479"/>
          <a:ext cx="7460674" cy="1463040"/>
        </p:xfrm>
        <a:graphic>
          <a:graphicData uri="http://schemas.openxmlformats.org/drawingml/2006/table">
            <a:tbl>
              <a:tblPr bandRow="1">
                <a:tableStyleId>{21E4AEA4-8DFA-4A89-87EB-49C32662AFE0}</a:tableStyleId>
              </a:tblPr>
              <a:tblGrid>
                <a:gridCol w="7460674"/>
              </a:tblGrid>
              <a:tr h="370840">
                <a:tc>
                  <a:txBody>
                    <a:bodyPr/>
                    <a:lstStyle/>
                    <a:p>
                      <a:r>
                        <a:rPr kumimoji="1" lang="ja-JP" altLang="en-US" sz="2400" dirty="0" smtClean="0"/>
                        <a:t>・企画がよくてもポスターが目立たないとダメ</a:t>
                      </a:r>
                      <a:endParaRPr kumimoji="1" lang="en-US" altLang="ja-JP" sz="2400" dirty="0" smtClean="0"/>
                    </a:p>
                    <a:p>
                      <a:r>
                        <a:rPr kumimoji="1" lang="ja-JP" altLang="en-US" sz="2400" dirty="0" smtClean="0"/>
                        <a:t>・企画は具体的に書いた方がいい</a:t>
                      </a:r>
                      <a:endParaRPr kumimoji="1" lang="en-US" altLang="ja-JP" sz="2400" dirty="0" smtClean="0"/>
                    </a:p>
                    <a:p>
                      <a:endParaRPr kumimoji="1" lang="en-US" altLang="ja-JP" sz="2400" dirty="0" smtClean="0"/>
                    </a:p>
                    <a:p>
                      <a:endParaRPr kumimoji="1" lang="ja-JP" altLang="en-US" dirty="0"/>
                    </a:p>
                  </a:txBody>
                  <a:tcPr/>
                </a:tc>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1281413849"/>
              </p:ext>
            </p:extLst>
          </p:nvPr>
        </p:nvGraphicFramePr>
        <p:xfrm>
          <a:off x="758535" y="4806799"/>
          <a:ext cx="7460674" cy="1463040"/>
        </p:xfrm>
        <a:graphic>
          <a:graphicData uri="http://schemas.openxmlformats.org/drawingml/2006/table">
            <a:tbl>
              <a:tblPr bandRow="1">
                <a:tableStyleId>{21E4AEA4-8DFA-4A89-87EB-49C32662AFE0}</a:tableStyleId>
              </a:tblPr>
              <a:tblGrid>
                <a:gridCol w="7460674"/>
              </a:tblGrid>
              <a:tr h="370840">
                <a:tc>
                  <a:txBody>
                    <a:bodyPr/>
                    <a:lstStyle/>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ja-JP" altLang="en-US" dirty="0"/>
                    </a:p>
                  </a:txBody>
                  <a:tcPr/>
                </a:tc>
              </a:tr>
            </a:tbl>
          </a:graphicData>
        </a:graphic>
      </p:graphicFrame>
      <p:sp>
        <p:nvSpPr>
          <p:cNvPr id="10" name="正方形/長方形 9"/>
          <p:cNvSpPr/>
          <p:nvPr/>
        </p:nvSpPr>
        <p:spPr>
          <a:xfrm>
            <a:off x="6089073" y="2625752"/>
            <a:ext cx="2763982" cy="7689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sz="2400" dirty="0" smtClean="0"/>
              <a:t>気づいたこと・学んだことを箇条書きで</a:t>
            </a:r>
            <a:endParaRPr kumimoji="1" lang="ja-JP" altLang="en-US" sz="2400" dirty="0"/>
          </a:p>
        </p:txBody>
      </p:sp>
    </p:spTree>
    <p:extLst>
      <p:ext uri="{BB962C8B-B14F-4D97-AF65-F5344CB8AC3E}">
        <p14:creationId xmlns:p14="http://schemas.microsoft.com/office/powerpoint/2010/main" val="38640878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solidFill>
                  <a:srgbClr val="FF0000"/>
                </a:solidFill>
              </a:rPr>
              <a:t>１．２学期前半のプロジェクト</a:t>
            </a:r>
            <a:endParaRPr kumimoji="1" lang="ja-JP" altLang="en-US" dirty="0">
              <a:solidFill>
                <a:srgbClr val="FF0000"/>
              </a:solidFill>
            </a:endParaRPr>
          </a:p>
        </p:txBody>
      </p:sp>
      <p:sp>
        <p:nvSpPr>
          <p:cNvPr id="3" name="コンテンツ プレースホルダー 2"/>
          <p:cNvSpPr>
            <a:spLocks noGrp="1"/>
          </p:cNvSpPr>
          <p:nvPr>
            <p:ph idx="1"/>
          </p:nvPr>
        </p:nvSpPr>
        <p:spPr>
          <a:xfrm>
            <a:off x="628650" y="1825625"/>
            <a:ext cx="7886700" cy="1551420"/>
          </a:xfrm>
          <a:ln w="12700">
            <a:solidFill>
              <a:schemeClr val="tx1"/>
            </a:solidFill>
          </a:ln>
        </p:spPr>
        <p:txBody>
          <a:bodyPr/>
          <a:lstStyle/>
          <a:p>
            <a:pPr marL="0" indent="0">
              <a:buNone/>
            </a:pPr>
            <a:r>
              <a:rPr lang="ja-JP" altLang="en-US" dirty="0" smtClean="0">
                <a:solidFill>
                  <a:srgbClr val="FF0000"/>
                </a:solidFill>
              </a:rPr>
              <a:t>１．テーマ</a:t>
            </a:r>
            <a:endParaRPr lang="en-US" altLang="ja-JP" dirty="0" smtClean="0">
              <a:solidFill>
                <a:srgbClr val="FF0000"/>
              </a:solidFill>
            </a:endParaRPr>
          </a:p>
          <a:p>
            <a:pPr marL="0" indent="0">
              <a:buNone/>
            </a:pPr>
            <a:r>
              <a:rPr lang="ja-JP" altLang="ja-JP" dirty="0" smtClean="0"/>
              <a:t>・</a:t>
            </a:r>
            <a:r>
              <a:rPr lang="ja-JP" altLang="ja-JP" dirty="0"/>
              <a:t>自分で「誰かのために何か行動する」プロジェクトを企画し</a:t>
            </a:r>
            <a:r>
              <a:rPr lang="ja-JP" altLang="ja-JP" dirty="0" smtClean="0"/>
              <a:t>、チャリティ</a:t>
            </a:r>
            <a:r>
              <a:rPr lang="ja-JP" altLang="ja-JP" dirty="0"/>
              <a:t>・デーで実際に実行する。</a:t>
            </a:r>
            <a:endParaRPr kumimoji="1" lang="ja-JP" altLang="en-US" dirty="0"/>
          </a:p>
        </p:txBody>
      </p:sp>
      <p:sp>
        <p:nvSpPr>
          <p:cNvPr id="8" name="コンテンツ プレースホルダー 2"/>
          <p:cNvSpPr txBox="1">
            <a:spLocks/>
          </p:cNvSpPr>
          <p:nvPr/>
        </p:nvSpPr>
        <p:spPr>
          <a:xfrm>
            <a:off x="628650" y="3552254"/>
            <a:ext cx="7886700" cy="2869328"/>
          </a:xfrm>
          <a:prstGeom prst="rect">
            <a:avLst/>
          </a:prstGeom>
          <a:ln w="12700">
            <a:solidFill>
              <a:schemeClr val="tx1"/>
            </a:solidFill>
          </a:ln>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dirty="0" smtClean="0">
                <a:solidFill>
                  <a:srgbClr val="FF0000"/>
                </a:solidFill>
              </a:rPr>
              <a:t>テーマの例</a:t>
            </a:r>
            <a:endParaRPr lang="en-US" altLang="ja-JP" dirty="0" smtClean="0">
              <a:solidFill>
                <a:srgbClr val="FF0000"/>
              </a:solidFill>
            </a:endParaRPr>
          </a:p>
          <a:p>
            <a:pPr marL="266700" algn="just">
              <a:spcAft>
                <a:spcPts val="0"/>
              </a:spcAft>
            </a:pPr>
            <a:r>
              <a:rPr lang="en-US" altLang="ja-JP" kern="100" dirty="0">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kern="100" dirty="0">
                <a:latin typeface="Century" panose="02040604050505020304" pitchFamily="18" charset="0"/>
                <a:ea typeface="ＭＳ 明朝" panose="02020609040205080304" pitchFamily="17" charset="-128"/>
                <a:cs typeface="Times New Roman" panose="02020603050405020304" pitchFamily="18" charset="0"/>
              </a:rPr>
              <a:t>例</a:t>
            </a:r>
            <a:r>
              <a:rPr lang="en-US" altLang="ja-JP" kern="100" dirty="0">
                <a:latin typeface="Century" panose="02040604050505020304" pitchFamily="18" charset="0"/>
                <a:ea typeface="ＭＳ 明朝" panose="02020609040205080304" pitchFamily="17" charset="-128"/>
                <a:cs typeface="Times New Roman" panose="02020603050405020304" pitchFamily="18" charset="0"/>
              </a:rPr>
              <a:t>)</a:t>
            </a:r>
            <a:r>
              <a:rPr lang="ja-JP" altLang="ja-JP" kern="100" dirty="0">
                <a:latin typeface="Century" panose="02040604050505020304" pitchFamily="18" charset="0"/>
                <a:ea typeface="ＭＳ 明朝" panose="02020609040205080304" pitchFamily="17" charset="-128"/>
                <a:cs typeface="Times New Roman" panose="02020603050405020304" pitchFamily="18" charset="0"/>
              </a:rPr>
              <a:t>使わない服</a:t>
            </a:r>
            <a:r>
              <a:rPr lang="ja-JP" altLang="ja-JP" kern="100" dirty="0" smtClean="0">
                <a:latin typeface="Century" panose="02040604050505020304" pitchFamily="18" charset="0"/>
                <a:ea typeface="ＭＳ 明朝" panose="02020609040205080304" pitchFamily="17" charset="-128"/>
                <a:cs typeface="Times New Roman" panose="02020603050405020304" pitchFamily="18" charset="0"/>
              </a:rPr>
              <a:t>を</a:t>
            </a:r>
            <a:r>
              <a:rPr lang="ja-JP" altLang="en-US" kern="100" dirty="0" smtClean="0">
                <a:latin typeface="Century" panose="02040604050505020304" pitchFamily="18" charset="0"/>
                <a:ea typeface="ＭＳ 明朝" panose="02020609040205080304" pitchFamily="17" charset="-128"/>
                <a:cs typeface="Times New Roman" panose="02020603050405020304" pitchFamily="18" charset="0"/>
              </a:rPr>
              <a:t>チェリティで</a:t>
            </a:r>
            <a:r>
              <a:rPr lang="ja-JP" altLang="ja-JP" kern="100" dirty="0" smtClean="0">
                <a:latin typeface="Century" panose="02040604050505020304" pitchFamily="18" charset="0"/>
                <a:ea typeface="ＭＳ 明朝" panose="02020609040205080304" pitchFamily="17" charset="-128"/>
                <a:cs typeface="Times New Roman" panose="02020603050405020304" pitchFamily="18" charset="0"/>
              </a:rPr>
              <a:t>集めて</a:t>
            </a:r>
            <a:r>
              <a:rPr lang="ja-JP" altLang="en-US" kern="100" dirty="0" smtClean="0">
                <a:latin typeface="Century" panose="02040604050505020304" pitchFamily="18" charset="0"/>
                <a:ea typeface="ＭＳ 明朝" panose="02020609040205080304" pitchFamily="17" charset="-128"/>
                <a:cs typeface="Times New Roman" panose="02020603050405020304" pitchFamily="18" charset="0"/>
              </a:rPr>
              <a:t>、</a:t>
            </a:r>
            <a:r>
              <a:rPr lang="ja-JP" altLang="ja-JP" kern="100" dirty="0" smtClean="0">
                <a:latin typeface="Century" panose="02040604050505020304" pitchFamily="18" charset="0"/>
                <a:ea typeface="ＭＳ 明朝" panose="02020609040205080304" pitchFamily="17" charset="-128"/>
                <a:cs typeface="Times New Roman" panose="02020603050405020304" pitchFamily="18" charset="0"/>
              </a:rPr>
              <a:t>途上</a:t>
            </a:r>
            <a:r>
              <a:rPr lang="ja-JP" altLang="ja-JP" kern="100" dirty="0">
                <a:latin typeface="Century" panose="02040604050505020304" pitchFamily="18" charset="0"/>
                <a:ea typeface="ＭＳ 明朝" panose="02020609040205080304" pitchFamily="17" charset="-128"/>
                <a:cs typeface="Times New Roman" panose="02020603050405020304" pitchFamily="18" charset="0"/>
              </a:rPr>
              <a:t>国に送るプロジェクトに送る</a:t>
            </a:r>
          </a:p>
          <a:p>
            <a:pPr marL="266700" algn="just">
              <a:spcAft>
                <a:spcPts val="0"/>
              </a:spcAft>
            </a:pPr>
            <a:r>
              <a:rPr lang="en-US" altLang="ja-JP" kern="100" dirty="0">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kern="100" dirty="0">
                <a:latin typeface="Century" panose="02040604050505020304" pitchFamily="18" charset="0"/>
                <a:ea typeface="ＭＳ 明朝" panose="02020609040205080304" pitchFamily="17" charset="-128"/>
                <a:cs typeface="Times New Roman" panose="02020603050405020304" pitchFamily="18" charset="0"/>
              </a:rPr>
              <a:t>例</a:t>
            </a:r>
            <a:r>
              <a:rPr lang="en-US" altLang="ja-JP" kern="100" dirty="0">
                <a:latin typeface="Century" panose="02040604050505020304" pitchFamily="18" charset="0"/>
                <a:ea typeface="ＭＳ 明朝" panose="02020609040205080304" pitchFamily="17" charset="-128"/>
                <a:cs typeface="Times New Roman" panose="02020603050405020304" pitchFamily="18" charset="0"/>
              </a:rPr>
              <a:t>)</a:t>
            </a:r>
            <a:r>
              <a:rPr lang="ja-JP" altLang="ja-JP" kern="100" dirty="0">
                <a:latin typeface="Century" panose="02040604050505020304" pitchFamily="18" charset="0"/>
                <a:ea typeface="ＭＳ 明朝" panose="02020609040205080304" pitchFamily="17" charset="-128"/>
                <a:cs typeface="Times New Roman" panose="02020603050405020304" pitchFamily="18" charset="0"/>
              </a:rPr>
              <a:t>東日本大震災の被災地の企業の商品を</a:t>
            </a:r>
            <a:r>
              <a:rPr lang="ja-JP" altLang="ja-JP" kern="100" dirty="0" smtClean="0">
                <a:latin typeface="Century" panose="02040604050505020304" pitchFamily="18" charset="0"/>
                <a:ea typeface="ＭＳ 明朝" panose="02020609040205080304" pitchFamily="17" charset="-128"/>
                <a:cs typeface="Times New Roman" panose="02020603050405020304" pitchFamily="18" charset="0"/>
              </a:rPr>
              <a:t>仕入れて</a:t>
            </a:r>
            <a:r>
              <a:rPr lang="ja-JP" altLang="en-US" kern="100" dirty="0" smtClean="0">
                <a:latin typeface="Century" panose="02040604050505020304" pitchFamily="18" charset="0"/>
                <a:ea typeface="ＭＳ 明朝" panose="02020609040205080304" pitchFamily="17" charset="-128"/>
                <a:cs typeface="Times New Roman" panose="02020603050405020304" pitchFamily="18" charset="0"/>
              </a:rPr>
              <a:t>チャリティで紹介・</a:t>
            </a:r>
            <a:r>
              <a:rPr lang="ja-JP" altLang="ja-JP" kern="100" dirty="0" smtClean="0">
                <a:latin typeface="Century" panose="02040604050505020304" pitchFamily="18" charset="0"/>
                <a:ea typeface="ＭＳ 明朝" panose="02020609040205080304" pitchFamily="17" charset="-128"/>
                <a:cs typeface="Times New Roman" panose="02020603050405020304" pitchFamily="18" charset="0"/>
              </a:rPr>
              <a:t>販売</a:t>
            </a:r>
            <a:r>
              <a:rPr lang="ja-JP" altLang="ja-JP" kern="100" dirty="0">
                <a:latin typeface="Century" panose="02040604050505020304" pitchFamily="18" charset="0"/>
                <a:ea typeface="ＭＳ 明朝" panose="02020609040205080304" pitchFamily="17" charset="-128"/>
                <a:cs typeface="Times New Roman" panose="02020603050405020304" pitchFamily="18" charset="0"/>
              </a:rPr>
              <a:t>し、</a:t>
            </a:r>
            <a:r>
              <a:rPr lang="ja-JP" altLang="ja-JP" kern="100" dirty="0" smtClean="0">
                <a:latin typeface="Century" panose="02040604050505020304" pitchFamily="18" charset="0"/>
                <a:ea typeface="ＭＳ 明朝" panose="02020609040205080304" pitchFamily="17" charset="-128"/>
                <a:cs typeface="Times New Roman" panose="02020603050405020304" pitchFamily="18" charset="0"/>
              </a:rPr>
              <a:t>復興に</a:t>
            </a:r>
            <a:r>
              <a:rPr lang="ja-JP" altLang="ja-JP" kern="100" dirty="0">
                <a:latin typeface="Century" panose="02040604050505020304" pitchFamily="18" charset="0"/>
                <a:ea typeface="ＭＳ 明朝" panose="02020609040205080304" pitchFamily="17" charset="-128"/>
                <a:cs typeface="Times New Roman" panose="02020603050405020304" pitchFamily="18" charset="0"/>
              </a:rPr>
              <a:t>協力する</a:t>
            </a:r>
          </a:p>
          <a:p>
            <a:pPr marL="266700" algn="just">
              <a:spcAft>
                <a:spcPts val="0"/>
              </a:spcAft>
            </a:pPr>
            <a:r>
              <a:rPr lang="en-US" altLang="ja-JP" kern="100" dirty="0">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kern="100" dirty="0">
                <a:latin typeface="Century" panose="02040604050505020304" pitchFamily="18" charset="0"/>
                <a:ea typeface="ＭＳ 明朝" panose="02020609040205080304" pitchFamily="17" charset="-128"/>
                <a:cs typeface="Times New Roman" panose="02020603050405020304" pitchFamily="18" charset="0"/>
              </a:rPr>
              <a:t>例</a:t>
            </a:r>
            <a:r>
              <a:rPr lang="en-US" altLang="ja-JP" kern="100" dirty="0">
                <a:latin typeface="Century" panose="02040604050505020304" pitchFamily="18" charset="0"/>
                <a:ea typeface="ＭＳ 明朝" panose="02020609040205080304" pitchFamily="17" charset="-128"/>
                <a:cs typeface="Times New Roman" panose="02020603050405020304" pitchFamily="18" charset="0"/>
              </a:rPr>
              <a:t>)</a:t>
            </a:r>
            <a:r>
              <a:rPr lang="ja-JP" altLang="ja-JP" kern="100" dirty="0">
                <a:latin typeface="Century" panose="02040604050505020304" pitchFamily="18" charset="0"/>
                <a:ea typeface="ＭＳ 明朝" panose="02020609040205080304" pitchFamily="17" charset="-128"/>
                <a:cs typeface="Times New Roman" panose="02020603050405020304" pitchFamily="18" charset="0"/>
              </a:rPr>
              <a:t>地域で活動する</a:t>
            </a:r>
            <a:r>
              <a:rPr lang="en-US" altLang="ja-JP" kern="100" dirty="0">
                <a:latin typeface="Century" panose="02040604050505020304" pitchFamily="18" charset="0"/>
                <a:ea typeface="ＭＳ 明朝" panose="02020609040205080304" pitchFamily="17" charset="-128"/>
                <a:cs typeface="Times New Roman" panose="02020603050405020304" pitchFamily="18" charset="0"/>
              </a:rPr>
              <a:t>NPO</a:t>
            </a:r>
            <a:r>
              <a:rPr lang="ja-JP" altLang="ja-JP" kern="100" dirty="0">
                <a:latin typeface="Century" panose="02040604050505020304" pitchFamily="18" charset="0"/>
                <a:ea typeface="ＭＳ 明朝" panose="02020609040205080304" pitchFamily="17" charset="-128"/>
                <a:cs typeface="Times New Roman" panose="02020603050405020304" pitchFamily="18" charset="0"/>
              </a:rPr>
              <a:t>団体に取材し、その活動</a:t>
            </a:r>
            <a:r>
              <a:rPr lang="ja-JP" altLang="ja-JP" kern="100" dirty="0" smtClean="0">
                <a:latin typeface="Century" panose="02040604050505020304" pitchFamily="18" charset="0"/>
                <a:ea typeface="ＭＳ 明朝" panose="02020609040205080304" pitchFamily="17" charset="-128"/>
                <a:cs typeface="Times New Roman" panose="02020603050405020304" pitchFamily="18" charset="0"/>
              </a:rPr>
              <a:t>を</a:t>
            </a:r>
            <a:r>
              <a:rPr lang="ja-JP" altLang="en-US" kern="100" dirty="0" smtClean="0">
                <a:latin typeface="Century" panose="02040604050505020304" pitchFamily="18" charset="0"/>
                <a:ea typeface="ＭＳ 明朝" panose="02020609040205080304" pitchFamily="17" charset="-128"/>
                <a:cs typeface="Times New Roman" panose="02020603050405020304" pitchFamily="18" charset="0"/>
              </a:rPr>
              <a:t>チャリティで</a:t>
            </a:r>
            <a:r>
              <a:rPr lang="ja-JP" altLang="ja-JP" kern="100" dirty="0" smtClean="0">
                <a:latin typeface="Century" panose="02040604050505020304" pitchFamily="18" charset="0"/>
                <a:ea typeface="ＭＳ 明朝" panose="02020609040205080304" pitchFamily="17" charset="-128"/>
                <a:cs typeface="Times New Roman" panose="02020603050405020304" pitchFamily="18" charset="0"/>
              </a:rPr>
              <a:t>紹介し</a:t>
            </a:r>
            <a:r>
              <a:rPr lang="ja-JP" altLang="en-US" kern="100" dirty="0" smtClean="0">
                <a:latin typeface="Century" panose="02040604050505020304" pitchFamily="18" charset="0"/>
                <a:ea typeface="ＭＳ 明朝" panose="02020609040205080304" pitchFamily="17" charset="-128"/>
                <a:cs typeface="Times New Roman" panose="02020603050405020304" pitchFamily="18" charset="0"/>
              </a:rPr>
              <a:t>広報に</a:t>
            </a:r>
            <a:r>
              <a:rPr lang="ja-JP" altLang="ja-JP" kern="100" dirty="0" smtClean="0">
                <a:latin typeface="Century" panose="02040604050505020304" pitchFamily="18" charset="0"/>
                <a:ea typeface="ＭＳ 明朝" panose="02020609040205080304" pitchFamily="17" charset="-128"/>
                <a:cs typeface="Times New Roman" panose="02020603050405020304" pitchFamily="18" charset="0"/>
              </a:rPr>
              <a:t>協力する</a:t>
            </a:r>
            <a:endParaRPr lang="ja-JP" altLang="ja-JP" kern="100" dirty="0">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6060542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rgbClr val="FF0000"/>
                </a:solidFill>
              </a:rPr>
              <a:t>プロジェクトの流れ</a:t>
            </a:r>
            <a:endParaRPr kumimoji="1" lang="ja-JP" altLang="en-US" dirty="0">
              <a:solidFill>
                <a:srgbClr val="FF0000"/>
              </a:solidFill>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008316386"/>
              </p:ext>
            </p:extLst>
          </p:nvPr>
        </p:nvGraphicFramePr>
        <p:xfrm>
          <a:off x="126393" y="1690689"/>
          <a:ext cx="8891213" cy="4267200"/>
        </p:xfrm>
        <a:graphic>
          <a:graphicData uri="http://schemas.openxmlformats.org/drawingml/2006/table">
            <a:tbl>
              <a:tblPr firstRow="1" firstCol="1" bandRow="1">
                <a:tableStyleId>{ED083AE6-46FA-4A59-8FB0-9F97EB10719F}</a:tableStyleId>
              </a:tblPr>
              <a:tblGrid>
                <a:gridCol w="2132085"/>
                <a:gridCol w="6759128"/>
              </a:tblGrid>
              <a:tr h="0">
                <a:tc>
                  <a:txBody>
                    <a:bodyPr/>
                    <a:lstStyle/>
                    <a:p>
                      <a:pPr algn="just">
                        <a:spcAft>
                          <a:spcPts val="0"/>
                        </a:spcAft>
                      </a:pPr>
                      <a:r>
                        <a:rPr lang="ja-JP" sz="2000" kern="100" dirty="0" smtClean="0">
                          <a:solidFill>
                            <a:srgbClr val="FF0000"/>
                          </a:solidFill>
                          <a:effectLst/>
                        </a:rPr>
                        <a:t>①</a:t>
                      </a:r>
                      <a:r>
                        <a:rPr lang="ja-JP" sz="2000" kern="100" dirty="0">
                          <a:solidFill>
                            <a:srgbClr val="FF0000"/>
                          </a:solidFill>
                          <a:effectLst/>
                        </a:rPr>
                        <a:t>企画説明・</a:t>
                      </a:r>
                      <a:r>
                        <a:rPr lang="ja-JP" sz="2000" kern="100" dirty="0" smtClean="0">
                          <a:solidFill>
                            <a:srgbClr val="FF0000"/>
                          </a:solidFill>
                          <a:effectLst/>
                        </a:rPr>
                        <a:t>調査</a:t>
                      </a:r>
                      <a:endParaRPr lang="ja-JP" sz="2000" kern="100" dirty="0">
                        <a:solidFill>
                          <a:srgbClr val="FF0000"/>
                        </a:solidFill>
                        <a:effectLst/>
                      </a:endParaRPr>
                    </a:p>
                    <a:p>
                      <a:pPr algn="just">
                        <a:spcAft>
                          <a:spcPts val="0"/>
                        </a:spcAft>
                      </a:pPr>
                      <a:r>
                        <a:rPr lang="en-US" sz="2000" kern="100" dirty="0">
                          <a:effectLst/>
                        </a:rPr>
                        <a:t> </a:t>
                      </a:r>
                      <a:endParaRPr lang="ja-JP" sz="2000" kern="100" dirty="0">
                        <a:effectLst/>
                      </a:endParaRPr>
                    </a:p>
                    <a:p>
                      <a:pPr algn="just">
                        <a:spcAft>
                          <a:spcPts val="0"/>
                        </a:spcAft>
                      </a:pPr>
                      <a:r>
                        <a:rPr lang="ja-JP" sz="2000" kern="100" dirty="0">
                          <a:solidFill>
                            <a:srgbClr val="FF0000"/>
                          </a:solidFill>
                          <a:effectLst/>
                        </a:rPr>
                        <a:t>②調査２</a:t>
                      </a:r>
                    </a:p>
                    <a:p>
                      <a:pPr algn="just">
                        <a:spcAft>
                          <a:spcPts val="0"/>
                        </a:spcAft>
                      </a:pPr>
                      <a:r>
                        <a:rPr lang="en-US" sz="2000" kern="100" dirty="0">
                          <a:effectLst/>
                        </a:rPr>
                        <a:t> </a:t>
                      </a:r>
                      <a:endParaRPr lang="ja-JP" sz="2000" kern="100" dirty="0">
                        <a:effectLst/>
                      </a:endParaRPr>
                    </a:p>
                    <a:p>
                      <a:pPr algn="just">
                        <a:spcAft>
                          <a:spcPts val="0"/>
                        </a:spcAft>
                      </a:pPr>
                      <a:r>
                        <a:rPr lang="ja-JP" sz="2000" kern="100" dirty="0">
                          <a:solidFill>
                            <a:srgbClr val="FF0000"/>
                          </a:solidFill>
                          <a:effectLst/>
                        </a:rPr>
                        <a:t>③企画</a:t>
                      </a:r>
                    </a:p>
                    <a:p>
                      <a:pPr algn="just">
                        <a:spcAft>
                          <a:spcPts val="0"/>
                        </a:spcAft>
                      </a:pPr>
                      <a:r>
                        <a:rPr lang="en-US" sz="2000" kern="100" dirty="0">
                          <a:effectLst/>
                        </a:rPr>
                        <a:t> </a:t>
                      </a:r>
                      <a:endParaRPr lang="ja-JP" sz="2000" kern="100" dirty="0">
                        <a:effectLst/>
                      </a:endParaRPr>
                    </a:p>
                    <a:p>
                      <a:pPr algn="just">
                        <a:spcAft>
                          <a:spcPts val="0"/>
                        </a:spcAft>
                      </a:pPr>
                      <a:r>
                        <a:rPr lang="en-US" sz="2000" kern="100" dirty="0">
                          <a:effectLst/>
                        </a:rPr>
                        <a:t> </a:t>
                      </a:r>
                      <a:endParaRPr lang="ja-JP" sz="2000" kern="100" dirty="0">
                        <a:effectLst/>
                      </a:endParaRPr>
                    </a:p>
                    <a:p>
                      <a:pPr algn="just">
                        <a:spcAft>
                          <a:spcPts val="0"/>
                        </a:spcAft>
                      </a:pPr>
                      <a:r>
                        <a:rPr lang="ja-JP" sz="2000" kern="100" dirty="0">
                          <a:solidFill>
                            <a:srgbClr val="FF0000"/>
                          </a:solidFill>
                          <a:effectLst/>
                        </a:rPr>
                        <a:t>④発表・相互評価</a:t>
                      </a:r>
                    </a:p>
                    <a:p>
                      <a:pPr algn="just">
                        <a:spcAft>
                          <a:spcPts val="0"/>
                        </a:spcAft>
                      </a:pPr>
                      <a:r>
                        <a:rPr lang="en-US" sz="2000" kern="100" dirty="0">
                          <a:effectLst/>
                        </a:rPr>
                        <a:t> </a:t>
                      </a:r>
                      <a:endParaRPr lang="ja-JP" sz="2000" kern="100" dirty="0">
                        <a:effectLst/>
                      </a:endParaRPr>
                    </a:p>
                    <a:p>
                      <a:pPr algn="just">
                        <a:spcAft>
                          <a:spcPts val="0"/>
                        </a:spcAft>
                      </a:pPr>
                      <a:r>
                        <a:rPr lang="ja-JP" sz="2000" kern="100" dirty="0" smtClean="0">
                          <a:solidFill>
                            <a:srgbClr val="FF0000"/>
                          </a:solidFill>
                          <a:effectLst/>
                        </a:rPr>
                        <a:t>⑤</a:t>
                      </a:r>
                      <a:r>
                        <a:rPr lang="ja-JP" sz="2000" kern="100" dirty="0">
                          <a:solidFill>
                            <a:srgbClr val="FF0000"/>
                          </a:solidFill>
                          <a:effectLst/>
                        </a:rPr>
                        <a:t>実行準備</a:t>
                      </a:r>
                    </a:p>
                    <a:p>
                      <a:pPr algn="just">
                        <a:spcAft>
                          <a:spcPts val="0"/>
                        </a:spcAft>
                      </a:pPr>
                      <a:r>
                        <a:rPr lang="en-US" sz="2000" kern="100" dirty="0">
                          <a:effectLst/>
                        </a:rPr>
                        <a:t> </a:t>
                      </a:r>
                      <a:endParaRPr lang="ja-JP" sz="2000" kern="100" dirty="0">
                        <a:effectLst/>
                      </a:endParaRPr>
                    </a:p>
                    <a:p>
                      <a:pPr algn="just">
                        <a:spcAft>
                          <a:spcPts val="0"/>
                        </a:spcAft>
                      </a:pPr>
                      <a:r>
                        <a:rPr lang="ja-JP" sz="2000" kern="100" dirty="0" smtClean="0">
                          <a:solidFill>
                            <a:srgbClr val="FF0000"/>
                          </a:solidFill>
                          <a:effectLst/>
                        </a:rPr>
                        <a:t>⑥</a:t>
                      </a:r>
                      <a:r>
                        <a:rPr lang="ja-JP" sz="2000" kern="100" dirty="0">
                          <a:solidFill>
                            <a:srgbClr val="FF0000"/>
                          </a:solidFill>
                          <a:effectLst/>
                        </a:rPr>
                        <a:t>実行</a:t>
                      </a:r>
                    </a:p>
                    <a:p>
                      <a:pPr algn="just">
                        <a:spcAft>
                          <a:spcPts val="0"/>
                        </a:spcAft>
                      </a:pPr>
                      <a:r>
                        <a:rPr lang="en-US" sz="2000" kern="100" dirty="0">
                          <a:effectLst/>
                        </a:rPr>
                        <a:t> </a:t>
                      </a:r>
                      <a:endParaRPr lang="ja-JP" sz="2000" kern="100" dirty="0">
                        <a:effectLst/>
                      </a:endParaRPr>
                    </a:p>
                    <a:p>
                      <a:pPr algn="just">
                        <a:spcAft>
                          <a:spcPts val="0"/>
                        </a:spcAft>
                      </a:pPr>
                      <a:r>
                        <a:rPr lang="ja-JP" sz="2000" kern="100" dirty="0">
                          <a:solidFill>
                            <a:srgbClr val="FF0000"/>
                          </a:solidFill>
                          <a:effectLst/>
                        </a:rPr>
                        <a:t>⑦振り返り</a:t>
                      </a:r>
                      <a:endParaRPr lang="ja-JP" sz="20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en-US" sz="2000" kern="100" dirty="0">
                          <a:effectLst/>
                        </a:rPr>
                        <a:t> </a:t>
                      </a:r>
                      <a:r>
                        <a:rPr lang="ja-JP" sz="2000" kern="100" dirty="0" smtClean="0">
                          <a:effectLst/>
                        </a:rPr>
                        <a:t>・</a:t>
                      </a:r>
                      <a:r>
                        <a:rPr lang="ja-JP" sz="2000" kern="100" dirty="0">
                          <a:effectLst/>
                        </a:rPr>
                        <a:t>企画説明・社会にどんなプロジェクトがあるか調べる（</a:t>
                      </a:r>
                      <a:r>
                        <a:rPr lang="en-US" sz="2000" kern="100" dirty="0">
                          <a:effectLst/>
                        </a:rPr>
                        <a:t>1</a:t>
                      </a:r>
                      <a:r>
                        <a:rPr lang="ja-JP" sz="2000" kern="100" dirty="0">
                          <a:effectLst/>
                        </a:rPr>
                        <a:t>時間）</a:t>
                      </a:r>
                    </a:p>
                    <a:p>
                      <a:pPr algn="just">
                        <a:spcAft>
                          <a:spcPts val="0"/>
                        </a:spcAft>
                      </a:pPr>
                      <a:r>
                        <a:rPr lang="en-US" sz="2000" kern="100" dirty="0">
                          <a:effectLst/>
                        </a:rPr>
                        <a:t> </a:t>
                      </a:r>
                      <a:endParaRPr lang="en-US" sz="2000" kern="100" dirty="0" smtClean="0">
                        <a:effectLst/>
                      </a:endParaRPr>
                    </a:p>
                    <a:p>
                      <a:pPr algn="just">
                        <a:spcAft>
                          <a:spcPts val="0"/>
                        </a:spcAft>
                      </a:pPr>
                      <a:r>
                        <a:rPr lang="ja-JP" sz="2000" kern="100" dirty="0" smtClean="0">
                          <a:effectLst/>
                        </a:rPr>
                        <a:t>・</a:t>
                      </a:r>
                      <a:r>
                        <a:rPr lang="ja-JP" sz="2000" kern="100" dirty="0">
                          <a:effectLst/>
                        </a:rPr>
                        <a:t>ボランティアとして行動している人の話を聞く（</a:t>
                      </a:r>
                      <a:r>
                        <a:rPr lang="en-US" sz="2000" kern="100" dirty="0">
                          <a:effectLst/>
                        </a:rPr>
                        <a:t>1</a:t>
                      </a:r>
                      <a:r>
                        <a:rPr lang="ja-JP" sz="2000" kern="100" dirty="0">
                          <a:effectLst/>
                        </a:rPr>
                        <a:t>時間）</a:t>
                      </a:r>
                    </a:p>
                    <a:p>
                      <a:pPr algn="just">
                        <a:spcAft>
                          <a:spcPts val="0"/>
                        </a:spcAft>
                      </a:pPr>
                      <a:r>
                        <a:rPr lang="en-US" sz="2000" kern="100" dirty="0">
                          <a:effectLst/>
                        </a:rPr>
                        <a:t> </a:t>
                      </a:r>
                      <a:endParaRPr lang="ja-JP" sz="2000" kern="100" dirty="0">
                        <a:effectLst/>
                      </a:endParaRPr>
                    </a:p>
                    <a:p>
                      <a:pPr algn="just">
                        <a:spcAft>
                          <a:spcPts val="0"/>
                        </a:spcAft>
                      </a:pPr>
                      <a:r>
                        <a:rPr lang="ja-JP" sz="2000" kern="100" dirty="0">
                          <a:effectLst/>
                        </a:rPr>
                        <a:t>・個人でプロジェクトを企画する（</a:t>
                      </a:r>
                      <a:r>
                        <a:rPr lang="en-US" sz="2000" kern="100" dirty="0">
                          <a:effectLst/>
                        </a:rPr>
                        <a:t>1</a:t>
                      </a:r>
                      <a:r>
                        <a:rPr lang="ja-JP" sz="2000" kern="100" dirty="0">
                          <a:effectLst/>
                        </a:rPr>
                        <a:t>時間）</a:t>
                      </a:r>
                    </a:p>
                    <a:p>
                      <a:pPr algn="just">
                        <a:spcAft>
                          <a:spcPts val="0"/>
                        </a:spcAft>
                      </a:pPr>
                      <a:r>
                        <a:rPr lang="ja-JP" sz="2000" kern="100" dirty="0">
                          <a:effectLst/>
                        </a:rPr>
                        <a:t>・企画したプロジェクトをポスターにまとめる（</a:t>
                      </a:r>
                      <a:r>
                        <a:rPr lang="en-US" sz="2000" kern="100" dirty="0">
                          <a:effectLst/>
                        </a:rPr>
                        <a:t>1</a:t>
                      </a:r>
                      <a:r>
                        <a:rPr lang="ja-JP" sz="2000" kern="100" dirty="0">
                          <a:effectLst/>
                        </a:rPr>
                        <a:t>時間）</a:t>
                      </a:r>
                    </a:p>
                    <a:p>
                      <a:pPr algn="just">
                        <a:spcAft>
                          <a:spcPts val="0"/>
                        </a:spcAft>
                      </a:pPr>
                      <a:r>
                        <a:rPr lang="en-US" sz="2000" kern="100" dirty="0">
                          <a:effectLst/>
                        </a:rPr>
                        <a:t> </a:t>
                      </a:r>
                      <a:endParaRPr lang="ja-JP" sz="2000" kern="100" dirty="0">
                        <a:effectLst/>
                      </a:endParaRPr>
                    </a:p>
                    <a:p>
                      <a:pPr algn="just">
                        <a:spcAft>
                          <a:spcPts val="0"/>
                        </a:spcAft>
                      </a:pPr>
                      <a:r>
                        <a:rPr lang="ja-JP" sz="2000" kern="100" dirty="0">
                          <a:solidFill>
                            <a:schemeClr val="tx1"/>
                          </a:solidFill>
                          <a:effectLst/>
                        </a:rPr>
                        <a:t>・ポスターで発表・相互評価をする（</a:t>
                      </a:r>
                      <a:r>
                        <a:rPr lang="en-US" sz="2000" kern="100" dirty="0">
                          <a:solidFill>
                            <a:schemeClr val="tx1"/>
                          </a:solidFill>
                          <a:effectLst/>
                        </a:rPr>
                        <a:t>1</a:t>
                      </a:r>
                      <a:r>
                        <a:rPr lang="ja-JP" sz="2000" kern="100" dirty="0">
                          <a:solidFill>
                            <a:schemeClr val="tx1"/>
                          </a:solidFill>
                          <a:effectLst/>
                        </a:rPr>
                        <a:t>時間）</a:t>
                      </a:r>
                    </a:p>
                    <a:p>
                      <a:pPr indent="133350" algn="just">
                        <a:spcAft>
                          <a:spcPts val="0"/>
                        </a:spcAft>
                      </a:pPr>
                      <a:r>
                        <a:rPr lang="ja-JP" sz="2000" kern="100" dirty="0">
                          <a:effectLst/>
                        </a:rPr>
                        <a:t>相互評価・実現可能性など審査し、プロジェクトを数案に絞る</a:t>
                      </a:r>
                    </a:p>
                    <a:p>
                      <a:pPr algn="just">
                        <a:spcAft>
                          <a:spcPts val="0"/>
                        </a:spcAft>
                      </a:pPr>
                      <a:r>
                        <a:rPr lang="ja-JP" sz="2000" kern="100" dirty="0" smtClean="0">
                          <a:solidFill>
                            <a:schemeClr val="tx1"/>
                          </a:solidFill>
                          <a:effectLst/>
                        </a:rPr>
                        <a:t>・</a:t>
                      </a:r>
                      <a:r>
                        <a:rPr lang="ja-JP" sz="2000" kern="100" dirty="0">
                          <a:solidFill>
                            <a:schemeClr val="tx1"/>
                          </a:solidFill>
                          <a:effectLst/>
                        </a:rPr>
                        <a:t>プロジェクトごとのチームに分かれ、実行する準備（掲示物作成・仕入れなど）を行う（</a:t>
                      </a:r>
                      <a:r>
                        <a:rPr lang="en-US" sz="2000" kern="100" dirty="0">
                          <a:solidFill>
                            <a:schemeClr val="tx1"/>
                          </a:solidFill>
                          <a:effectLst/>
                        </a:rPr>
                        <a:t>2</a:t>
                      </a:r>
                      <a:r>
                        <a:rPr lang="ja-JP" sz="2000" kern="100" dirty="0">
                          <a:solidFill>
                            <a:schemeClr val="tx1"/>
                          </a:solidFill>
                          <a:effectLst/>
                        </a:rPr>
                        <a:t>時間）</a:t>
                      </a:r>
                    </a:p>
                    <a:p>
                      <a:pPr algn="just">
                        <a:spcAft>
                          <a:spcPts val="0"/>
                        </a:spcAft>
                      </a:pPr>
                      <a:r>
                        <a:rPr lang="ja-JP" sz="2000" kern="100" dirty="0" smtClean="0">
                          <a:effectLst/>
                        </a:rPr>
                        <a:t>・</a:t>
                      </a:r>
                      <a:r>
                        <a:rPr lang="ja-JP" sz="2000" kern="100" dirty="0">
                          <a:effectLst/>
                        </a:rPr>
                        <a:t>チャリティ・デーで実行する（募金、販売、掲示など）</a:t>
                      </a:r>
                    </a:p>
                    <a:p>
                      <a:pPr algn="just">
                        <a:spcAft>
                          <a:spcPts val="0"/>
                        </a:spcAft>
                      </a:pPr>
                      <a:r>
                        <a:rPr lang="en-US" sz="2000" kern="100" dirty="0">
                          <a:effectLst/>
                        </a:rPr>
                        <a:t> </a:t>
                      </a:r>
                      <a:endParaRPr lang="ja-JP" sz="2000" kern="100" dirty="0">
                        <a:effectLst/>
                      </a:endParaRPr>
                    </a:p>
                    <a:p>
                      <a:pPr algn="just">
                        <a:spcAft>
                          <a:spcPts val="0"/>
                        </a:spcAft>
                      </a:pPr>
                      <a:r>
                        <a:rPr lang="ja-JP" sz="2000" kern="100" dirty="0">
                          <a:solidFill>
                            <a:srgbClr val="FF0000"/>
                          </a:solidFill>
                          <a:effectLst/>
                        </a:rPr>
                        <a:t>・チーム・個人で振り返りをする（</a:t>
                      </a:r>
                      <a:r>
                        <a:rPr lang="en-US" sz="2000" kern="100" dirty="0">
                          <a:solidFill>
                            <a:srgbClr val="FF0000"/>
                          </a:solidFill>
                          <a:effectLst/>
                        </a:rPr>
                        <a:t>1</a:t>
                      </a:r>
                      <a:r>
                        <a:rPr lang="ja-JP" sz="2000" kern="100" dirty="0" smtClean="0">
                          <a:solidFill>
                            <a:srgbClr val="FF0000"/>
                          </a:solidFill>
                          <a:effectLst/>
                        </a:rPr>
                        <a:t>時間</a:t>
                      </a:r>
                      <a:r>
                        <a:rPr lang="ja-JP" altLang="en-US" sz="2000" kern="100" dirty="0" smtClean="0">
                          <a:solidFill>
                            <a:srgbClr val="FF0000"/>
                          </a:solidFill>
                          <a:effectLst/>
                        </a:rPr>
                        <a:t>）</a:t>
                      </a:r>
                      <a:r>
                        <a:rPr lang="en-US" sz="2000" kern="100" dirty="0">
                          <a:solidFill>
                            <a:srgbClr val="FF0000"/>
                          </a:solidFill>
                          <a:effectLst/>
                        </a:rPr>
                        <a:t> </a:t>
                      </a:r>
                      <a:endParaRPr lang="ja-JP" sz="20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bl>
          </a:graphicData>
        </a:graphic>
      </p:graphicFrame>
      <p:sp>
        <p:nvSpPr>
          <p:cNvPr id="5" name="下矢印 4"/>
          <p:cNvSpPr/>
          <p:nvPr/>
        </p:nvSpPr>
        <p:spPr>
          <a:xfrm>
            <a:off x="628650" y="2047009"/>
            <a:ext cx="675409" cy="218209"/>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sp>
        <p:nvSpPr>
          <p:cNvPr id="6" name="下矢印 5"/>
          <p:cNvSpPr/>
          <p:nvPr/>
        </p:nvSpPr>
        <p:spPr>
          <a:xfrm>
            <a:off x="668479" y="2616019"/>
            <a:ext cx="675409" cy="218209"/>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sp>
        <p:nvSpPr>
          <p:cNvPr id="7" name="下矢印 6"/>
          <p:cNvSpPr/>
          <p:nvPr/>
        </p:nvSpPr>
        <p:spPr>
          <a:xfrm>
            <a:off x="668479" y="5366614"/>
            <a:ext cx="675409" cy="218209"/>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sp>
        <p:nvSpPr>
          <p:cNvPr id="8" name="下矢印 7"/>
          <p:cNvSpPr/>
          <p:nvPr/>
        </p:nvSpPr>
        <p:spPr>
          <a:xfrm>
            <a:off x="670213" y="4775339"/>
            <a:ext cx="675409" cy="218209"/>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sp>
        <p:nvSpPr>
          <p:cNvPr id="9" name="下矢印 8"/>
          <p:cNvSpPr/>
          <p:nvPr/>
        </p:nvSpPr>
        <p:spPr>
          <a:xfrm>
            <a:off x="668479" y="4143842"/>
            <a:ext cx="675409" cy="218209"/>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sp>
        <p:nvSpPr>
          <p:cNvPr id="10" name="下矢印 9"/>
          <p:cNvSpPr/>
          <p:nvPr/>
        </p:nvSpPr>
        <p:spPr>
          <a:xfrm>
            <a:off x="671945" y="3403240"/>
            <a:ext cx="675409" cy="218209"/>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8271509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856916219"/>
              </p:ext>
            </p:extLst>
          </p:nvPr>
        </p:nvGraphicFramePr>
        <p:xfrm>
          <a:off x="174171" y="106929"/>
          <a:ext cx="8860972" cy="6644640"/>
        </p:xfrm>
        <a:graphic>
          <a:graphicData uri="http://schemas.openxmlformats.org/drawingml/2006/table">
            <a:tbl>
              <a:tblPr firstCol="1" bandRow="1">
                <a:tableStyleId>{21E4AEA4-8DFA-4A89-87EB-49C32662AFE0}</a:tableStyleId>
              </a:tblPr>
              <a:tblGrid>
                <a:gridCol w="2525486"/>
                <a:gridCol w="6335486"/>
              </a:tblGrid>
              <a:tr h="0">
                <a:tc>
                  <a:txBody>
                    <a:bodyPr/>
                    <a:lstStyle/>
                    <a:p>
                      <a:pPr algn="just">
                        <a:spcAft>
                          <a:spcPts val="0"/>
                        </a:spcAft>
                      </a:pPr>
                      <a:r>
                        <a:rPr lang="ja-JP" sz="2000" kern="100" dirty="0">
                          <a:effectLst/>
                        </a:rPr>
                        <a:t>①</a:t>
                      </a:r>
                      <a:r>
                        <a:rPr lang="en-US" sz="2000" kern="100" dirty="0" err="1">
                          <a:effectLst/>
                        </a:rPr>
                        <a:t>WaterAid</a:t>
                      </a:r>
                      <a:r>
                        <a:rPr lang="ja-JP" sz="2000" kern="100" dirty="0" smtClean="0">
                          <a:effectLst/>
                        </a:rPr>
                        <a:t>募金</a:t>
                      </a:r>
                      <a:endParaRPr lang="en-US" altLang="ja-JP" sz="2000" kern="100" dirty="0" smtClean="0">
                        <a:effectLst/>
                      </a:endParaRPr>
                    </a:p>
                    <a:p>
                      <a:pPr algn="just">
                        <a:spcAft>
                          <a:spcPts val="0"/>
                        </a:spcAft>
                      </a:pPr>
                      <a:r>
                        <a:rPr lang="ja-JP" altLang="en-US" sz="2000" kern="100" dirty="0" smtClean="0">
                          <a:effectLst/>
                        </a:rPr>
                        <a:t>　　　　　　</a:t>
                      </a:r>
                      <a:r>
                        <a:rPr lang="ja-JP" sz="2000" kern="100" dirty="0" smtClean="0">
                          <a:effectLst/>
                        </a:rPr>
                        <a:t>プロジェクト</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1800" kern="100" dirty="0">
                          <a:effectLst/>
                        </a:rPr>
                        <a:t>（概要）当日会場で募金を呼びかけ全額寄付する</a:t>
                      </a:r>
                    </a:p>
                    <a:p>
                      <a:pPr algn="just">
                        <a:spcAft>
                          <a:spcPts val="0"/>
                        </a:spcAft>
                      </a:pPr>
                      <a:r>
                        <a:rPr lang="ja-JP" sz="1800" kern="100" dirty="0">
                          <a:effectLst/>
                        </a:rPr>
                        <a:t>（準備）１．</a:t>
                      </a:r>
                      <a:r>
                        <a:rPr lang="en-US" sz="1800" kern="100" dirty="0" err="1">
                          <a:effectLst/>
                        </a:rPr>
                        <a:t>WaterAid</a:t>
                      </a:r>
                      <a:r>
                        <a:rPr lang="ja-JP" sz="1800" kern="100" dirty="0">
                          <a:effectLst/>
                        </a:rPr>
                        <a:t>の</a:t>
                      </a:r>
                      <a:r>
                        <a:rPr lang="ja-JP" sz="1800" kern="100" dirty="0" smtClean="0">
                          <a:effectLst/>
                        </a:rPr>
                        <a:t>資料作り</a:t>
                      </a:r>
                      <a:endParaRPr lang="ja-JP" sz="1800" kern="100" dirty="0">
                        <a:effectLst/>
                      </a:endParaRPr>
                    </a:p>
                    <a:p>
                      <a:pPr algn="just">
                        <a:spcAft>
                          <a:spcPts val="0"/>
                        </a:spcAft>
                      </a:pPr>
                      <a:r>
                        <a:rPr lang="ja-JP" sz="1800" kern="100" dirty="0">
                          <a:effectLst/>
                        </a:rPr>
                        <a:t>　　　　　・呼びかけチラシ・掲示ポスターを作って配布・掲示</a:t>
                      </a:r>
                    </a:p>
                    <a:p>
                      <a:pPr algn="just">
                        <a:spcAft>
                          <a:spcPts val="0"/>
                        </a:spcAft>
                      </a:pPr>
                      <a:r>
                        <a:rPr lang="ja-JP" sz="1800" kern="100" dirty="0">
                          <a:effectLst/>
                        </a:rPr>
                        <a:t>　　　　　・当日会場に掲示するポスター作製（詳細内容）</a:t>
                      </a:r>
                    </a:p>
                    <a:p>
                      <a:pPr algn="just">
                        <a:spcAft>
                          <a:spcPts val="0"/>
                        </a:spcAft>
                      </a:pPr>
                      <a:r>
                        <a:rPr lang="ja-JP" sz="1800" kern="100" dirty="0">
                          <a:effectLst/>
                        </a:rPr>
                        <a:t>　　　　２．当日は交代で募金呼びかけ（待機＋巡回？）</a:t>
                      </a:r>
                    </a:p>
                    <a:p>
                      <a:pPr algn="just">
                        <a:spcAft>
                          <a:spcPts val="0"/>
                        </a:spcAft>
                      </a:pPr>
                      <a:r>
                        <a:rPr lang="ja-JP" sz="1800" kern="100" dirty="0">
                          <a:effectLst/>
                        </a:rPr>
                        <a:t>　　　　３．集約した募金を集計し募金先に寄付　</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0">
                <a:tc>
                  <a:txBody>
                    <a:bodyPr/>
                    <a:lstStyle/>
                    <a:p>
                      <a:pPr algn="just">
                        <a:spcAft>
                          <a:spcPts val="0"/>
                        </a:spcAft>
                      </a:pPr>
                      <a:r>
                        <a:rPr lang="ja-JP" sz="2000" kern="100" dirty="0">
                          <a:effectLst/>
                        </a:rPr>
                        <a:t>②紙</a:t>
                      </a:r>
                      <a:r>
                        <a:rPr lang="ja-JP" sz="2000" kern="100" dirty="0" smtClean="0">
                          <a:effectLst/>
                        </a:rPr>
                        <a:t>パック</a:t>
                      </a:r>
                      <a:endParaRPr lang="en-US" altLang="ja-JP" sz="2000" kern="100" dirty="0" smtClean="0">
                        <a:effectLst/>
                      </a:endParaRPr>
                    </a:p>
                    <a:p>
                      <a:pPr algn="just">
                        <a:spcAft>
                          <a:spcPts val="0"/>
                        </a:spcAft>
                      </a:pPr>
                      <a:r>
                        <a:rPr lang="ja-JP" sz="2000" kern="100" dirty="0" smtClean="0">
                          <a:effectLst/>
                        </a:rPr>
                        <a:t>・ペットボトル</a:t>
                      </a:r>
                      <a:r>
                        <a:rPr lang="ja-JP" altLang="en-US" sz="2000" kern="100" dirty="0" smtClean="0">
                          <a:effectLst/>
                        </a:rPr>
                        <a:t>キャップ</a:t>
                      </a:r>
                      <a:r>
                        <a:rPr lang="ja-JP" sz="2000" kern="100" dirty="0" smtClean="0">
                          <a:effectLst/>
                        </a:rPr>
                        <a:t>回収プロジェクト</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1800" kern="100" dirty="0">
                          <a:effectLst/>
                        </a:rPr>
                        <a:t>（概要）当日およびそれまでに回収を呼びかけ集める</a:t>
                      </a:r>
                    </a:p>
                    <a:p>
                      <a:pPr algn="just">
                        <a:spcAft>
                          <a:spcPts val="0"/>
                        </a:spcAft>
                      </a:pPr>
                      <a:r>
                        <a:rPr lang="ja-JP" sz="1800" kern="100" dirty="0">
                          <a:effectLst/>
                        </a:rPr>
                        <a:t>（準備）１．資料作り</a:t>
                      </a:r>
                    </a:p>
                    <a:p>
                      <a:pPr indent="666750" algn="just">
                        <a:spcAft>
                          <a:spcPts val="0"/>
                        </a:spcAft>
                      </a:pPr>
                      <a:r>
                        <a:rPr lang="ja-JP" sz="1800" kern="100" dirty="0">
                          <a:effectLst/>
                        </a:rPr>
                        <a:t>・ボランティア部に寄付先・目的について確認する</a:t>
                      </a:r>
                    </a:p>
                    <a:p>
                      <a:pPr indent="666750" algn="just">
                        <a:spcAft>
                          <a:spcPts val="0"/>
                        </a:spcAft>
                      </a:pPr>
                      <a:r>
                        <a:rPr lang="ja-JP" sz="1800" kern="100" dirty="0">
                          <a:effectLst/>
                        </a:rPr>
                        <a:t>・呼びかけチラシ・掲示ポスターを作って配布・掲示</a:t>
                      </a:r>
                    </a:p>
                    <a:p>
                      <a:pPr algn="just">
                        <a:spcAft>
                          <a:spcPts val="0"/>
                        </a:spcAft>
                      </a:pPr>
                      <a:r>
                        <a:rPr lang="ja-JP" sz="1800" kern="100" dirty="0">
                          <a:effectLst/>
                        </a:rPr>
                        <a:t>　　　　　・当日会場に掲示するポスター作製（詳細内容）</a:t>
                      </a:r>
                    </a:p>
                    <a:p>
                      <a:pPr algn="just">
                        <a:spcAft>
                          <a:spcPts val="0"/>
                        </a:spcAft>
                      </a:pPr>
                      <a:r>
                        <a:rPr lang="ja-JP" sz="1800" kern="100" dirty="0">
                          <a:effectLst/>
                        </a:rPr>
                        <a:t>　　　　２．当日まで・当日は交代で当番</a:t>
                      </a:r>
                    </a:p>
                    <a:p>
                      <a:pPr algn="just">
                        <a:spcAft>
                          <a:spcPts val="0"/>
                        </a:spcAft>
                      </a:pPr>
                      <a:r>
                        <a:rPr lang="ja-JP" sz="1800" kern="100" dirty="0">
                          <a:effectLst/>
                        </a:rPr>
                        <a:t>　　　　３．集まったものを洗浄・くくる作業</a:t>
                      </a:r>
                    </a:p>
                    <a:p>
                      <a:pPr algn="just">
                        <a:spcAft>
                          <a:spcPts val="0"/>
                        </a:spcAft>
                      </a:pPr>
                      <a:r>
                        <a:rPr lang="ja-JP" sz="1800" kern="100" dirty="0">
                          <a:effectLst/>
                        </a:rPr>
                        <a:t>　　　　　・これらの回収先はボランティア部に依頼　</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0">
                <a:tc>
                  <a:txBody>
                    <a:bodyPr/>
                    <a:lstStyle/>
                    <a:p>
                      <a:pPr algn="just">
                        <a:spcAft>
                          <a:spcPts val="0"/>
                        </a:spcAft>
                      </a:pPr>
                      <a:r>
                        <a:rPr lang="ja-JP" sz="2000" kern="100" dirty="0">
                          <a:effectLst/>
                        </a:rPr>
                        <a:t>③北海道物産販売</a:t>
                      </a:r>
                    </a:p>
                    <a:p>
                      <a:pPr indent="933450" algn="just">
                        <a:spcAft>
                          <a:spcPts val="0"/>
                        </a:spcAft>
                      </a:pPr>
                      <a:r>
                        <a:rPr lang="ja-JP" sz="2000" kern="100" dirty="0">
                          <a:effectLst/>
                        </a:rPr>
                        <a:t>プロジェクト</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1800" kern="100" dirty="0">
                          <a:effectLst/>
                        </a:rPr>
                        <a:t>（概要）北海道産牛乳・？を仕入れ販売</a:t>
                      </a:r>
                      <a:r>
                        <a:rPr lang="ja-JP" sz="1800" kern="100" dirty="0" smtClean="0">
                          <a:effectLst/>
                        </a:rPr>
                        <a:t>する</a:t>
                      </a:r>
                      <a:endParaRPr lang="en-US" altLang="ja-JP" sz="1800" kern="100" dirty="0" smtClean="0">
                        <a:effectLst/>
                      </a:endParaRPr>
                    </a:p>
                    <a:p>
                      <a:pPr algn="just">
                        <a:spcAft>
                          <a:spcPts val="0"/>
                        </a:spcAft>
                      </a:pPr>
                      <a:r>
                        <a:rPr lang="ja-JP" sz="1800" kern="100" dirty="0" smtClean="0">
                          <a:effectLst/>
                        </a:rPr>
                        <a:t>（</a:t>
                      </a:r>
                      <a:r>
                        <a:rPr lang="ja-JP" sz="1800" kern="100" dirty="0">
                          <a:effectLst/>
                        </a:rPr>
                        <a:t>準備）１．調査・仕入れ</a:t>
                      </a:r>
                    </a:p>
                    <a:p>
                      <a:pPr algn="just">
                        <a:spcAft>
                          <a:spcPts val="0"/>
                        </a:spcAft>
                      </a:pPr>
                      <a:r>
                        <a:rPr lang="ja-JP" sz="1800" kern="100" dirty="0">
                          <a:effectLst/>
                        </a:rPr>
                        <a:t>　　　　　・北海道の支援につながる仕入先・物品候補をあげる</a:t>
                      </a:r>
                    </a:p>
                    <a:p>
                      <a:pPr algn="just">
                        <a:spcAft>
                          <a:spcPts val="0"/>
                        </a:spcAft>
                      </a:pPr>
                      <a:r>
                        <a:rPr lang="ja-JP" sz="1800" kern="100" dirty="0">
                          <a:effectLst/>
                        </a:rPr>
                        <a:t>　　　　２．資料作り</a:t>
                      </a:r>
                    </a:p>
                    <a:p>
                      <a:pPr indent="666750" algn="just">
                        <a:spcAft>
                          <a:spcPts val="0"/>
                        </a:spcAft>
                      </a:pPr>
                      <a:r>
                        <a:rPr lang="ja-JP" sz="1800" kern="100" dirty="0">
                          <a:effectLst/>
                        </a:rPr>
                        <a:t>・呼びかけチラシ・掲示ポスターを作って配布・掲示</a:t>
                      </a:r>
                    </a:p>
                    <a:p>
                      <a:pPr algn="just">
                        <a:spcAft>
                          <a:spcPts val="0"/>
                        </a:spcAft>
                      </a:pPr>
                      <a:r>
                        <a:rPr lang="ja-JP" sz="1800" kern="100" dirty="0">
                          <a:effectLst/>
                        </a:rPr>
                        <a:t>　　　　　・当日会場に掲示するポスター作製（詳細内容）</a:t>
                      </a:r>
                    </a:p>
                    <a:p>
                      <a:pPr algn="just">
                        <a:spcAft>
                          <a:spcPts val="0"/>
                        </a:spcAft>
                      </a:pPr>
                      <a:r>
                        <a:rPr lang="ja-JP" sz="1800" kern="100" dirty="0">
                          <a:effectLst/>
                        </a:rPr>
                        <a:t>　　　　３．当日は交代で販売当番　→応援頼んでもよい</a:t>
                      </a:r>
                    </a:p>
                    <a:p>
                      <a:pPr algn="just">
                        <a:spcAft>
                          <a:spcPts val="0"/>
                        </a:spcAft>
                      </a:pPr>
                      <a:r>
                        <a:rPr lang="ja-JP" sz="1800" kern="100" dirty="0">
                          <a:effectLst/>
                        </a:rPr>
                        <a:t>　　　　４．片付け</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0">
                <a:tc>
                  <a:txBody>
                    <a:bodyPr/>
                    <a:lstStyle/>
                    <a:p>
                      <a:pPr algn="just">
                        <a:spcAft>
                          <a:spcPts val="0"/>
                        </a:spcAft>
                      </a:pPr>
                      <a:r>
                        <a:rPr lang="ja-JP" sz="2000" kern="100" dirty="0">
                          <a:effectLst/>
                        </a:rPr>
                        <a:t>④生徒会執行部応援</a:t>
                      </a:r>
                    </a:p>
                    <a:p>
                      <a:pPr algn="just">
                        <a:spcAft>
                          <a:spcPts val="0"/>
                        </a:spcAft>
                      </a:pPr>
                      <a:r>
                        <a:rPr lang="ja-JP" sz="2000" kern="100" dirty="0">
                          <a:effectLst/>
                        </a:rPr>
                        <a:t>　　　　　　</a:t>
                      </a:r>
                      <a:r>
                        <a:rPr lang="ja-JP" sz="2000" kern="100" dirty="0" smtClean="0">
                          <a:effectLst/>
                        </a:rPr>
                        <a:t>プロジェクト</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1800" kern="100" dirty="0">
                          <a:effectLst/>
                        </a:rPr>
                        <a:t>（概要）東日本震災応援の物販？</a:t>
                      </a:r>
                    </a:p>
                    <a:p>
                      <a:pPr algn="just">
                        <a:spcAft>
                          <a:spcPts val="0"/>
                        </a:spcAft>
                      </a:pPr>
                      <a:r>
                        <a:rPr lang="ja-JP" sz="1800" kern="100" dirty="0">
                          <a:effectLst/>
                        </a:rPr>
                        <a:t>（準備）１．生徒会執行部の物販準備・販売・</a:t>
                      </a:r>
                      <a:r>
                        <a:rPr lang="ja-JP" sz="1800" kern="100" dirty="0" smtClean="0">
                          <a:effectLst/>
                        </a:rPr>
                        <a:t>片付を</a:t>
                      </a:r>
                      <a:r>
                        <a:rPr lang="ja-JP" sz="1800" kern="100" dirty="0">
                          <a:effectLst/>
                        </a:rPr>
                        <a:t>応援する</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6004558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kumimoji="1" lang="ja-JP" altLang="en-US" dirty="0" smtClean="0">
                <a:solidFill>
                  <a:srgbClr val="FF0000"/>
                </a:solidFill>
              </a:rPr>
              <a:t>１．プロジェクトを</a:t>
            </a:r>
            <a:r>
              <a:rPr kumimoji="1" lang="en-US" altLang="ja-JP" dirty="0" smtClean="0">
                <a:solidFill>
                  <a:srgbClr val="FF0000"/>
                </a:solidFill>
              </a:rPr>
              <a:t/>
            </a:r>
            <a:br>
              <a:rPr kumimoji="1" lang="en-US" altLang="ja-JP" dirty="0" smtClean="0">
                <a:solidFill>
                  <a:srgbClr val="FF0000"/>
                </a:solidFill>
              </a:rPr>
            </a:br>
            <a:r>
              <a:rPr lang="ja-JP" altLang="en-US" dirty="0">
                <a:solidFill>
                  <a:srgbClr val="FF0000"/>
                </a:solidFill>
              </a:rPr>
              <a:t>　</a:t>
            </a:r>
            <a:r>
              <a:rPr kumimoji="1" lang="ja-JP" altLang="en-US" dirty="0" smtClean="0">
                <a:solidFill>
                  <a:srgbClr val="FF0000"/>
                </a:solidFill>
              </a:rPr>
              <a:t>振り返ろう（個人作業）</a:t>
            </a:r>
            <a:endParaRPr kumimoji="1" lang="ja-JP" altLang="en-US" dirty="0">
              <a:solidFill>
                <a:srgbClr val="FF0000"/>
              </a:solidFill>
            </a:endParaRPr>
          </a:p>
        </p:txBody>
      </p:sp>
    </p:spTree>
    <p:extLst>
      <p:ext uri="{BB962C8B-B14F-4D97-AF65-F5344CB8AC3E}">
        <p14:creationId xmlns:p14="http://schemas.microsoft.com/office/powerpoint/2010/main" val="32516488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1517072" y="365126"/>
            <a:ext cx="6998277" cy="1325563"/>
          </a:xfrm>
        </p:spPr>
        <p:txBody>
          <a:bodyPr/>
          <a:lstStyle/>
          <a:p>
            <a:r>
              <a:rPr kumimoji="1" lang="ja-JP" altLang="en-US" dirty="0" smtClean="0">
                <a:solidFill>
                  <a:srgbClr val="FF0000"/>
                </a:solidFill>
              </a:rPr>
              <a:t>自分の役割を記入しよう</a:t>
            </a:r>
            <a:endParaRPr kumimoji="1" lang="ja-JP" altLang="en-US" dirty="0">
              <a:solidFill>
                <a:srgbClr val="FF0000"/>
              </a:solidFill>
            </a:endParaRPr>
          </a:p>
        </p:txBody>
      </p:sp>
      <p:graphicFrame>
        <p:nvGraphicFramePr>
          <p:cNvPr id="5" name="表 4"/>
          <p:cNvGraphicFramePr>
            <a:graphicFrameLocks noGrp="1"/>
          </p:cNvGraphicFramePr>
          <p:nvPr>
            <p:extLst>
              <p:ext uri="{D42A27DB-BD31-4B8C-83A1-F6EECF244321}">
                <p14:modId xmlns:p14="http://schemas.microsoft.com/office/powerpoint/2010/main" val="2573242030"/>
              </p:ext>
            </p:extLst>
          </p:nvPr>
        </p:nvGraphicFramePr>
        <p:xfrm>
          <a:off x="628650" y="1953246"/>
          <a:ext cx="7886700" cy="4023360"/>
        </p:xfrm>
        <a:graphic>
          <a:graphicData uri="http://schemas.openxmlformats.org/drawingml/2006/table">
            <a:tbl>
              <a:tblPr firstCol="1" bandRow="1">
                <a:tableStyleId>{21E4AEA4-8DFA-4A89-87EB-49C32662AFE0}</a:tableStyleId>
              </a:tblPr>
              <a:tblGrid>
                <a:gridCol w="2301586"/>
                <a:gridCol w="5585114"/>
              </a:tblGrid>
              <a:tr h="384709">
                <a:tc>
                  <a:txBody>
                    <a:bodyPr/>
                    <a:lstStyle/>
                    <a:p>
                      <a:pPr algn="just">
                        <a:spcAft>
                          <a:spcPts val="0"/>
                        </a:spcAft>
                      </a:pPr>
                      <a:r>
                        <a:rPr lang="ja-JP" sz="2400" kern="100" dirty="0">
                          <a:effectLst/>
                        </a:rPr>
                        <a:t>参加した</a:t>
                      </a:r>
                    </a:p>
                    <a:p>
                      <a:pPr indent="133350" algn="just">
                        <a:spcAft>
                          <a:spcPts val="0"/>
                        </a:spcAft>
                      </a:pPr>
                      <a:r>
                        <a:rPr lang="ja-JP" sz="2400" kern="100" dirty="0">
                          <a:effectLst/>
                        </a:rPr>
                        <a:t>プロジェクト</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en-US" altLang="ja-JP" sz="2400" kern="100" dirty="0" err="1" smtClean="0">
                          <a:effectLst/>
                        </a:rPr>
                        <a:t>WaterAid</a:t>
                      </a:r>
                      <a:r>
                        <a:rPr lang="ja-JP" altLang="ja-JP" sz="2400" kern="100" dirty="0" smtClean="0">
                          <a:effectLst/>
                        </a:rPr>
                        <a:t>募金</a:t>
                      </a:r>
                      <a:r>
                        <a:rPr lang="ja-JP" altLang="en-US" sz="2400" kern="100" dirty="0" smtClean="0">
                          <a:effectLst/>
                        </a:rPr>
                        <a:t>プ</a:t>
                      </a:r>
                      <a:r>
                        <a:rPr lang="ja-JP" altLang="ja-JP" sz="2400" kern="100" dirty="0" smtClean="0">
                          <a:effectLst/>
                        </a:rPr>
                        <a:t>ロジェクト</a:t>
                      </a:r>
                      <a:endParaRPr lang="ja-JP" sz="2400" kern="100" dirty="0">
                        <a:effectLst/>
                      </a:endParaRPr>
                    </a:p>
                    <a:p>
                      <a:pPr algn="just">
                        <a:spcAft>
                          <a:spcPts val="0"/>
                        </a:spcAft>
                      </a:pPr>
                      <a:r>
                        <a:rPr lang="en-US" sz="2400" kern="100" dirty="0">
                          <a:effectLst/>
                        </a:rPr>
                        <a:t> </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0">
                <a:tc>
                  <a:txBody>
                    <a:bodyPr/>
                    <a:lstStyle/>
                    <a:p>
                      <a:pPr algn="just">
                        <a:spcAft>
                          <a:spcPts val="0"/>
                        </a:spcAft>
                      </a:pPr>
                      <a:r>
                        <a:rPr lang="ja-JP" sz="2400" kern="100" dirty="0">
                          <a:effectLst/>
                        </a:rPr>
                        <a:t>プロジェクト</a:t>
                      </a:r>
                    </a:p>
                    <a:p>
                      <a:pPr algn="just">
                        <a:spcAft>
                          <a:spcPts val="0"/>
                        </a:spcAft>
                      </a:pPr>
                      <a:r>
                        <a:rPr lang="ja-JP" sz="2400" kern="100" dirty="0">
                          <a:effectLst/>
                        </a:rPr>
                        <a:t>　　　</a:t>
                      </a:r>
                      <a:r>
                        <a:rPr lang="ja-JP" sz="2400" kern="100" dirty="0" smtClean="0">
                          <a:effectLst/>
                        </a:rPr>
                        <a:t>メンバー</a:t>
                      </a:r>
                      <a:endParaRPr lang="en-US" altLang="ja-JP" sz="2400" kern="100" dirty="0" smtClean="0">
                        <a:effectLst/>
                      </a:endParaRPr>
                    </a:p>
                    <a:p>
                      <a:pPr algn="just">
                        <a:spcAft>
                          <a:spcPts val="0"/>
                        </a:spcAft>
                      </a:pP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altLang="en-US" sz="2400" kern="100" dirty="0" smtClean="0">
                          <a:effectLst/>
                        </a:rPr>
                        <a:t>・・・・・・・・・・・・</a:t>
                      </a:r>
                      <a:r>
                        <a:rPr lang="en-US" sz="2400" kern="100" dirty="0">
                          <a:effectLst/>
                        </a:rPr>
                        <a:t> </a:t>
                      </a:r>
                      <a:endParaRPr lang="ja-JP" sz="2400" kern="100" dirty="0">
                        <a:effectLst/>
                      </a:endParaRPr>
                    </a:p>
                    <a:p>
                      <a:pPr algn="just">
                        <a:spcAft>
                          <a:spcPts val="0"/>
                        </a:spcAft>
                      </a:pPr>
                      <a:r>
                        <a:rPr lang="en-US" sz="2400" kern="100" dirty="0">
                          <a:effectLst/>
                        </a:rPr>
                        <a:t>  </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0">
                <a:tc>
                  <a:txBody>
                    <a:bodyPr/>
                    <a:lstStyle/>
                    <a:p>
                      <a:pPr algn="just">
                        <a:spcAft>
                          <a:spcPts val="0"/>
                        </a:spcAft>
                      </a:pPr>
                      <a:r>
                        <a:rPr lang="ja-JP" sz="2400" kern="100" dirty="0">
                          <a:effectLst/>
                        </a:rPr>
                        <a:t>準備の</a:t>
                      </a:r>
                      <a:r>
                        <a:rPr lang="ja-JP" sz="2400" kern="100" dirty="0" smtClean="0">
                          <a:effectLst/>
                        </a:rPr>
                        <a:t>役割</a:t>
                      </a:r>
                      <a:endParaRPr lang="en-US" altLang="ja-JP" sz="2400" kern="100" dirty="0" smtClean="0">
                        <a:effectLst/>
                      </a:endParaRPr>
                    </a:p>
                    <a:p>
                      <a:pPr algn="just">
                        <a:spcAft>
                          <a:spcPts val="0"/>
                        </a:spcAft>
                      </a:pPr>
                      <a:endParaRPr lang="en-US" alt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altLang="en-US" sz="2400" kern="100" dirty="0" smtClean="0">
                          <a:effectLst/>
                        </a:rPr>
                        <a:t>玄関に掲示するポスターの制作を担当しました</a:t>
                      </a:r>
                      <a:endParaRPr lang="ja-JP" sz="2400" kern="100" dirty="0">
                        <a:effectLst/>
                      </a:endParaRPr>
                    </a:p>
                    <a:p>
                      <a:pPr algn="just">
                        <a:spcAft>
                          <a:spcPts val="0"/>
                        </a:spcAft>
                      </a:pPr>
                      <a:r>
                        <a:rPr lang="en-US" sz="2400" kern="100" dirty="0">
                          <a:effectLst/>
                        </a:rPr>
                        <a:t> </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0">
                <a:tc>
                  <a:txBody>
                    <a:bodyPr/>
                    <a:lstStyle/>
                    <a:p>
                      <a:pPr algn="just">
                        <a:spcAft>
                          <a:spcPts val="0"/>
                        </a:spcAft>
                      </a:pPr>
                      <a:r>
                        <a:rPr lang="ja-JP" sz="2400" kern="100" dirty="0">
                          <a:effectLst/>
                        </a:rPr>
                        <a:t>当日の</a:t>
                      </a:r>
                      <a:r>
                        <a:rPr lang="ja-JP" sz="2400" kern="100" dirty="0" smtClean="0">
                          <a:effectLst/>
                        </a:rPr>
                        <a:t>役割</a:t>
                      </a:r>
                      <a:endParaRPr lang="en-US" altLang="ja-JP" sz="2400" kern="100" dirty="0" smtClean="0">
                        <a:effectLst/>
                      </a:endParaRPr>
                    </a:p>
                    <a:p>
                      <a:pPr algn="just">
                        <a:spcAft>
                          <a:spcPts val="0"/>
                        </a:spcAft>
                      </a:pPr>
                      <a:endParaRPr lang="en-US" alt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en-US" sz="2400" kern="100" dirty="0">
                          <a:effectLst/>
                        </a:rPr>
                        <a:t> </a:t>
                      </a:r>
                      <a:r>
                        <a:rPr lang="ja-JP" altLang="en-US" sz="2400" kern="100" dirty="0" smtClean="0">
                          <a:effectLst/>
                        </a:rPr>
                        <a:t>当日は教室での募金当番と校内を巡回しての募金の呼びかけをしました</a:t>
                      </a:r>
                      <a:endParaRPr lang="ja-JP" sz="2400" kern="100" dirty="0">
                        <a:effectLst/>
                      </a:endParaRPr>
                    </a:p>
                    <a:p>
                      <a:pPr algn="just">
                        <a:spcAft>
                          <a:spcPts val="0"/>
                        </a:spcAft>
                      </a:pPr>
                      <a:r>
                        <a:rPr lang="en-US" sz="2400" kern="100" dirty="0">
                          <a:effectLst/>
                        </a:rPr>
                        <a:t> </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bl>
          </a:graphicData>
        </a:graphic>
      </p:graphicFrame>
      <p:sp>
        <p:nvSpPr>
          <p:cNvPr id="6" name="正方形/長方形 5"/>
          <p:cNvSpPr/>
          <p:nvPr/>
        </p:nvSpPr>
        <p:spPr>
          <a:xfrm>
            <a:off x="0" y="519340"/>
            <a:ext cx="1517073" cy="9144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ja-JP" sz="4000" dirty="0" smtClean="0"/>
              <a:t>STEP1</a:t>
            </a:r>
            <a:endParaRPr lang="ja-JP" altLang="en-US" sz="4000" dirty="0"/>
          </a:p>
        </p:txBody>
      </p:sp>
      <p:sp>
        <p:nvSpPr>
          <p:cNvPr id="8" name="正方形/長方形 7"/>
          <p:cNvSpPr/>
          <p:nvPr/>
        </p:nvSpPr>
        <p:spPr>
          <a:xfrm>
            <a:off x="5663045" y="2971801"/>
            <a:ext cx="2763982" cy="7689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sz="2400" dirty="0" smtClean="0"/>
              <a:t>プロジェクトの</a:t>
            </a:r>
            <a:endParaRPr kumimoji="1" lang="en-US" altLang="ja-JP" sz="2400" dirty="0" smtClean="0"/>
          </a:p>
          <a:p>
            <a:pPr algn="ctr"/>
            <a:r>
              <a:rPr kumimoji="1" lang="ja-JP" altLang="en-US" sz="2400" dirty="0" smtClean="0"/>
              <a:t>メンバーを記入する</a:t>
            </a:r>
            <a:endParaRPr kumimoji="1" lang="ja-JP" altLang="en-US" sz="2400" dirty="0"/>
          </a:p>
        </p:txBody>
      </p:sp>
      <p:sp>
        <p:nvSpPr>
          <p:cNvPr id="9" name="正方形/長方形 8"/>
          <p:cNvSpPr/>
          <p:nvPr/>
        </p:nvSpPr>
        <p:spPr>
          <a:xfrm>
            <a:off x="5663045" y="5622278"/>
            <a:ext cx="3356263" cy="1048686"/>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sz="3200" dirty="0" smtClean="0">
                <a:solidFill>
                  <a:srgbClr val="FF0000"/>
                </a:solidFill>
              </a:rPr>
              <a:t>役割の内容を</a:t>
            </a:r>
            <a:endParaRPr kumimoji="1" lang="en-US" altLang="ja-JP" sz="3200" dirty="0" smtClean="0">
              <a:solidFill>
                <a:srgbClr val="FF0000"/>
              </a:solidFill>
            </a:endParaRPr>
          </a:p>
          <a:p>
            <a:pPr algn="ctr"/>
            <a:r>
              <a:rPr lang="ja-JP" altLang="en-US" sz="3200" dirty="0">
                <a:solidFill>
                  <a:srgbClr val="FF0000"/>
                </a:solidFill>
              </a:rPr>
              <a:t>文章</a:t>
            </a:r>
            <a:r>
              <a:rPr lang="ja-JP" altLang="en-US" sz="3200" dirty="0" smtClean="0">
                <a:solidFill>
                  <a:srgbClr val="FF0000"/>
                </a:solidFill>
              </a:rPr>
              <a:t>で</a:t>
            </a:r>
            <a:r>
              <a:rPr lang="ja-JP" altLang="en-US" sz="3200" dirty="0">
                <a:solidFill>
                  <a:srgbClr val="FF0000"/>
                </a:solidFill>
              </a:rPr>
              <a:t>記入</a:t>
            </a:r>
            <a:r>
              <a:rPr lang="ja-JP" altLang="en-US" sz="3200" dirty="0" smtClean="0">
                <a:solidFill>
                  <a:srgbClr val="FF0000"/>
                </a:solidFill>
              </a:rPr>
              <a:t>する</a:t>
            </a:r>
            <a:endParaRPr kumimoji="1" lang="ja-JP" altLang="en-US" sz="3200" dirty="0">
              <a:solidFill>
                <a:srgbClr val="FF0000"/>
              </a:solidFill>
            </a:endParaRPr>
          </a:p>
        </p:txBody>
      </p:sp>
    </p:spTree>
    <p:extLst>
      <p:ext uri="{BB962C8B-B14F-4D97-AF65-F5344CB8AC3E}">
        <p14:creationId xmlns:p14="http://schemas.microsoft.com/office/powerpoint/2010/main" val="24494733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17072" y="365126"/>
            <a:ext cx="6998277" cy="1325563"/>
          </a:xfrm>
        </p:spPr>
        <p:txBody>
          <a:bodyPr/>
          <a:lstStyle/>
          <a:p>
            <a:r>
              <a:rPr kumimoji="1" lang="ja-JP" altLang="en-US" dirty="0" smtClean="0">
                <a:solidFill>
                  <a:srgbClr val="FF0000"/>
                </a:solidFill>
              </a:rPr>
              <a:t>反省・申し送りを書こう</a:t>
            </a:r>
            <a:endParaRPr kumimoji="1" lang="ja-JP" altLang="en-US" dirty="0">
              <a:solidFill>
                <a:srgbClr val="FF0000"/>
              </a:solidFill>
            </a:endParaRPr>
          </a:p>
        </p:txBody>
      </p:sp>
      <p:sp>
        <p:nvSpPr>
          <p:cNvPr id="3" name="正方形/長方形 2"/>
          <p:cNvSpPr/>
          <p:nvPr/>
        </p:nvSpPr>
        <p:spPr>
          <a:xfrm>
            <a:off x="0" y="519340"/>
            <a:ext cx="1517073" cy="9144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ja-JP" sz="4000" dirty="0" smtClean="0"/>
              <a:t>STEP2</a:t>
            </a:r>
            <a:endParaRPr lang="ja-JP" altLang="en-US" sz="4000" dirty="0"/>
          </a:p>
        </p:txBody>
      </p:sp>
      <p:graphicFrame>
        <p:nvGraphicFramePr>
          <p:cNvPr id="4" name="表 3"/>
          <p:cNvGraphicFramePr>
            <a:graphicFrameLocks noGrp="1"/>
          </p:cNvGraphicFramePr>
          <p:nvPr>
            <p:extLst>
              <p:ext uri="{D42A27DB-BD31-4B8C-83A1-F6EECF244321}">
                <p14:modId xmlns:p14="http://schemas.microsoft.com/office/powerpoint/2010/main" val="984036337"/>
              </p:ext>
            </p:extLst>
          </p:nvPr>
        </p:nvGraphicFramePr>
        <p:xfrm>
          <a:off x="335915" y="1584925"/>
          <a:ext cx="8319712" cy="4389120"/>
        </p:xfrm>
        <a:graphic>
          <a:graphicData uri="http://schemas.openxmlformats.org/drawingml/2006/table">
            <a:tbl>
              <a:tblPr firstCol="1" bandRow="1">
                <a:tableStyleId>{21E4AEA4-8DFA-4A89-87EB-49C32662AFE0}</a:tableStyleId>
              </a:tblPr>
              <a:tblGrid>
                <a:gridCol w="2428067"/>
                <a:gridCol w="5891645"/>
              </a:tblGrid>
              <a:tr h="0">
                <a:tc>
                  <a:txBody>
                    <a:bodyPr/>
                    <a:lstStyle/>
                    <a:p>
                      <a:pPr algn="just">
                        <a:spcAft>
                          <a:spcPts val="0"/>
                        </a:spcAft>
                      </a:pPr>
                      <a:r>
                        <a:rPr lang="en-US" sz="2400" kern="100" dirty="0">
                          <a:effectLst/>
                        </a:rPr>
                        <a:t> </a:t>
                      </a:r>
                      <a:r>
                        <a:rPr lang="ja-JP" sz="2400" kern="100" dirty="0" smtClean="0">
                          <a:effectLst/>
                        </a:rPr>
                        <a:t>①</a:t>
                      </a:r>
                      <a:r>
                        <a:rPr lang="ja-JP" sz="2400" kern="100" dirty="0">
                          <a:effectLst/>
                        </a:rPr>
                        <a:t>準備について</a:t>
                      </a:r>
                    </a:p>
                    <a:p>
                      <a:pPr algn="just">
                        <a:spcAft>
                          <a:spcPts val="0"/>
                        </a:spcAft>
                      </a:pPr>
                      <a:r>
                        <a:rPr lang="ja-JP" sz="2400" kern="100" dirty="0">
                          <a:effectLst/>
                        </a:rPr>
                        <a:t>　よかった点</a:t>
                      </a:r>
                    </a:p>
                    <a:p>
                      <a:pPr indent="266700" algn="just">
                        <a:spcAft>
                          <a:spcPts val="0"/>
                        </a:spcAft>
                      </a:pPr>
                      <a:r>
                        <a:rPr lang="en-US" sz="2400" kern="100" dirty="0">
                          <a:effectLst/>
                        </a:rPr>
                        <a:t> </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en-US" sz="2400" kern="100" dirty="0">
                          <a:effectLst/>
                        </a:rPr>
                        <a:t> </a:t>
                      </a:r>
                      <a:r>
                        <a:rPr lang="ja-JP" altLang="en-US" sz="2400" kern="100" dirty="0" smtClean="0">
                          <a:effectLst/>
                        </a:rPr>
                        <a:t>・分担をして準備したので早く制作できた</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0">
                <a:tc>
                  <a:txBody>
                    <a:bodyPr/>
                    <a:lstStyle/>
                    <a:p>
                      <a:pPr algn="just">
                        <a:spcAft>
                          <a:spcPts val="0"/>
                        </a:spcAft>
                      </a:pPr>
                      <a:r>
                        <a:rPr lang="en-US" sz="2400" kern="100" dirty="0">
                          <a:effectLst/>
                        </a:rPr>
                        <a:t> </a:t>
                      </a:r>
                      <a:r>
                        <a:rPr lang="ja-JP" sz="2400" kern="100" dirty="0" smtClean="0">
                          <a:effectLst/>
                        </a:rPr>
                        <a:t>①</a:t>
                      </a:r>
                      <a:r>
                        <a:rPr lang="ja-JP" sz="2400" kern="100" dirty="0">
                          <a:effectLst/>
                        </a:rPr>
                        <a:t>準備について</a:t>
                      </a:r>
                    </a:p>
                    <a:p>
                      <a:pPr algn="just">
                        <a:spcAft>
                          <a:spcPts val="0"/>
                        </a:spcAft>
                      </a:pPr>
                      <a:r>
                        <a:rPr lang="ja-JP" sz="2400" kern="100" dirty="0">
                          <a:effectLst/>
                        </a:rPr>
                        <a:t>　　　反省点</a:t>
                      </a:r>
                    </a:p>
                    <a:p>
                      <a:pPr algn="just">
                        <a:spcAft>
                          <a:spcPts val="0"/>
                        </a:spcAft>
                      </a:pPr>
                      <a:r>
                        <a:rPr lang="en-US" sz="2400" kern="100" dirty="0">
                          <a:effectLst/>
                        </a:rPr>
                        <a:t> </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en-US" sz="2400" kern="100" dirty="0">
                          <a:effectLst/>
                        </a:rPr>
                        <a:t> </a:t>
                      </a:r>
                      <a:r>
                        <a:rPr lang="ja-JP" altLang="en-US" sz="2400" kern="100" dirty="0" smtClean="0">
                          <a:effectLst/>
                        </a:rPr>
                        <a:t>・ポスターに支援先を書いた方がよかった</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0">
                <a:tc>
                  <a:txBody>
                    <a:bodyPr/>
                    <a:lstStyle/>
                    <a:p>
                      <a:pPr algn="just">
                        <a:spcAft>
                          <a:spcPts val="0"/>
                        </a:spcAft>
                      </a:pPr>
                      <a:r>
                        <a:rPr lang="en-US" sz="2400" kern="100" dirty="0">
                          <a:effectLst/>
                        </a:rPr>
                        <a:t> </a:t>
                      </a:r>
                      <a:r>
                        <a:rPr lang="ja-JP" sz="2400" kern="100" dirty="0" smtClean="0">
                          <a:effectLst/>
                        </a:rPr>
                        <a:t>②</a:t>
                      </a:r>
                      <a:r>
                        <a:rPr lang="ja-JP" sz="2400" kern="100" dirty="0">
                          <a:effectLst/>
                        </a:rPr>
                        <a:t>当日について</a:t>
                      </a:r>
                    </a:p>
                    <a:p>
                      <a:pPr algn="just">
                        <a:spcAft>
                          <a:spcPts val="0"/>
                        </a:spcAft>
                      </a:pPr>
                      <a:r>
                        <a:rPr lang="ja-JP" sz="2400" kern="100" dirty="0">
                          <a:effectLst/>
                        </a:rPr>
                        <a:t>　よかった点</a:t>
                      </a:r>
                    </a:p>
                    <a:p>
                      <a:pPr algn="just">
                        <a:spcAft>
                          <a:spcPts val="0"/>
                        </a:spcAft>
                      </a:pPr>
                      <a:r>
                        <a:rPr lang="en-US" sz="2400" kern="100" dirty="0">
                          <a:effectLst/>
                        </a:rPr>
                        <a:t> </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en-US" sz="2400" kern="100" dirty="0">
                          <a:effectLst/>
                        </a:rPr>
                        <a:t> </a:t>
                      </a:r>
                      <a:r>
                        <a:rPr lang="ja-JP" altLang="en-US" sz="2400" kern="100" dirty="0" smtClean="0">
                          <a:effectLst/>
                        </a:rPr>
                        <a:t>・保護者の協力で多く集まった</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0">
                <a:tc>
                  <a:txBody>
                    <a:bodyPr/>
                    <a:lstStyle/>
                    <a:p>
                      <a:pPr algn="just">
                        <a:spcAft>
                          <a:spcPts val="0"/>
                        </a:spcAft>
                      </a:pPr>
                      <a:r>
                        <a:rPr lang="en-US" sz="2400" kern="100" dirty="0">
                          <a:effectLst/>
                        </a:rPr>
                        <a:t> </a:t>
                      </a:r>
                      <a:r>
                        <a:rPr lang="ja-JP" sz="2400" kern="100" dirty="0" smtClean="0">
                          <a:effectLst/>
                        </a:rPr>
                        <a:t>②</a:t>
                      </a:r>
                      <a:r>
                        <a:rPr lang="ja-JP" sz="2400" kern="100" dirty="0">
                          <a:effectLst/>
                        </a:rPr>
                        <a:t>当日について</a:t>
                      </a:r>
                    </a:p>
                    <a:p>
                      <a:pPr algn="just">
                        <a:spcAft>
                          <a:spcPts val="0"/>
                        </a:spcAft>
                      </a:pPr>
                      <a:r>
                        <a:rPr lang="ja-JP" sz="2400" kern="100" dirty="0">
                          <a:effectLst/>
                        </a:rPr>
                        <a:t>　　　反省点</a:t>
                      </a:r>
                    </a:p>
                    <a:p>
                      <a:pPr algn="just">
                        <a:spcAft>
                          <a:spcPts val="0"/>
                        </a:spcAft>
                      </a:pPr>
                      <a:r>
                        <a:rPr lang="ja-JP" sz="2400" kern="100" dirty="0">
                          <a:effectLst/>
                        </a:rPr>
                        <a:t>　　</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en-US" sz="2400" kern="100" dirty="0">
                          <a:effectLst/>
                        </a:rPr>
                        <a:t> </a:t>
                      </a:r>
                      <a:r>
                        <a:rPr lang="ja-JP" altLang="en-US" sz="2400" kern="100" dirty="0" smtClean="0">
                          <a:effectLst/>
                        </a:rPr>
                        <a:t>・場所が端っこだったので目立つ場所がよい</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bl>
          </a:graphicData>
        </a:graphic>
      </p:graphicFrame>
      <p:sp>
        <p:nvSpPr>
          <p:cNvPr id="5" name="テキスト ボックス 4"/>
          <p:cNvSpPr txBox="1"/>
          <p:nvPr/>
        </p:nvSpPr>
        <p:spPr>
          <a:xfrm>
            <a:off x="1652155" y="6120245"/>
            <a:ext cx="7045036" cy="461665"/>
          </a:xfrm>
          <a:prstGeom prst="rect">
            <a:avLst/>
          </a:prstGeom>
          <a:noFill/>
        </p:spPr>
        <p:txBody>
          <a:bodyPr wrap="square" rtlCol="0">
            <a:spAutoFit/>
          </a:bodyPr>
          <a:lstStyle/>
          <a:p>
            <a:r>
              <a:rPr kumimoji="1" lang="ja-JP" altLang="en-US" sz="2400" dirty="0" smtClean="0"/>
              <a:t>☞箇条書きで</a:t>
            </a:r>
            <a:r>
              <a:rPr kumimoji="1" lang="en-US" altLang="ja-JP" sz="2400" dirty="0" smtClean="0"/>
              <a:t>2</a:t>
            </a:r>
            <a:r>
              <a:rPr kumimoji="1" lang="ja-JP" altLang="en-US" sz="2400" dirty="0" smtClean="0"/>
              <a:t>つずつ</a:t>
            </a:r>
            <a:endParaRPr kumimoji="1" lang="ja-JP" altLang="en-US" sz="2400" dirty="0"/>
          </a:p>
        </p:txBody>
      </p:sp>
      <p:sp>
        <p:nvSpPr>
          <p:cNvPr id="6" name="正方形/長方形 5"/>
          <p:cNvSpPr/>
          <p:nvPr/>
        </p:nvSpPr>
        <p:spPr>
          <a:xfrm>
            <a:off x="5122718" y="5456022"/>
            <a:ext cx="3532909" cy="986341"/>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sz="3200" dirty="0" smtClean="0">
                <a:solidFill>
                  <a:srgbClr val="FF0000"/>
                </a:solidFill>
              </a:rPr>
              <a:t>気付きを具体的に</a:t>
            </a:r>
            <a:endParaRPr kumimoji="1" lang="en-US" altLang="ja-JP" sz="3200" dirty="0" smtClean="0">
              <a:solidFill>
                <a:srgbClr val="FF0000"/>
              </a:solidFill>
            </a:endParaRPr>
          </a:p>
          <a:p>
            <a:pPr algn="ctr"/>
            <a:r>
              <a:rPr lang="ja-JP" altLang="en-US" sz="3200" dirty="0">
                <a:solidFill>
                  <a:srgbClr val="FF0000"/>
                </a:solidFill>
              </a:rPr>
              <a:t>文章</a:t>
            </a:r>
            <a:r>
              <a:rPr lang="ja-JP" altLang="en-US" sz="3200" dirty="0" smtClean="0">
                <a:solidFill>
                  <a:srgbClr val="FF0000"/>
                </a:solidFill>
              </a:rPr>
              <a:t>で</a:t>
            </a:r>
            <a:r>
              <a:rPr lang="ja-JP" altLang="en-US" sz="3200" dirty="0">
                <a:solidFill>
                  <a:srgbClr val="FF0000"/>
                </a:solidFill>
              </a:rPr>
              <a:t>記入</a:t>
            </a:r>
            <a:r>
              <a:rPr lang="ja-JP" altLang="en-US" sz="3200" dirty="0" smtClean="0">
                <a:solidFill>
                  <a:srgbClr val="FF0000"/>
                </a:solidFill>
              </a:rPr>
              <a:t>する</a:t>
            </a:r>
            <a:endParaRPr kumimoji="1" lang="ja-JP" altLang="en-US" sz="3200" dirty="0">
              <a:solidFill>
                <a:srgbClr val="FF0000"/>
              </a:solidFill>
            </a:endParaRPr>
          </a:p>
        </p:txBody>
      </p:sp>
    </p:spTree>
    <p:extLst>
      <p:ext uri="{BB962C8B-B14F-4D97-AF65-F5344CB8AC3E}">
        <p14:creationId xmlns:p14="http://schemas.microsoft.com/office/powerpoint/2010/main" val="41471017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kumimoji="1" lang="ja-JP" altLang="en-US" dirty="0" smtClean="0">
                <a:solidFill>
                  <a:srgbClr val="FF0000"/>
                </a:solidFill>
              </a:rPr>
              <a:t>２．プロジェクトを</a:t>
            </a:r>
            <a:r>
              <a:rPr kumimoji="1" lang="en-US" altLang="ja-JP" dirty="0" smtClean="0">
                <a:solidFill>
                  <a:srgbClr val="FF0000"/>
                </a:solidFill>
              </a:rPr>
              <a:t/>
            </a:r>
            <a:br>
              <a:rPr kumimoji="1" lang="en-US" altLang="ja-JP" dirty="0" smtClean="0">
                <a:solidFill>
                  <a:srgbClr val="FF0000"/>
                </a:solidFill>
              </a:rPr>
            </a:br>
            <a:r>
              <a:rPr lang="ja-JP" altLang="en-US" dirty="0">
                <a:solidFill>
                  <a:srgbClr val="FF0000"/>
                </a:solidFill>
              </a:rPr>
              <a:t>　</a:t>
            </a:r>
            <a:r>
              <a:rPr kumimoji="1" lang="ja-JP" altLang="en-US" dirty="0" smtClean="0">
                <a:solidFill>
                  <a:srgbClr val="FF0000"/>
                </a:solidFill>
              </a:rPr>
              <a:t>振り返ろう（グループ）</a:t>
            </a:r>
            <a:endParaRPr kumimoji="1" lang="ja-JP" altLang="en-US" dirty="0">
              <a:solidFill>
                <a:srgbClr val="FF0000"/>
              </a:solidFill>
            </a:endParaRPr>
          </a:p>
        </p:txBody>
      </p:sp>
    </p:spTree>
    <p:extLst>
      <p:ext uri="{BB962C8B-B14F-4D97-AF65-F5344CB8AC3E}">
        <p14:creationId xmlns:p14="http://schemas.microsoft.com/office/powerpoint/2010/main" val="38013216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1517072" y="365126"/>
            <a:ext cx="6998277" cy="1325563"/>
          </a:xfrm>
        </p:spPr>
        <p:txBody>
          <a:bodyPr/>
          <a:lstStyle/>
          <a:p>
            <a:r>
              <a:rPr kumimoji="1" lang="ja-JP" altLang="en-US" dirty="0" smtClean="0">
                <a:solidFill>
                  <a:srgbClr val="FF0000"/>
                </a:solidFill>
              </a:rPr>
              <a:t>当日の結果と今後の作業を確認しよう</a:t>
            </a:r>
            <a:endParaRPr kumimoji="1" lang="ja-JP" altLang="en-US" dirty="0">
              <a:solidFill>
                <a:srgbClr val="FF0000"/>
              </a:solidFill>
            </a:endParaRPr>
          </a:p>
        </p:txBody>
      </p:sp>
      <p:sp>
        <p:nvSpPr>
          <p:cNvPr id="5" name="正方形/長方形 4"/>
          <p:cNvSpPr/>
          <p:nvPr/>
        </p:nvSpPr>
        <p:spPr>
          <a:xfrm>
            <a:off x="0" y="519340"/>
            <a:ext cx="1517073" cy="9144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ja-JP" sz="4000" dirty="0" smtClean="0"/>
              <a:t>STEP1</a:t>
            </a:r>
            <a:endParaRPr lang="ja-JP" altLang="en-US" sz="4000" dirty="0"/>
          </a:p>
        </p:txBody>
      </p:sp>
      <p:graphicFrame>
        <p:nvGraphicFramePr>
          <p:cNvPr id="6" name="表 5"/>
          <p:cNvGraphicFramePr>
            <a:graphicFrameLocks noGrp="1"/>
          </p:cNvGraphicFramePr>
          <p:nvPr>
            <p:extLst>
              <p:ext uri="{D42A27DB-BD31-4B8C-83A1-F6EECF244321}">
                <p14:modId xmlns:p14="http://schemas.microsoft.com/office/powerpoint/2010/main" val="1100332674"/>
              </p:ext>
            </p:extLst>
          </p:nvPr>
        </p:nvGraphicFramePr>
        <p:xfrm>
          <a:off x="398259" y="1844903"/>
          <a:ext cx="8298931" cy="3657600"/>
        </p:xfrm>
        <a:graphic>
          <a:graphicData uri="http://schemas.openxmlformats.org/drawingml/2006/table">
            <a:tbl>
              <a:tblPr firstCol="1" bandRow="1">
                <a:tableStyleId>{21E4AEA4-8DFA-4A89-87EB-49C32662AFE0}</a:tableStyleId>
              </a:tblPr>
              <a:tblGrid>
                <a:gridCol w="3113868"/>
                <a:gridCol w="5185063"/>
              </a:tblGrid>
              <a:tr h="0">
                <a:tc>
                  <a:txBody>
                    <a:bodyPr/>
                    <a:lstStyle/>
                    <a:p>
                      <a:pPr algn="just">
                        <a:spcAft>
                          <a:spcPts val="0"/>
                        </a:spcAft>
                      </a:pPr>
                      <a:r>
                        <a:rPr lang="ja-JP" sz="2400" kern="100" dirty="0">
                          <a:effectLst/>
                          <a:latin typeface="+mn-ea"/>
                          <a:ea typeface="+mn-ea"/>
                        </a:rPr>
                        <a:t>当日の結果</a:t>
                      </a:r>
                    </a:p>
                    <a:p>
                      <a:pPr algn="just">
                        <a:spcAft>
                          <a:spcPts val="0"/>
                        </a:spcAft>
                      </a:pPr>
                      <a:r>
                        <a:rPr lang="ja-JP" sz="2400" kern="100" dirty="0">
                          <a:effectLst/>
                          <a:latin typeface="+mn-ea"/>
                          <a:ea typeface="+mn-ea"/>
                        </a:rPr>
                        <a:t>（売上・集めた数など）</a:t>
                      </a:r>
                      <a:endParaRPr lang="ja-JP" sz="2400" kern="100" dirty="0">
                        <a:effectLst/>
                        <a:latin typeface="+mn-ea"/>
                        <a:ea typeface="+mn-ea"/>
                        <a:cs typeface="Times New Roman" panose="02020603050405020304" pitchFamily="18" charset="0"/>
                      </a:endParaRPr>
                    </a:p>
                  </a:txBody>
                  <a:tcPr marL="68580" marR="68580" marT="0" marB="0"/>
                </a:tc>
                <a:tc>
                  <a:txBody>
                    <a:bodyPr/>
                    <a:lstStyle/>
                    <a:p>
                      <a:pPr algn="just">
                        <a:spcAft>
                          <a:spcPts val="0"/>
                        </a:spcAft>
                      </a:pPr>
                      <a:r>
                        <a:rPr lang="ja-JP" altLang="en-US" sz="2400" kern="100" dirty="0" smtClean="0">
                          <a:effectLst/>
                          <a:latin typeface="+mn-ea"/>
                          <a:ea typeface="+mn-ea"/>
                        </a:rPr>
                        <a:t>・募金　２４，５６３円</a:t>
                      </a:r>
                      <a:endParaRPr lang="en-US" altLang="ja-JP" sz="2400" kern="100" dirty="0" smtClean="0">
                        <a:effectLst/>
                        <a:latin typeface="+mn-ea"/>
                        <a:ea typeface="+mn-ea"/>
                        <a:cs typeface="Times New Roman" panose="02020603050405020304" pitchFamily="18" charset="0"/>
                      </a:endParaRPr>
                    </a:p>
                    <a:p>
                      <a:r>
                        <a:rPr lang="ja-JP" altLang="en-US" sz="2400" kern="100" dirty="0" smtClean="0">
                          <a:effectLst/>
                          <a:latin typeface="+mn-ea"/>
                          <a:ea typeface="+mn-ea"/>
                          <a:cs typeface="Times New Roman" panose="02020603050405020304" pitchFamily="18" charset="0"/>
                        </a:rPr>
                        <a:t>・北海道物産売上　７２，０００円</a:t>
                      </a:r>
                      <a:endParaRPr lang="en-US" altLang="ja-JP" sz="2400" kern="100" dirty="0" smtClean="0">
                        <a:effectLst/>
                        <a:latin typeface="+mn-ea"/>
                        <a:ea typeface="+mn-ea"/>
                        <a:cs typeface="Times New Roman" panose="02020603050405020304" pitchFamily="18" charset="0"/>
                      </a:endParaRPr>
                    </a:p>
                    <a:p>
                      <a:r>
                        <a:rPr lang="ja-JP" altLang="en-US" sz="2400" kern="100" dirty="0" smtClean="0">
                          <a:effectLst/>
                          <a:latin typeface="+mn-ea"/>
                          <a:ea typeface="+mn-ea"/>
                          <a:cs typeface="Times New Roman" panose="02020603050405020304" pitchFamily="18" charset="0"/>
                        </a:rPr>
                        <a:t>　（実行委員会にも５</a:t>
                      </a:r>
                      <a:r>
                        <a:rPr lang="en-US" altLang="ja-JP" sz="2400" kern="100" dirty="0" smtClean="0">
                          <a:effectLst/>
                          <a:latin typeface="+mn-ea"/>
                          <a:ea typeface="+mn-ea"/>
                          <a:cs typeface="Times New Roman" panose="02020603050405020304" pitchFamily="18" charset="0"/>
                        </a:rPr>
                        <a:t>,</a:t>
                      </a:r>
                      <a:r>
                        <a:rPr lang="ja-JP" altLang="en-US" sz="2400" kern="100" dirty="0" smtClean="0">
                          <a:effectLst/>
                          <a:latin typeface="+mn-ea"/>
                          <a:ea typeface="+mn-ea"/>
                          <a:cs typeface="Times New Roman" panose="02020603050405020304" pitchFamily="18" charset="0"/>
                        </a:rPr>
                        <a:t>４４２円の寄付）</a:t>
                      </a:r>
                      <a:endParaRPr lang="en-US" altLang="ja-JP" sz="2400" kern="100" dirty="0" smtClean="0">
                        <a:effectLst/>
                        <a:latin typeface="+mn-ea"/>
                        <a:ea typeface="+mn-ea"/>
                        <a:cs typeface="Times New Roman" panose="02020603050405020304" pitchFamily="18" charset="0"/>
                      </a:endParaRPr>
                    </a:p>
                    <a:p>
                      <a:r>
                        <a:rPr lang="ja-JP" altLang="en-US" sz="2400" kern="100" dirty="0" smtClean="0">
                          <a:effectLst/>
                          <a:latin typeface="+mn-ea"/>
                          <a:ea typeface="+mn-ea"/>
                          <a:cs typeface="Times New Roman" panose="02020603050405020304" pitchFamily="18" charset="0"/>
                        </a:rPr>
                        <a:t>・牛乳パック８８枚・ボトルキャップ４５Ｌ　</a:t>
                      </a:r>
                      <a:endParaRPr lang="en-US" altLang="ja-JP" sz="2400" kern="100" dirty="0" smtClean="0">
                        <a:effectLst/>
                        <a:latin typeface="+mn-ea"/>
                        <a:ea typeface="+mn-ea"/>
                        <a:cs typeface="Times New Roman" panose="02020603050405020304" pitchFamily="18" charset="0"/>
                      </a:endParaRPr>
                    </a:p>
                    <a:p>
                      <a:r>
                        <a:rPr lang="ja-JP" altLang="en-US" sz="2400" kern="100" dirty="0" smtClean="0">
                          <a:effectLst/>
                          <a:latin typeface="+mn-ea"/>
                          <a:ea typeface="+mn-ea"/>
                          <a:cs typeface="Times New Roman" panose="02020603050405020304" pitchFamily="18" charset="0"/>
                        </a:rPr>
                        <a:t>・東日本震災支援　約４０，０００円　　</a:t>
                      </a:r>
                      <a:endParaRPr lang="en-US" altLang="ja-JP" sz="2400" kern="100" dirty="0" smtClean="0">
                        <a:effectLst/>
                        <a:latin typeface="+mn-ea"/>
                        <a:ea typeface="+mn-ea"/>
                        <a:cs typeface="Times New Roman" panose="02020603050405020304" pitchFamily="18" charset="0"/>
                      </a:endParaRPr>
                    </a:p>
                    <a:p>
                      <a:pPr algn="just">
                        <a:spcAft>
                          <a:spcPts val="0"/>
                        </a:spcAft>
                      </a:pPr>
                      <a:endParaRPr lang="en-US" altLang="ja-JP" sz="2400" kern="100" dirty="0" smtClean="0">
                        <a:effectLst/>
                        <a:latin typeface="+mn-ea"/>
                        <a:ea typeface="+mn-ea"/>
                      </a:endParaRPr>
                    </a:p>
                  </a:txBody>
                  <a:tcPr marL="68580" marR="68580" marT="0" marB="0"/>
                </a:tc>
              </a:tr>
              <a:tr h="0">
                <a:tc>
                  <a:txBody>
                    <a:bodyPr/>
                    <a:lstStyle/>
                    <a:p>
                      <a:pPr algn="just">
                        <a:spcAft>
                          <a:spcPts val="0"/>
                        </a:spcAft>
                      </a:pPr>
                      <a:r>
                        <a:rPr lang="ja-JP" sz="2400" kern="100" dirty="0">
                          <a:effectLst/>
                          <a:latin typeface="+mn-ea"/>
                          <a:ea typeface="+mn-ea"/>
                        </a:rPr>
                        <a:t>この後必要</a:t>
                      </a:r>
                      <a:r>
                        <a:rPr lang="ja-JP" sz="2400" kern="100" dirty="0" smtClean="0">
                          <a:effectLst/>
                          <a:latin typeface="+mn-ea"/>
                          <a:ea typeface="+mn-ea"/>
                        </a:rPr>
                        <a:t>な作業</a:t>
                      </a:r>
                      <a:endParaRPr lang="ja-JP" sz="2400" kern="100" dirty="0">
                        <a:effectLst/>
                        <a:latin typeface="+mn-ea"/>
                        <a:ea typeface="+mn-ea"/>
                        <a:cs typeface="Times New Roman" panose="02020603050405020304" pitchFamily="18" charset="0"/>
                      </a:endParaRPr>
                    </a:p>
                  </a:txBody>
                  <a:tcPr marL="68580" marR="68580" marT="0" marB="0"/>
                </a:tc>
                <a:tc>
                  <a:txBody>
                    <a:bodyPr/>
                    <a:lstStyle/>
                    <a:p>
                      <a:pPr algn="just">
                        <a:spcAft>
                          <a:spcPts val="0"/>
                        </a:spcAft>
                      </a:pPr>
                      <a:r>
                        <a:rPr lang="ja-JP" altLang="en-US" sz="2400" kern="100" dirty="0" smtClean="0">
                          <a:effectLst/>
                          <a:latin typeface="+mn-ea"/>
                          <a:ea typeface="+mn-ea"/>
                        </a:rPr>
                        <a:t>・募金の振り込み作業</a:t>
                      </a:r>
                      <a:endParaRPr lang="en-US" altLang="ja-JP" sz="2400" kern="100" dirty="0" smtClean="0">
                        <a:effectLst/>
                        <a:latin typeface="+mn-ea"/>
                        <a:ea typeface="+mn-ea"/>
                      </a:endParaRPr>
                    </a:p>
                    <a:p>
                      <a:pPr algn="just">
                        <a:spcAft>
                          <a:spcPts val="0"/>
                        </a:spcAft>
                      </a:pPr>
                      <a:r>
                        <a:rPr lang="ja-JP" altLang="en-US" sz="2400" kern="100" dirty="0" smtClean="0">
                          <a:effectLst/>
                          <a:latin typeface="+mn-ea"/>
                          <a:ea typeface="+mn-ea"/>
                        </a:rPr>
                        <a:t>・パック・ボトルキャップの送付作業</a:t>
                      </a:r>
                      <a:endParaRPr lang="ja-JP" sz="2400" kern="100" dirty="0">
                        <a:effectLst/>
                        <a:latin typeface="+mn-ea"/>
                        <a:ea typeface="+mn-ea"/>
                      </a:endParaRPr>
                    </a:p>
                    <a:p>
                      <a:pPr algn="just">
                        <a:spcAft>
                          <a:spcPts val="0"/>
                        </a:spcAft>
                      </a:pPr>
                      <a:r>
                        <a:rPr lang="en-US" sz="2400" kern="100" dirty="0">
                          <a:effectLst/>
                          <a:latin typeface="+mn-ea"/>
                          <a:ea typeface="+mn-ea"/>
                        </a:rPr>
                        <a:t> </a:t>
                      </a:r>
                      <a:endParaRPr lang="ja-JP" sz="2400" kern="100" dirty="0">
                        <a:effectLst/>
                        <a:latin typeface="+mn-ea"/>
                        <a:ea typeface="+mn-ea"/>
                      </a:endParaRPr>
                    </a:p>
                    <a:p>
                      <a:pPr algn="just">
                        <a:spcAft>
                          <a:spcPts val="0"/>
                        </a:spcAft>
                      </a:pPr>
                      <a:r>
                        <a:rPr lang="en-US" sz="2400" kern="100" dirty="0">
                          <a:effectLst/>
                          <a:latin typeface="+mn-ea"/>
                          <a:ea typeface="+mn-ea"/>
                        </a:rPr>
                        <a:t> </a:t>
                      </a:r>
                      <a:endParaRPr lang="ja-JP" sz="2400" kern="100" dirty="0">
                        <a:effectLst/>
                        <a:latin typeface="+mn-ea"/>
                        <a:ea typeface="+mn-ea"/>
                        <a:cs typeface="Times New Roman" panose="02020603050405020304" pitchFamily="18" charset="0"/>
                      </a:endParaRPr>
                    </a:p>
                  </a:txBody>
                  <a:tcPr marL="68580" marR="68580" marT="0" marB="0"/>
                </a:tc>
              </a:tr>
            </a:tbl>
          </a:graphicData>
        </a:graphic>
      </p:graphicFrame>
      <p:sp>
        <p:nvSpPr>
          <p:cNvPr id="7" name="正方形/長方形 6"/>
          <p:cNvSpPr/>
          <p:nvPr/>
        </p:nvSpPr>
        <p:spPr>
          <a:xfrm>
            <a:off x="6213763" y="1383332"/>
            <a:ext cx="2763982" cy="7689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sz="2400" dirty="0" smtClean="0"/>
              <a:t>わかる範囲で具体的に記入する</a:t>
            </a:r>
            <a:endParaRPr kumimoji="1" lang="en-US" altLang="ja-JP" sz="2400" dirty="0" smtClean="0"/>
          </a:p>
        </p:txBody>
      </p:sp>
      <p:sp>
        <p:nvSpPr>
          <p:cNvPr id="8" name="正方形/長方形 7"/>
          <p:cNvSpPr/>
          <p:nvPr/>
        </p:nvSpPr>
        <p:spPr>
          <a:xfrm>
            <a:off x="6213763" y="4887788"/>
            <a:ext cx="2763982" cy="1025877"/>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sz="2400" dirty="0" smtClean="0"/>
              <a:t>作業だけでなく、だれがいつ、どこへ送付かも記入しておく</a:t>
            </a:r>
            <a:endParaRPr kumimoji="1" lang="en-US" altLang="ja-JP" sz="2400" dirty="0" smtClean="0"/>
          </a:p>
        </p:txBody>
      </p:sp>
      <p:sp>
        <p:nvSpPr>
          <p:cNvPr id="9" name="角丸四角形吹き出し 8"/>
          <p:cNvSpPr/>
          <p:nvPr/>
        </p:nvSpPr>
        <p:spPr>
          <a:xfrm>
            <a:off x="242395" y="5656717"/>
            <a:ext cx="5898632" cy="862446"/>
          </a:xfrm>
          <a:prstGeom prst="wedgeRoundRectCallout">
            <a:avLst>
              <a:gd name="adj1" fmla="val -39854"/>
              <a:gd name="adj2" fmla="val 75753"/>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2800" dirty="0" smtClean="0"/>
              <a:t>担当の先生で話を進行させてください</a:t>
            </a:r>
            <a:endParaRPr kumimoji="1" lang="ja-JP" altLang="en-US" sz="2800" dirty="0"/>
          </a:p>
        </p:txBody>
      </p:sp>
    </p:spTree>
    <p:extLst>
      <p:ext uri="{BB962C8B-B14F-4D97-AF65-F5344CB8AC3E}">
        <p14:creationId xmlns:p14="http://schemas.microsoft.com/office/powerpoint/2010/main" val="1123696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662</TotalTime>
  <Words>506</Words>
  <Application>Microsoft Office PowerPoint</Application>
  <PresentationFormat>画面に合わせる (4:3)</PresentationFormat>
  <Paragraphs>175</Paragraphs>
  <Slides>13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13</vt:i4>
      </vt:variant>
    </vt:vector>
  </HeadingPairs>
  <TitlesOfParts>
    <vt:vector size="21" baseType="lpstr">
      <vt:lpstr>ＭＳ Ｐゴシック</vt:lpstr>
      <vt:lpstr>ＭＳ 明朝</vt:lpstr>
      <vt:lpstr>Arial</vt:lpstr>
      <vt:lpstr>Calibri</vt:lpstr>
      <vt:lpstr>Calibri Light</vt:lpstr>
      <vt:lpstr>Century</vt:lpstr>
      <vt:lpstr>Times New Roman</vt:lpstr>
      <vt:lpstr>Office テーマ</vt:lpstr>
      <vt:lpstr>探究科スライド</vt:lpstr>
      <vt:lpstr>１．２学期前半のプロジェクト</vt:lpstr>
      <vt:lpstr>プロジェクトの流れ</vt:lpstr>
      <vt:lpstr>PowerPoint プレゼンテーション</vt:lpstr>
      <vt:lpstr>１．プロジェクトを 　振り返ろう（個人作業）</vt:lpstr>
      <vt:lpstr>自分の役割を記入しよう</vt:lpstr>
      <vt:lpstr>反省・申し送りを書こう</vt:lpstr>
      <vt:lpstr>２．プロジェクトを 　振り返ろう（グループ）</vt:lpstr>
      <vt:lpstr>当日の結果と今後の作業を確認しよう</vt:lpstr>
      <vt:lpstr>グループで振り返ろう</vt:lpstr>
      <vt:lpstr>３．プロジェクトを 　振り返ろう（個人作業）</vt:lpstr>
      <vt:lpstr>申し送りを考えて書こう！</vt:lpstr>
      <vt:lpstr>２学期のプロジェクトで 学んだことを書きましょう</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Okamoto Hiroyuki</dc:creator>
  <cp:lastModifiedBy>岡本 弘之</cp:lastModifiedBy>
  <cp:revision>26</cp:revision>
  <dcterms:created xsi:type="dcterms:W3CDTF">2018-09-08T02:14:01Z</dcterms:created>
  <dcterms:modified xsi:type="dcterms:W3CDTF">2018-12-19T01:00:14Z</dcterms:modified>
</cp:coreProperties>
</file>