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68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56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0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80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68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3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64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63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0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71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15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6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2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No.11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5835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6142" y="365126"/>
            <a:ext cx="671920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役割分担しよう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15220"/>
              </p:ext>
            </p:extLst>
          </p:nvPr>
        </p:nvGraphicFramePr>
        <p:xfrm>
          <a:off x="628650" y="1881302"/>
          <a:ext cx="7886700" cy="46939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チ</a:t>
                      </a:r>
                      <a:r>
                        <a:rPr lang="ja-JP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ラシ作り</a:t>
                      </a:r>
                      <a:endParaRPr lang="ja-JP" sz="28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※</a:t>
                      </a:r>
                      <a:r>
                        <a:rPr lang="en-US" sz="2800" kern="100" dirty="0">
                          <a:effectLst/>
                        </a:rPr>
                        <a:t>B5</a:t>
                      </a:r>
                      <a:r>
                        <a:rPr lang="ja-JP" sz="2800" kern="100" dirty="0">
                          <a:effectLst/>
                        </a:rPr>
                        <a:t>サイズ程度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・何を何のために誰が集めるかを</a:t>
                      </a:r>
                      <a:r>
                        <a:rPr lang="ja-JP" sz="2800" kern="100" dirty="0" smtClean="0">
                          <a:effectLst/>
                        </a:rPr>
                        <a:t>明記</a:t>
                      </a: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ja-JP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ポスター作り</a:t>
                      </a:r>
                      <a:endParaRPr lang="ja-JP" sz="28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※画用紙（事前掲示）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・何を何のために誰が集めるかを</a:t>
                      </a:r>
                      <a:r>
                        <a:rPr lang="ja-JP" sz="2800" kern="100" dirty="0" smtClean="0">
                          <a:effectLst/>
                        </a:rPr>
                        <a:t>明記</a:t>
                      </a: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r>
                        <a:rPr lang="ja-JP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説明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ポスター作り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※模造紙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・支援先・プロジェクトの説明など販売場所に</a:t>
                      </a:r>
                      <a:r>
                        <a:rPr lang="ja-JP" sz="2800" kern="100" dirty="0" smtClean="0">
                          <a:effectLst/>
                        </a:rPr>
                        <a:t>掲示</a:t>
                      </a: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当番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10:00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～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14:00</a:t>
                      </a:r>
                      <a:endParaRPr lang="ja-JP" sz="28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3630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536" y="1094469"/>
            <a:ext cx="8022771" cy="2671988"/>
          </a:xfrm>
        </p:spPr>
        <p:txBody>
          <a:bodyPr>
            <a:normAutofit/>
          </a:bodyPr>
          <a:lstStyle/>
          <a:p>
            <a:r>
              <a:rPr kumimoji="0" lang="ja-JP" altLang="en-US" dirty="0">
                <a:solidFill>
                  <a:srgbClr val="FF0000"/>
                </a:solidFill>
                <a:latin typeface="+mn-ea"/>
                <a:ea typeface="+mn-ea"/>
                <a:cs typeface="Times New Roman" panose="02020603050405020304" pitchFamily="18" charset="0"/>
              </a:rPr>
              <a:t>準備の中での学んだこと、思ったこと、知ったこと、考えたことを書きましょう</a:t>
            </a:r>
            <a:r>
              <a:rPr kumimoji="0" lang="ja-JP" altLang="en-US" dirty="0" smtClean="0">
                <a:solidFill>
                  <a:srgbClr val="FF0000"/>
                </a:solidFill>
                <a:latin typeface="+mn-ea"/>
                <a:ea typeface="+mn-ea"/>
                <a:cs typeface="Times New Roman" panose="02020603050405020304" pitchFamily="18" charset="0"/>
              </a:rPr>
              <a:t>。☞</a:t>
            </a:r>
            <a:r>
              <a:rPr kumimoji="0" lang="en-US" altLang="ja-JP" dirty="0">
                <a:solidFill>
                  <a:srgbClr val="FF0000"/>
                </a:solidFill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kumimoji="0" lang="ja-JP" altLang="en-US" dirty="0">
                <a:solidFill>
                  <a:srgbClr val="FF0000"/>
                </a:solidFill>
                <a:latin typeface="+mn-ea"/>
                <a:ea typeface="+mn-ea"/>
                <a:cs typeface="Times New Roman" panose="02020603050405020304" pitchFamily="18" charset="0"/>
              </a:rPr>
              <a:t>つ</a:t>
            </a:r>
            <a:r>
              <a:rPr kumimoji="0" lang="ja-JP" altLang="en-US" dirty="0" smtClean="0">
                <a:solidFill>
                  <a:srgbClr val="FF0000"/>
                </a:solidFill>
                <a:latin typeface="+mn-ea"/>
                <a:ea typeface="+mn-ea"/>
                <a:cs typeface="Times New Roman" panose="02020603050405020304" pitchFamily="18" charset="0"/>
              </a:rPr>
              <a:t>以上</a:t>
            </a:r>
            <a:endParaRPr kumimoji="1" lang="ja-JP" altLang="en-US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8318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今日やること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2746375"/>
          </a:xfrm>
          <a:ln>
            <a:noFill/>
          </a:ln>
        </p:spPr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ＳＴＥＰ２　企画書を埋める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企画書</a:t>
            </a:r>
            <a:r>
              <a:rPr lang="ja-JP" altLang="en-US" dirty="0" smtClean="0"/>
              <a:t>の内容をもう一度確認しましょう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ＳＴＥＰ３　役割</a:t>
            </a:r>
            <a:r>
              <a:rPr lang="ja-JP" altLang="en-US" dirty="0">
                <a:solidFill>
                  <a:srgbClr val="FF0000"/>
                </a:solidFill>
              </a:rPr>
              <a:t>分担</a:t>
            </a:r>
            <a:r>
              <a:rPr lang="ja-JP" altLang="en-US" dirty="0" smtClean="0">
                <a:solidFill>
                  <a:srgbClr val="FF0000"/>
                </a:solidFill>
              </a:rPr>
              <a:t>を決める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分担</a:t>
            </a:r>
            <a:r>
              <a:rPr lang="ja-JP" altLang="en-US" dirty="0" smtClean="0"/>
              <a:t>を決めて今日は準備を始めましょう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ポスター・チラシは今日作らないと間に合いません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ＳＴＥＰ４　この時間の学びを記入し提出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14400" y="5081155"/>
            <a:ext cx="7232073" cy="120032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 smtClean="0"/>
              <a:t>ポスターは生徒玄関に今週掲示予定</a:t>
            </a:r>
            <a:endParaRPr kumimoji="1" lang="en-US" altLang="ja-JP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2400" dirty="0"/>
              <a:t>チラシ</a:t>
            </a:r>
            <a:r>
              <a:rPr lang="ja-JP" altLang="en-US" sz="2400" dirty="0" smtClean="0"/>
              <a:t>は今週中に全校生徒に配布予定です</a:t>
            </a:r>
            <a:endParaRPr lang="en-US" altLang="ja-JP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 smtClean="0"/>
              <a:t>公式</a:t>
            </a:r>
            <a:r>
              <a:rPr kumimoji="1" lang="en-US" altLang="ja-JP" sz="2400" dirty="0" smtClean="0"/>
              <a:t>Facebook</a:t>
            </a:r>
            <a:r>
              <a:rPr kumimoji="1" lang="ja-JP" altLang="en-US" sz="2400" dirty="0" smtClean="0"/>
              <a:t>ページにも告知を掲載予定です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254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プロジェクトの流れ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382173"/>
              </p:ext>
            </p:extLst>
          </p:nvPr>
        </p:nvGraphicFramePr>
        <p:xfrm>
          <a:off x="126393" y="1690689"/>
          <a:ext cx="8891213" cy="426720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132085"/>
                <a:gridCol w="675912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①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企画説明・</a:t>
                      </a: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調査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②調査２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③企画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④発表・相互評価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⑤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実行準備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⑥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⑦振り返り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企画説明・社会にどんなプロジェクトがあるか調べる（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ボランティアとして行動している人の話を聞く（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・個人でプロジェクトを企画する（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・企画したプロジェクトをポスターにまとめる（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・ポスターで発表・相互評価をする（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相互評価・実現可能性など審査し、プロジェクトを数案に絞る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・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プロジェクトごとのチームに分かれ、実行する準備（掲示物作成・仕入れなど）を行う（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チャリティ・デーで実行する（募金、販売、掲示など）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・チーム・個人で振り返りをする（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 smtClean="0">
                          <a:effectLst/>
                        </a:rPr>
                        <a:t>時間</a:t>
                      </a:r>
                      <a:r>
                        <a:rPr lang="ja-JP" altLang="en-US" sz="2000" kern="100" dirty="0" smtClean="0">
                          <a:effectLst/>
                        </a:rPr>
                        <a:t>）</a:t>
                      </a: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628650" y="204700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668479" y="261601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668479" y="5366614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670213" y="477533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668479" y="4143842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671945" y="3403240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24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１．２学期前半のプロジェクト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55142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１．テーマ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ja-JP" dirty="0" smtClean="0"/>
              <a:t>・</a:t>
            </a:r>
            <a:r>
              <a:rPr lang="ja-JP" altLang="ja-JP" dirty="0"/>
              <a:t>自分で「誰かのために何か行動する」プロジェクトを企画し</a:t>
            </a:r>
            <a:r>
              <a:rPr lang="ja-JP" altLang="ja-JP" dirty="0" smtClean="0"/>
              <a:t>、チャリティ</a:t>
            </a:r>
            <a:r>
              <a:rPr lang="ja-JP" altLang="ja-JP" dirty="0"/>
              <a:t>・デーで実際に実行する。</a:t>
            </a:r>
            <a:endParaRPr kumimoji="1"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28650" y="3552254"/>
            <a:ext cx="7886700" cy="286932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テーマの例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使わない服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チェリティで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集めて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途上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国に送るプロジェクトに送る</a:t>
            </a: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東日本大震災の被災地の企業の商品を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仕入れて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チャリティで紹介・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販売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し、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復興に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協力する</a:t>
            </a: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地域で活動する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NPO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団体に取材し、その活動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チャリティで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紹介し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広報に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協力する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5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プロジェクトの流れ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221916"/>
              </p:ext>
            </p:extLst>
          </p:nvPr>
        </p:nvGraphicFramePr>
        <p:xfrm>
          <a:off x="126393" y="1690689"/>
          <a:ext cx="8891213" cy="426720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132085"/>
                <a:gridCol w="675912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①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企画説明・</a:t>
                      </a: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調査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②調査２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③企画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④発表・相互評価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⑤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実行準備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⑥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⑦振り返り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企画説明・社会にどんなプロジェクトがあるか調べる（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ボランティアとして行動している人の話を聞く（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・個人でプロジェクトを企画する（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・企画したプロジェクトをポスターにまとめる（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chemeClr val="tx1"/>
                          </a:solidFill>
                          <a:effectLst/>
                        </a:rPr>
                        <a:t>・ポスターで発表・相互評価をする（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000" kern="100" dirty="0">
                          <a:solidFill>
                            <a:schemeClr val="tx1"/>
                          </a:solidFill>
                          <a:effectLst/>
                        </a:rPr>
                        <a:t>時間）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相互評価・実現可能性など審査し、プロジェクトを数案に絞る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・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プロジェクトごとのチームに分かれ、実行する準備（掲示物作成・仕入れなど）を行う（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チャリティ・デーで実行する（募金、販売、掲示など）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・チーム・個人で振り返りをする（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 smtClean="0">
                          <a:effectLst/>
                        </a:rPr>
                        <a:t>時間</a:t>
                      </a:r>
                      <a:r>
                        <a:rPr lang="ja-JP" altLang="en-US" sz="2000" kern="100" dirty="0" smtClean="0">
                          <a:effectLst/>
                        </a:rPr>
                        <a:t>）</a:t>
                      </a: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628650" y="204700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668479" y="261601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668479" y="5366614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670213" y="477533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668479" y="4143842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671945" y="3403240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15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相互評価の結果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115398"/>
              </p:ext>
            </p:extLst>
          </p:nvPr>
        </p:nvGraphicFramePr>
        <p:xfrm>
          <a:off x="174171" y="1941514"/>
          <a:ext cx="8817429" cy="2353629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637187"/>
                <a:gridCol w="3467268"/>
                <a:gridCol w="791075"/>
                <a:gridCol w="3921899"/>
              </a:tblGrid>
              <a:tr h="4512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位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</a:rPr>
                        <a:t>WaterAid</a:t>
                      </a:r>
                      <a:r>
                        <a:rPr lang="ja-JP" sz="2400" kern="100" dirty="0">
                          <a:effectLst/>
                        </a:rPr>
                        <a:t>募金</a:t>
                      </a:r>
                      <a:r>
                        <a:rPr lang="ja-JP" sz="2400" kern="100" dirty="0" smtClean="0">
                          <a:effectLst/>
                        </a:rPr>
                        <a:t>Ｐ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r>
                        <a:rPr lang="ja-JP" sz="2400" kern="100" dirty="0">
                          <a:solidFill>
                            <a:schemeClr val="bg1"/>
                          </a:solidFill>
                          <a:effectLst/>
                        </a:rPr>
                        <a:t>位</a:t>
                      </a:r>
                      <a:endParaRPr lang="ja-JP" sz="2400" kern="1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北海道の牛乳販売</a:t>
                      </a:r>
                      <a:r>
                        <a:rPr lang="ja-JP" sz="2400" kern="100" dirty="0" smtClean="0">
                          <a:effectLst/>
                        </a:rPr>
                        <a:t>Ｐ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12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r>
                        <a:rPr lang="ja-JP" sz="2400" kern="100">
                          <a:effectLst/>
                        </a:rPr>
                        <a:t>位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紙パック回収</a:t>
                      </a:r>
                      <a:r>
                        <a:rPr lang="ja-JP" sz="2400" kern="100" dirty="0" smtClean="0">
                          <a:effectLst/>
                        </a:rPr>
                        <a:t>Ｐ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r>
                        <a:rPr lang="ja-JP" sz="2400" kern="100" dirty="0">
                          <a:solidFill>
                            <a:schemeClr val="bg1"/>
                          </a:solidFill>
                          <a:effectLst/>
                        </a:rPr>
                        <a:t>位</a:t>
                      </a:r>
                      <a:endParaRPr lang="ja-JP" sz="2400" kern="1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北海道の物産販売</a:t>
                      </a:r>
                      <a:r>
                        <a:rPr lang="ja-JP" sz="2400" kern="100" dirty="0" smtClean="0">
                          <a:effectLst/>
                        </a:rPr>
                        <a:t>Ｐ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37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r>
                        <a:rPr lang="ja-JP" sz="2400" kern="100">
                          <a:effectLst/>
                        </a:rPr>
                        <a:t>位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ペットボトルキャップ</a:t>
                      </a:r>
                      <a:r>
                        <a:rPr lang="ja-JP" sz="2400" kern="100" dirty="0" smtClean="0">
                          <a:effectLst/>
                        </a:rPr>
                        <a:t>回収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r>
                        <a:rPr lang="ja-JP" sz="2400" kern="100" dirty="0">
                          <a:solidFill>
                            <a:schemeClr val="bg1"/>
                          </a:solidFill>
                          <a:effectLst/>
                        </a:rPr>
                        <a:t>位</a:t>
                      </a:r>
                      <a:endParaRPr lang="ja-JP" sz="2400" kern="1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施設の犬・猫のための募金</a:t>
                      </a:r>
                      <a:r>
                        <a:rPr lang="ja-JP" sz="2400" kern="100" dirty="0" smtClean="0">
                          <a:effectLst/>
                        </a:rPr>
                        <a:t>Ｐ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37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r>
                        <a:rPr lang="ja-JP" sz="2400" kern="100">
                          <a:effectLst/>
                        </a:rPr>
                        <a:t>位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不要なもの回収</a:t>
                      </a:r>
                      <a:r>
                        <a:rPr lang="ja-JP" sz="2400" kern="100" dirty="0" smtClean="0">
                          <a:effectLst/>
                        </a:rPr>
                        <a:t>Ｐ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r>
                        <a:rPr lang="ja-JP" sz="2400" kern="100" dirty="0">
                          <a:solidFill>
                            <a:schemeClr val="bg1"/>
                          </a:solidFill>
                          <a:effectLst/>
                        </a:rPr>
                        <a:t>位</a:t>
                      </a:r>
                      <a:endParaRPr lang="ja-JP" sz="2400" kern="1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不要ペットボトルリサイクル</a:t>
                      </a:r>
                      <a:r>
                        <a:rPr lang="ja-JP" sz="2400" kern="100" dirty="0" smtClean="0">
                          <a:effectLst/>
                        </a:rPr>
                        <a:t>Ｐ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37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r>
                        <a:rPr lang="ja-JP" sz="2400" kern="100">
                          <a:effectLst/>
                        </a:rPr>
                        <a:t>位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Ｈ＆Ｍ　不要な服の</a:t>
                      </a:r>
                      <a:r>
                        <a:rPr lang="ja-JP" sz="2400" kern="100" dirty="0" smtClean="0">
                          <a:effectLst/>
                        </a:rPr>
                        <a:t>回収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r>
                        <a:rPr lang="ja-JP" sz="2400" kern="100" dirty="0">
                          <a:solidFill>
                            <a:schemeClr val="bg1"/>
                          </a:solidFill>
                          <a:effectLst/>
                        </a:rPr>
                        <a:t>位</a:t>
                      </a:r>
                      <a:endParaRPr lang="ja-JP" sz="2400" kern="10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あらい</a:t>
                      </a:r>
                      <a:r>
                        <a:rPr lang="ja-JP" sz="2400" kern="100" dirty="0" err="1">
                          <a:effectLst/>
                        </a:rPr>
                        <a:t>ぐま</a:t>
                      </a:r>
                      <a:r>
                        <a:rPr lang="ja-JP" sz="2400" kern="100" dirty="0">
                          <a:effectLst/>
                        </a:rPr>
                        <a:t>作戦に参加</a:t>
                      </a:r>
                      <a:r>
                        <a:rPr lang="ja-JP" sz="2400" kern="100" dirty="0" smtClean="0">
                          <a:effectLst/>
                        </a:rPr>
                        <a:t>しよう</a:t>
                      </a:r>
                      <a:r>
                        <a:rPr lang="ja-JP" altLang="en-US" sz="2400" kern="100" dirty="0" smtClean="0">
                          <a:effectLst/>
                        </a:rPr>
                        <a:t>Ｐ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09905" y="4916492"/>
            <a:ext cx="879439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dirty="0" smtClean="0">
                <a:latin typeface="+mn-ea"/>
                <a:cs typeface="Times New Roman" panose="02020603050405020304" pitchFamily="18" charset="0"/>
              </a:rPr>
              <a:t>ここから</a:t>
            </a:r>
            <a:endParaRPr kumimoji="0" lang="ja-JP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・実現可能性（具体的な購入先・販売先がわかるもの）</a:t>
            </a:r>
            <a:endParaRPr kumimoji="0" lang="ja-JP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dirty="0">
                <a:latin typeface="+mn-ea"/>
                <a:cs typeface="Times New Roman" panose="02020603050405020304" pitchFamily="18" charset="0"/>
              </a:rPr>
              <a:t>　</a:t>
            </a:r>
            <a:r>
              <a:rPr kumimoji="0" lang="ja-JP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・かぶりがないもの（例）服は小学校がやっているので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×</a:t>
            </a:r>
            <a:endParaRPr kumimoji="0" lang="ja-JP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17900" y="4349997"/>
            <a:ext cx="56261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ja-JP" altLang="ja-JP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※一人</a:t>
            </a:r>
            <a:r>
              <a:rPr kumimoji="0" lang="en-US" altLang="ja-JP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票を集計して票数が多い順に並べました</a:t>
            </a:r>
            <a:endParaRPr lang="ja-JP" altLang="en-US" dirty="0"/>
          </a:p>
        </p:txBody>
      </p:sp>
      <p:sp>
        <p:nvSpPr>
          <p:cNvPr id="10" name="下矢印 9"/>
          <p:cNvSpPr/>
          <p:nvPr/>
        </p:nvSpPr>
        <p:spPr>
          <a:xfrm>
            <a:off x="3722914" y="4774182"/>
            <a:ext cx="1262743" cy="31568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45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916219"/>
              </p:ext>
            </p:extLst>
          </p:nvPr>
        </p:nvGraphicFramePr>
        <p:xfrm>
          <a:off x="174171" y="106929"/>
          <a:ext cx="8860972" cy="664464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525486"/>
                <a:gridCol w="6335486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①</a:t>
                      </a:r>
                      <a:r>
                        <a:rPr lang="en-US" sz="2000" kern="100" dirty="0" err="1">
                          <a:effectLst/>
                        </a:rPr>
                        <a:t>WaterAid</a:t>
                      </a:r>
                      <a:r>
                        <a:rPr lang="ja-JP" sz="2000" kern="100" dirty="0" smtClean="0">
                          <a:effectLst/>
                        </a:rPr>
                        <a:t>募金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　　　　　　</a:t>
                      </a:r>
                      <a:r>
                        <a:rPr lang="ja-JP" sz="2000" kern="100" dirty="0" smtClean="0">
                          <a:effectLst/>
                        </a:rPr>
                        <a:t>プロジェクト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（概要）当日会場で募金を呼びかけ全額寄付する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（準備）１．</a:t>
                      </a:r>
                      <a:r>
                        <a:rPr lang="en-US" sz="1800" kern="100" dirty="0" err="1">
                          <a:effectLst/>
                        </a:rPr>
                        <a:t>WaterAid</a:t>
                      </a:r>
                      <a:r>
                        <a:rPr lang="ja-JP" sz="1800" kern="100" dirty="0">
                          <a:effectLst/>
                        </a:rPr>
                        <a:t>の</a:t>
                      </a:r>
                      <a:r>
                        <a:rPr lang="ja-JP" sz="1800" kern="100" dirty="0" smtClean="0">
                          <a:effectLst/>
                        </a:rPr>
                        <a:t>資料作り</a:t>
                      </a:r>
                      <a:endParaRPr lang="ja-JP" sz="18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　・呼びかけチラシ・掲示ポスターを作って配布・掲示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　・当日会場に掲示するポスター作製（詳細内容）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２．当日は交代で募金呼びかけ（待機＋巡回？）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３．集約した募金を集計し募金先に寄付　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②紙</a:t>
                      </a:r>
                      <a:r>
                        <a:rPr lang="ja-JP" sz="2000" kern="100" dirty="0" smtClean="0">
                          <a:effectLst/>
                        </a:rPr>
                        <a:t>パック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・ペットボトル</a:t>
                      </a:r>
                      <a:r>
                        <a:rPr lang="ja-JP" altLang="en-US" sz="2000" kern="100" dirty="0" smtClean="0">
                          <a:effectLst/>
                        </a:rPr>
                        <a:t>キャップ</a:t>
                      </a:r>
                      <a:r>
                        <a:rPr lang="ja-JP" sz="2000" kern="100" dirty="0" smtClean="0">
                          <a:effectLst/>
                        </a:rPr>
                        <a:t>回収プロジェクト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（概要）当日およびそれまでに回収を呼びかけ集める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（準備）１．資料作り</a:t>
                      </a:r>
                    </a:p>
                    <a:p>
                      <a:pPr indent="6667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・ボランティア部に寄付先・目的について確認する</a:t>
                      </a:r>
                    </a:p>
                    <a:p>
                      <a:pPr indent="6667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・呼びかけチラシ・掲示ポスターを作って配布・掲示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　・当日会場に掲示するポスター作製（詳細内容）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２．当日まで・当日は交代で当番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３．集まったものを洗浄・くくる作業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　・これらの回収先はボランティア部に依頼　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③北海道物産販売</a:t>
                      </a:r>
                    </a:p>
                    <a:p>
                      <a:pPr indent="9334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プロジェクト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（概要）北海道産牛乳・？を仕入れ販売</a:t>
                      </a:r>
                      <a:r>
                        <a:rPr lang="ja-JP" sz="1800" kern="100" dirty="0" smtClean="0">
                          <a:effectLst/>
                        </a:rPr>
                        <a:t>する</a:t>
                      </a:r>
                      <a:endParaRPr lang="en-US" altLang="ja-JP" sz="18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effectLst/>
                        </a:rPr>
                        <a:t>（</a:t>
                      </a:r>
                      <a:r>
                        <a:rPr lang="ja-JP" sz="1800" kern="100" dirty="0">
                          <a:effectLst/>
                        </a:rPr>
                        <a:t>準備）１．調査・仕入れ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　・北海道の支援につながる仕入先・物品候補をあげる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２．資料作り</a:t>
                      </a:r>
                    </a:p>
                    <a:p>
                      <a:pPr indent="6667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・呼びかけチラシ・掲示ポスターを作って配布・掲示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　・当日会場に掲示するポスター作製（詳細内容）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３．当日は交代で販売当番　→応援頼んでもよい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　　　４．片付け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④生徒会執行部応援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　　　　　　</a:t>
                      </a:r>
                      <a:r>
                        <a:rPr lang="ja-JP" sz="2000" kern="100" dirty="0" smtClean="0">
                          <a:effectLst/>
                        </a:rPr>
                        <a:t>プロジェクト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（概要）東日本震災応援の物販？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（準備）１．生徒会執行部の物販準備・販売・</a:t>
                      </a:r>
                      <a:r>
                        <a:rPr lang="ja-JP" sz="1800" kern="100" dirty="0" smtClean="0">
                          <a:effectLst/>
                        </a:rPr>
                        <a:t>片付を</a:t>
                      </a:r>
                      <a:r>
                        <a:rPr lang="ja-JP" sz="1800" kern="100" dirty="0">
                          <a:effectLst/>
                        </a:rPr>
                        <a:t>応援する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4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参加するプロジェクトを選ぼう！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515720"/>
              </p:ext>
            </p:extLst>
          </p:nvPr>
        </p:nvGraphicFramePr>
        <p:xfrm>
          <a:off x="628650" y="2183949"/>
          <a:ext cx="8221436" cy="1027336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930979"/>
                <a:gridCol w="5290457"/>
              </a:tblGrid>
              <a:tr h="1027336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①</a:t>
                      </a:r>
                      <a:r>
                        <a:rPr lang="en-US" altLang="ja-JP" sz="2800" kern="100" dirty="0" err="1" smtClean="0">
                          <a:effectLst/>
                        </a:rPr>
                        <a:t>WaterAid</a:t>
                      </a:r>
                      <a:r>
                        <a:rPr lang="ja-JP" altLang="en-US" sz="2800" kern="100" dirty="0" smtClean="0">
                          <a:effectLst/>
                        </a:rPr>
                        <a:t>募金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・国際的な支援に興味があり協力したいから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角丸四角形 3"/>
          <p:cNvSpPr/>
          <p:nvPr/>
        </p:nvSpPr>
        <p:spPr>
          <a:xfrm>
            <a:off x="628650" y="1883229"/>
            <a:ext cx="1058636" cy="4463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希望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3567793" y="1883229"/>
            <a:ext cx="1058636" cy="44631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理由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8650" y="3559629"/>
            <a:ext cx="8221436" cy="15696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◇プロジェクトメンバーの決め方</a:t>
            </a:r>
            <a:endParaRPr kumimoji="1"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・自分が提案したプロジェクトに近いものに参加する</a:t>
            </a:r>
            <a:endParaRPr lang="en-US" altLang="ja-JP" sz="2400" dirty="0" smtClean="0"/>
          </a:p>
          <a:p>
            <a:r>
              <a:rPr lang="ja-JP" altLang="en-US" sz="2400" dirty="0"/>
              <a:t>　</a:t>
            </a:r>
            <a:r>
              <a:rPr lang="ja-JP" altLang="en-US" sz="2400" dirty="0" smtClean="0"/>
              <a:t>・生徒会執行部は生徒会プロジェクトに参加する</a:t>
            </a:r>
            <a:endParaRPr lang="en-US" altLang="ja-JP" sz="2400" dirty="0" smtClean="0"/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・各プロジェクト１０～２０人程度に分かれればベスト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1012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２．企画書を書こう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3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17072" y="365126"/>
            <a:ext cx="6998277" cy="1507217"/>
          </a:xfrm>
        </p:spPr>
        <p:txBody>
          <a:bodyPr>
            <a:normAutofit/>
          </a:bodyPr>
          <a:lstStyle/>
          <a:p>
            <a:r>
              <a:rPr lang="ja-JP" altLang="ja-JP" dirty="0" smtClean="0">
                <a:solidFill>
                  <a:srgbClr val="FF0000"/>
                </a:solidFill>
              </a:rPr>
              <a:t>提案者</a:t>
            </a:r>
            <a:r>
              <a:rPr lang="ja-JP" altLang="en-US" dirty="0" smtClean="0">
                <a:solidFill>
                  <a:srgbClr val="FF0000"/>
                </a:solidFill>
              </a:rPr>
              <a:t>による</a:t>
            </a:r>
            <a:r>
              <a:rPr lang="ja-JP" altLang="ja-JP" dirty="0" smtClean="0">
                <a:solidFill>
                  <a:srgbClr val="FF0000"/>
                </a:solidFill>
              </a:rPr>
              <a:t>ポスター</a:t>
            </a:r>
            <a:r>
              <a:rPr lang="ja-JP" altLang="en-US" dirty="0" smtClean="0">
                <a:solidFill>
                  <a:srgbClr val="FF0000"/>
                </a:solidFill>
              </a:rPr>
              <a:t>説明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28650" y="1872343"/>
            <a:ext cx="7513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3200" dirty="0"/>
              <a:t>チームの人は概要をメモしてください</a:t>
            </a:r>
            <a:r>
              <a:rPr lang="ja-JP" altLang="ja-JP" sz="3200" dirty="0" smtClean="0"/>
              <a:t>。</a:t>
            </a:r>
            <a:r>
              <a:rPr lang="ja-JP" altLang="ja-JP" sz="3200" dirty="0"/>
              <a:t>　　　　　　　　　　　　　　　　　　　　　　　　　　　　　　　　　　　　　　　</a:t>
            </a:r>
            <a:r>
              <a:rPr lang="ja-JP" altLang="en-US" sz="3200" dirty="0" smtClean="0"/>
              <a:t>　　　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　　　　　　　　　　　　　　　　</a:t>
            </a:r>
            <a:r>
              <a:rPr lang="ja-JP" altLang="ja-JP" sz="3200" dirty="0" smtClean="0"/>
              <a:t>☞</a:t>
            </a:r>
            <a:r>
              <a:rPr lang="en-US" altLang="ja-JP" sz="3200" dirty="0"/>
              <a:t>3</a:t>
            </a:r>
            <a:r>
              <a:rPr lang="ja-JP" altLang="ja-JP" sz="3200" dirty="0"/>
              <a:t>行以上</a:t>
            </a:r>
            <a:endParaRPr lang="ja-JP" altLang="en-US" sz="3200" dirty="0"/>
          </a:p>
        </p:txBody>
      </p:sp>
      <p:sp>
        <p:nvSpPr>
          <p:cNvPr id="6" name="正方形/長方形 5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883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072" y="365126"/>
            <a:ext cx="699827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企画書を書こう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STEP2</a:t>
            </a:r>
            <a:endParaRPr lang="ja-JP" altLang="en-US" sz="40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814949"/>
              </p:ext>
            </p:extLst>
          </p:nvPr>
        </p:nvGraphicFramePr>
        <p:xfrm>
          <a:off x="522516" y="1587954"/>
          <a:ext cx="8153400" cy="512064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881554"/>
                <a:gridCol w="6271846"/>
              </a:tblGrid>
              <a:tr h="4351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テ</a:t>
                      </a:r>
                      <a:r>
                        <a:rPr lang="ja-JP" sz="2400" kern="100" dirty="0" smtClean="0">
                          <a:effectLst/>
                        </a:rPr>
                        <a:t>ーマ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</a:tr>
              <a:tr h="109351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sz="2400" kern="100" dirty="0" smtClean="0">
                          <a:effectLst/>
                        </a:rPr>
                        <a:t>準備</a:t>
                      </a:r>
                      <a:r>
                        <a:rPr lang="ja-JP" sz="2400" kern="100" dirty="0">
                          <a:effectLst/>
                        </a:rPr>
                        <a:t>手順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・調べる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</a:t>
                      </a:r>
                      <a:r>
                        <a:rPr lang="ja-JP" sz="2400" kern="100" dirty="0" smtClean="0">
                          <a:effectLst/>
                        </a:rPr>
                        <a:t>作る（</a:t>
                      </a:r>
                      <a:r>
                        <a:rPr lang="ja-JP" sz="2400" kern="100" dirty="0">
                          <a:effectLst/>
                        </a:rPr>
                        <a:t>買う）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・配布する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・掲示</a:t>
                      </a:r>
                      <a:r>
                        <a:rPr lang="ja-JP" sz="2400" kern="100" dirty="0" smtClean="0">
                          <a:effectLst/>
                        </a:rPr>
                        <a:t>する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en-US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・支援先、使い道など詳細な情報を調べる</a:t>
                      </a:r>
                      <a:endParaRPr lang="en-US" altLang="ja-JP" sz="2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・調べたことをもとにチラシ・ポスターに</a:t>
                      </a:r>
                      <a:endParaRPr lang="en-US" altLang="ja-JP" sz="2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</a:tr>
              <a:tr h="1390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制作物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・チラシ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・ポスター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</a:t>
                      </a:r>
                      <a:r>
                        <a:rPr lang="ja-JP" sz="2400" kern="100" dirty="0" smtClean="0">
                          <a:effectLst/>
                        </a:rPr>
                        <a:t>模造紙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</a:rPr>
                        <a:t>・チラシ・ポスターは呼びかけの内容</a:t>
                      </a:r>
                      <a:endParaRPr lang="en-US" altLang="ja-JP" sz="2400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24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・模造紙は詳細を（当日掲示内容）</a:t>
                      </a:r>
                      <a:endParaRPr lang="ja-JP" sz="2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</a:tr>
              <a:tr h="3156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当日</a:t>
                      </a:r>
                      <a:r>
                        <a:rPr lang="ja-JP" sz="2400" kern="100" dirty="0">
                          <a:effectLst/>
                        </a:rPr>
                        <a:t>の</a:t>
                      </a:r>
                      <a:r>
                        <a:rPr lang="ja-JP" sz="2400" kern="100" dirty="0" smtClean="0">
                          <a:effectLst/>
                        </a:rPr>
                        <a:t>動き</a:t>
                      </a:r>
                      <a:endParaRPr lang="ja-JP" sz="2400" kern="100" dirty="0">
                        <a:effectLst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・当番など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</a:tr>
              <a:tr h="5801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支援先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寄付先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・ＵＲＬ、振込先など詳細に記入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162" marR="621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28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498</Words>
  <Application>Microsoft Office PowerPoint</Application>
  <PresentationFormat>画面に合わせる (4:3)</PresentationFormat>
  <Paragraphs>187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１．２学期前半のプロジェクト</vt:lpstr>
      <vt:lpstr>プロジェクトの流れ</vt:lpstr>
      <vt:lpstr>相互評価の結果</vt:lpstr>
      <vt:lpstr>PowerPoint プレゼンテーション</vt:lpstr>
      <vt:lpstr>参加するプロジェクトを選ぼう！</vt:lpstr>
      <vt:lpstr>２．企画書を書こう</vt:lpstr>
      <vt:lpstr>提案者によるポスター説明</vt:lpstr>
      <vt:lpstr>企画書を書こう</vt:lpstr>
      <vt:lpstr>役割分担しよう</vt:lpstr>
      <vt:lpstr>準備の中での学んだこと、思ったこと、知ったこと、考えたことを書きましょう。☞3つ以上</vt:lpstr>
      <vt:lpstr>今日やること</vt:lpstr>
      <vt:lpstr>プロジェクトの流れ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Okamoto Hiroyuki</dc:creator>
  <cp:lastModifiedBy>岡本 弘之</cp:lastModifiedBy>
  <cp:revision>18</cp:revision>
  <dcterms:created xsi:type="dcterms:W3CDTF">2018-09-08T02:14:01Z</dcterms:created>
  <dcterms:modified xsi:type="dcterms:W3CDTF">2018-12-19T00:58:15Z</dcterms:modified>
</cp:coreProperties>
</file>