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57" r:id="rId7"/>
    <p:sldId id="26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56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0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80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68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3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64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63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0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71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15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6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2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No.09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5835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１．２学期前半のプロジェクト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55142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１．テーマ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ja-JP" dirty="0" smtClean="0"/>
              <a:t>・</a:t>
            </a:r>
            <a:r>
              <a:rPr lang="ja-JP" altLang="ja-JP" dirty="0"/>
              <a:t>自分で「誰かのために何か行動する」プロジェクトを企画し</a:t>
            </a:r>
            <a:r>
              <a:rPr lang="ja-JP" altLang="ja-JP" dirty="0" smtClean="0"/>
              <a:t>、チャリティ</a:t>
            </a:r>
            <a:r>
              <a:rPr lang="ja-JP" altLang="ja-JP" dirty="0"/>
              <a:t>・デーで実際に実行する。</a:t>
            </a:r>
            <a:endParaRPr kumimoji="1"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28650" y="3552254"/>
            <a:ext cx="7886700" cy="286932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テーマの例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使わない服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チェリティで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集めて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途上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国に送るプロジェクトに送る</a:t>
            </a: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東日本大震災の被災地の企業の商品を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仕入れて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チャリティで紹介・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販売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し、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復興に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協力する</a:t>
            </a: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地域で活動する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NPO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団体に取材し、その活動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チャリティで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紹介し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広報に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協力する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05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プロジェクトの流れ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/>
          </p:nvPr>
        </p:nvGraphicFramePr>
        <p:xfrm>
          <a:off x="126393" y="1690689"/>
          <a:ext cx="8891213" cy="426720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132085"/>
                <a:gridCol w="675912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①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企画説明・</a:t>
                      </a: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調査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②調査２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③企画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④発表・相互評価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⑤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実行準備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⑥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⑦振り返り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企画説明・社会にどんなプロジェクトがあるか調べる（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ボランティアとして行動している人の話を聞く（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・個人でプロジェクトを企画する（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・企画したプロジェクトをポスターにまとめる（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・ポスターで発表・相互評価をする（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相互評価・実現可能性など審査し、プロジェクトを数案に絞る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プロジェクトごとのチームに分かれ、実行する準備（掲示物作成・仕入れなど）を行う（</a:t>
                      </a:r>
                      <a:r>
                        <a:rPr lang="en-US" sz="2000" kern="100" dirty="0">
                          <a:effectLst/>
                        </a:rPr>
                        <a:t>2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チャリティ・デーで実行する（募金、販売、掲示など）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・チーム・個人で振り返りをする（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 smtClean="0">
                          <a:effectLst/>
                        </a:rPr>
                        <a:t>時間</a:t>
                      </a:r>
                      <a:r>
                        <a:rPr lang="ja-JP" altLang="en-US" sz="2000" kern="100" dirty="0" smtClean="0">
                          <a:effectLst/>
                        </a:rPr>
                        <a:t>）</a:t>
                      </a: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628650" y="204700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668479" y="261601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668479" y="5366614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670213" y="477533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668479" y="4143842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671945" y="3403240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15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２．企画書を作ろう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646663"/>
              </p:ext>
            </p:extLst>
          </p:nvPr>
        </p:nvGraphicFramePr>
        <p:xfrm>
          <a:off x="348343" y="1511731"/>
          <a:ext cx="8414657" cy="481584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151575"/>
                <a:gridCol w="6263082"/>
              </a:tblGrid>
              <a:tr h="3955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sz="2400" kern="100" dirty="0" smtClean="0">
                          <a:effectLst/>
                        </a:rPr>
                        <a:t>タイトル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</a:tr>
              <a:tr h="2637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誰のため</a:t>
                      </a:r>
                      <a:r>
                        <a:rPr lang="ja-JP" sz="2400" kern="100" dirty="0" smtClean="0">
                          <a:effectLst/>
                        </a:rPr>
                        <a:t>？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</a:tr>
              <a:tr h="2637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どう</a:t>
                      </a:r>
                      <a:r>
                        <a:rPr lang="ja-JP" sz="2400" kern="100" dirty="0" smtClean="0">
                          <a:effectLst/>
                        </a:rPr>
                        <a:t>行動</a:t>
                      </a:r>
                      <a:r>
                        <a:rPr lang="ja-JP" altLang="en-US" sz="2400" kern="100" dirty="0" smtClean="0">
                          <a:effectLst/>
                        </a:rPr>
                        <a:t>す</a:t>
                      </a:r>
                      <a:r>
                        <a:rPr lang="ja-JP" sz="2400" kern="100" dirty="0" smtClean="0">
                          <a:effectLst/>
                        </a:rPr>
                        <a:t>る</a:t>
                      </a:r>
                      <a:r>
                        <a:rPr lang="ja-JP" sz="2400" kern="100" dirty="0">
                          <a:effectLst/>
                        </a:rPr>
                        <a:t>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</a:tr>
              <a:tr h="605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sz="2400" kern="100" dirty="0" smtClean="0">
                          <a:effectLst/>
                        </a:rPr>
                        <a:t>説</a:t>
                      </a:r>
                      <a:r>
                        <a:rPr lang="ja-JP" sz="2400" kern="100" dirty="0">
                          <a:effectLst/>
                        </a:rPr>
                        <a:t>　　　</a:t>
                      </a:r>
                      <a:r>
                        <a:rPr lang="ja-JP" sz="2400" kern="100" dirty="0" smtClean="0">
                          <a:effectLst/>
                        </a:rPr>
                        <a:t>明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kern="100" dirty="0" smtClean="0">
                          <a:effectLst/>
                        </a:rPr>
                        <a:t>生徒</a:t>
                      </a:r>
                      <a:r>
                        <a:rPr lang="ja-JP" sz="2000" kern="100" dirty="0" smtClean="0">
                          <a:effectLst/>
                        </a:rPr>
                        <a:t>に</a:t>
                      </a:r>
                      <a:r>
                        <a:rPr lang="ja-JP" sz="2000" kern="100" dirty="0">
                          <a:effectLst/>
                        </a:rPr>
                        <a:t>呼びかけて不要な服を集め、途上国支援を行っている企業に集めた服</a:t>
                      </a:r>
                      <a:r>
                        <a:rPr lang="ja-JP" sz="2000" kern="100" dirty="0" smtClean="0">
                          <a:effectLst/>
                        </a:rPr>
                        <a:t>を送付</a:t>
                      </a:r>
                      <a:r>
                        <a:rPr lang="ja-JP" sz="2000" kern="100" dirty="0">
                          <a:effectLst/>
                        </a:rPr>
                        <a:t>することで難民支援する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</a:tr>
              <a:tr h="17141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準備</a:t>
                      </a:r>
                      <a:r>
                        <a:rPr lang="ja-JP" sz="2400" kern="100" dirty="0" smtClean="0">
                          <a:effectLst/>
                        </a:rPr>
                        <a:t>・手順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①</a:t>
                      </a:r>
                      <a:r>
                        <a:rPr lang="ja-JP" sz="2000" kern="100" dirty="0">
                          <a:effectLst/>
                        </a:rPr>
                        <a:t>問い合わせ：企業にメールで連絡し確認する、回収・送付方法の</a:t>
                      </a:r>
                      <a:r>
                        <a:rPr lang="ja-JP" sz="2000" kern="100" dirty="0" smtClean="0">
                          <a:effectLst/>
                        </a:rPr>
                        <a:t>確認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②</a:t>
                      </a:r>
                      <a:r>
                        <a:rPr lang="ja-JP" sz="2000" kern="100" dirty="0">
                          <a:effectLst/>
                        </a:rPr>
                        <a:t>よびかけ：ポスター制作、全校生徒へのよびかけ、掲示物作成、箱の</a:t>
                      </a:r>
                      <a:r>
                        <a:rPr lang="ja-JP" sz="2000" kern="100" dirty="0" smtClean="0">
                          <a:effectLst/>
                        </a:rPr>
                        <a:t>準備</a:t>
                      </a:r>
                      <a:endParaRPr lang="en-US" altLang="ja-JP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③</a:t>
                      </a:r>
                      <a:r>
                        <a:rPr lang="ja-JP" sz="2000" kern="100" dirty="0">
                          <a:effectLst/>
                        </a:rPr>
                        <a:t>回収：当日箱を置く（設置・巡回・回収）　④集めた服をまとめ送付する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</a:tr>
              <a:tr h="7911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sz="2400" kern="100" dirty="0" smtClean="0">
                          <a:effectLst/>
                        </a:rPr>
                        <a:t>確認</a:t>
                      </a:r>
                      <a:r>
                        <a:rPr lang="ja-JP" sz="2400" kern="100" dirty="0">
                          <a:effectLst/>
                        </a:rPr>
                        <a:t>・課題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調べること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（例）・企業に送付先、送料の負担を確認する。・支援先を</a:t>
                      </a:r>
                      <a:r>
                        <a:rPr lang="en-US" sz="2000" kern="100" dirty="0">
                          <a:effectLst/>
                        </a:rPr>
                        <a:t>Web</a:t>
                      </a:r>
                      <a:r>
                        <a:rPr lang="ja-JP" sz="2000" kern="100" dirty="0">
                          <a:effectLst/>
                        </a:rPr>
                        <a:t>から調べる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6511" marR="565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083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企画書を見て・・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2509" y="1825625"/>
            <a:ext cx="8634845" cy="4351338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テーマ（チャリティ・デーの時に行動する）に沿っているか？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（例）〇〇（店名）で買い物して募金する</a:t>
            </a:r>
            <a:endParaRPr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行動が直接的に支援につながっているか？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　　（例）ＳＮＳに〇〇を投稿して知名度をあげる</a:t>
            </a:r>
            <a:endParaRPr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実現可能な具体的な内容となっているか？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（例）募金してお金を集める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→どこの？何のための募金に協力する？</a:t>
            </a:r>
            <a:endParaRPr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どこかの</a:t>
            </a:r>
            <a:r>
              <a:rPr kumimoji="1" lang="ja-JP" altLang="en-US" dirty="0">
                <a:solidFill>
                  <a:srgbClr val="FF0000"/>
                </a:solidFill>
              </a:rPr>
              <a:t>企画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に協力する場合、相手先を書いているか？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0487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556430" y="1698173"/>
            <a:ext cx="6531428" cy="497817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2"/>
          <p:cNvSpPr txBox="1"/>
          <p:nvPr/>
        </p:nvSpPr>
        <p:spPr>
          <a:xfrm>
            <a:off x="1749652" y="2009775"/>
            <a:ext cx="6144985" cy="967609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2000" b="1" kern="100" dirty="0">
                <a:solidFill>
                  <a:srgbClr val="FF0000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（タイトル）</a:t>
            </a:r>
            <a:endParaRPr lang="ja-JP" sz="2000" b="1" kern="100" dirty="0">
              <a:solidFill>
                <a:srgbClr val="FF0000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2200" kern="1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不要な服で難民を支援しよう</a:t>
            </a:r>
            <a:r>
              <a:rPr lang="ja-JP" sz="2200" kern="1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！</a:t>
            </a:r>
            <a:endParaRPr lang="en-US" altLang="ja-JP" sz="2200" kern="100" dirty="0" smtClean="0">
              <a:ln>
                <a:noFill/>
              </a:ln>
              <a:solidFill>
                <a:srgbClr val="000000"/>
              </a:solidFill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2200" kern="100" dirty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200" kern="100" dirty="0" smtClean="0"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　　　　　　　　　</a:t>
            </a:r>
            <a:r>
              <a:rPr lang="en-US" altLang="ja-JP" sz="1600" dirty="0" smtClean="0"/>
              <a:t>K2B</a:t>
            </a:r>
            <a:r>
              <a:rPr lang="ja-JP" altLang="en-US" sz="1600" dirty="0" smtClean="0"/>
              <a:t>（</a:t>
            </a:r>
            <a:r>
              <a:rPr lang="en-US" altLang="ja-JP" sz="1600" dirty="0" smtClean="0"/>
              <a:t>00</a:t>
            </a:r>
            <a:r>
              <a:rPr lang="ja-JP" altLang="en-US" sz="1600" dirty="0" smtClean="0"/>
              <a:t>）○○　◇◇</a:t>
            </a:r>
            <a:endParaRPr lang="ja-JP" sz="1600" dirty="0"/>
          </a:p>
        </p:txBody>
      </p:sp>
      <p:sp>
        <p:nvSpPr>
          <p:cNvPr id="6" name="テキスト ボックス 2"/>
          <p:cNvSpPr txBox="1">
            <a:spLocks noChangeArrowheads="1"/>
          </p:cNvSpPr>
          <p:nvPr/>
        </p:nvSpPr>
        <p:spPr bwMode="auto">
          <a:xfrm>
            <a:off x="1749652" y="3066001"/>
            <a:ext cx="6144985" cy="723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2000" b="1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（企画の説明）</a:t>
            </a:r>
            <a:endParaRPr lang="ja-JP" sz="2000" b="1" kern="100" dirty="0">
              <a:solidFill>
                <a:srgbClr val="FF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生徒に呼びかけて不要な服を集め、途上国支援を行っている企業に集めた服を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送付することで難民支援する</a:t>
            </a: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1749652" y="3840388"/>
            <a:ext cx="3497262" cy="1704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2000" b="1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（準備）</a:t>
            </a:r>
            <a:endParaRPr lang="ja-JP" sz="2000" b="1" kern="100" dirty="0">
              <a:solidFill>
                <a:srgbClr val="FF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①問い合わせ</a:t>
            </a:r>
          </a:p>
          <a:p>
            <a:pPr indent="26670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企業に連絡し、回収・送付方法の確認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②よびかけ：ポスター制作、全校生徒へのよびかけ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③準備：掲示物作成、箱の準備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③当日：箱を置く（設置・巡回・回収）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④後日：集めた服を整理しまとめ送付する</a:t>
            </a:r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5383438" y="3840389"/>
            <a:ext cx="2511199" cy="17049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2000" b="1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（参考）</a:t>
            </a:r>
            <a:endParaRPr lang="ja-JP" sz="2000" b="1" kern="100" dirty="0">
              <a:solidFill>
                <a:srgbClr val="FF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・協力する企業の</a:t>
            </a:r>
          </a:p>
          <a:p>
            <a:pPr indent="26670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プロジェクトの内容・説明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・支援先など</a:t>
            </a: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2"/>
          <p:cNvSpPr txBox="1">
            <a:spLocks noChangeArrowheads="1"/>
          </p:cNvSpPr>
          <p:nvPr/>
        </p:nvSpPr>
        <p:spPr bwMode="auto">
          <a:xfrm>
            <a:off x="1749652" y="5627253"/>
            <a:ext cx="6144986" cy="723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2000" b="1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（アピールポイント）</a:t>
            </a:r>
            <a:endParaRPr lang="ja-JP" sz="2000" b="1" kern="100" dirty="0">
              <a:solidFill>
                <a:srgbClr val="FF0000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030413" y="1738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2030413" y="21955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３．ポスターの準備をしよう！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95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４．提出の方法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28650" y="1690689"/>
            <a:ext cx="7590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・自分で分野を考えて提出する</a:t>
            </a:r>
            <a:endParaRPr kumimoji="1" lang="ja-JP" altLang="en-US" sz="36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055664"/>
              </p:ext>
            </p:extLst>
          </p:nvPr>
        </p:nvGraphicFramePr>
        <p:xfrm>
          <a:off x="628650" y="2560782"/>
          <a:ext cx="7886700" cy="256032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810741"/>
                <a:gridCol w="5075959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募金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（例）募金を呼びかける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（物を）集める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（例）不要な本の回収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販売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（例）東北の物産販売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その他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523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328</Words>
  <Application>Microsoft Office PowerPoint</Application>
  <PresentationFormat>画面に合わせる (4:3)</PresentationFormat>
  <Paragraphs>98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7" baseType="lpstr">
      <vt:lpstr>HGP創英角ｺﾞｼｯｸUB</vt:lpstr>
      <vt:lpstr>ＭＳ Ｐゴシック</vt:lpstr>
      <vt:lpstr>ＭＳ 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１．２学期前半のプロジェクト</vt:lpstr>
      <vt:lpstr>プロジェクトの流れ</vt:lpstr>
      <vt:lpstr>２．企画書を作ろう</vt:lpstr>
      <vt:lpstr>企画書を見て・・</vt:lpstr>
      <vt:lpstr>３．ポスターの準備をしよう！</vt:lpstr>
      <vt:lpstr>４．提出の方法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Okamoto Hiroyuki</dc:creator>
  <cp:lastModifiedBy>岡本 弘之</cp:lastModifiedBy>
  <cp:revision>7</cp:revision>
  <dcterms:created xsi:type="dcterms:W3CDTF">2018-09-08T02:14:01Z</dcterms:created>
  <dcterms:modified xsi:type="dcterms:W3CDTF">2018-12-19T00:53:07Z</dcterms:modified>
</cp:coreProperties>
</file>