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57" r:id="rId2"/>
    <p:sldId id="292" r:id="rId3"/>
    <p:sldId id="293" r:id="rId4"/>
    <p:sldId id="294" r:id="rId5"/>
    <p:sldId id="295" r:id="rId6"/>
    <p:sldId id="296" r:id="rId7"/>
    <p:sldId id="297" r:id="rId8"/>
    <p:sldId id="298" r:id="rId9"/>
  </p:sldIdLst>
  <p:sldSz cx="9144000" cy="6858000" type="screen4x3"/>
  <p:notesSz cx="9926638" cy="67976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15" autoAdjust="0"/>
    <p:restoredTop sz="94660"/>
  </p:normalViewPr>
  <p:slideViewPr>
    <p:cSldViewPr snapToGrid="0">
      <p:cViewPr varScale="1">
        <p:scale>
          <a:sx n="92" d="100"/>
          <a:sy n="92" d="100"/>
        </p:scale>
        <p:origin x="1416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41064"/>
          </a:xfrm>
          <a:prstGeom prst="rect">
            <a:avLst/>
          </a:prstGeom>
        </p:spPr>
        <p:txBody>
          <a:bodyPr vert="horz" lIns="91970" tIns="45985" rIns="91970" bIns="4598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41064"/>
          </a:xfrm>
          <a:prstGeom prst="rect">
            <a:avLst/>
          </a:prstGeom>
        </p:spPr>
        <p:txBody>
          <a:bodyPr vert="horz" lIns="91970" tIns="45985" rIns="91970" bIns="45985" rtlCol="0"/>
          <a:lstStyle>
            <a:lvl1pPr algn="r">
              <a:defRPr sz="1200"/>
            </a:lvl1pPr>
          </a:lstStyle>
          <a:p>
            <a:fld id="{93A46174-6073-45E0-85B8-0CB6E3E2AF98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970" tIns="45985" rIns="91970" bIns="4598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970" tIns="45985" rIns="91970" bIns="45985" rtlCol="0" anchor="b"/>
          <a:lstStyle>
            <a:lvl1pPr algn="r">
              <a:defRPr sz="1200"/>
            </a:lvl1pPr>
          </a:lstStyle>
          <a:p>
            <a:fld id="{ABE773BD-EDE3-475D-9D48-0B71F8C21E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3809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400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9890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844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0328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242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8561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5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526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254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7135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222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E6AD1-6F3B-4162-BFA1-3883EC993862}" type="datetimeFigureOut">
              <a:rPr kumimoji="1" lang="ja-JP" altLang="en-US" smtClean="0"/>
              <a:t>2018/12/19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94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探究科スライド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990112"/>
            <a:ext cx="6858000" cy="1153391"/>
          </a:xfrm>
        </p:spPr>
        <p:txBody>
          <a:bodyPr>
            <a:normAutofit/>
          </a:bodyPr>
          <a:lstStyle/>
          <a:p>
            <a:r>
              <a:rPr lang="ja-JP" altLang="en-US" sz="3600" dirty="0"/>
              <a:t>教材</a:t>
            </a:r>
            <a:r>
              <a:rPr lang="en-US" altLang="ja-JP" sz="3600" dirty="0" smtClean="0"/>
              <a:t>No.07</a:t>
            </a:r>
            <a:r>
              <a:rPr lang="ja-JP" altLang="en-US" sz="3600" dirty="0" smtClean="0"/>
              <a:t>（</a:t>
            </a:r>
            <a:r>
              <a:rPr lang="en-US" altLang="ja-JP" sz="3600" dirty="0" smtClean="0"/>
              <a:t>K2</a:t>
            </a:r>
            <a:r>
              <a:rPr lang="ja-JP" altLang="en-US" sz="3600" dirty="0" smtClean="0"/>
              <a:t>）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48189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１．２学期前半のプロジェクト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551420"/>
          </a:xfrm>
          <a:ln w="12700"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１．テーマ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ja-JP" dirty="0" smtClean="0"/>
              <a:t>・</a:t>
            </a:r>
            <a:r>
              <a:rPr lang="ja-JP" altLang="ja-JP" dirty="0"/>
              <a:t>自分で「誰かのために何か行動する」プロジェクトを企画し</a:t>
            </a:r>
            <a:r>
              <a:rPr lang="ja-JP" altLang="ja-JP" dirty="0" smtClean="0"/>
              <a:t>、チャリティ</a:t>
            </a:r>
            <a:r>
              <a:rPr lang="ja-JP" altLang="ja-JP" dirty="0"/>
              <a:t>・デーで実際に実行する。</a:t>
            </a:r>
            <a:endParaRPr kumimoji="1" lang="ja-JP" altLang="en-US" dirty="0"/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628650" y="3552254"/>
            <a:ext cx="7886700" cy="2869328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テーマの例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266700" algn="just">
              <a:spcAft>
                <a:spcPts val="0"/>
              </a:spcAft>
            </a:pPr>
            <a:r>
              <a:rPr lang="en-US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(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例</a:t>
            </a:r>
            <a:r>
              <a:rPr lang="en-US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)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使わない服</a:t>
            </a:r>
            <a:r>
              <a:rPr lang="ja-JP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を</a:t>
            </a:r>
            <a:r>
              <a:rPr lang="ja-JP" altLang="en-US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チェリティで</a:t>
            </a:r>
            <a:r>
              <a:rPr lang="ja-JP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集めて</a:t>
            </a:r>
            <a:r>
              <a:rPr lang="ja-JP" altLang="en-US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、</a:t>
            </a:r>
            <a:r>
              <a:rPr lang="ja-JP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途上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国に送るプロジェクトに送る</a:t>
            </a:r>
          </a:p>
          <a:p>
            <a:pPr marL="266700" algn="just">
              <a:spcAft>
                <a:spcPts val="0"/>
              </a:spcAft>
            </a:pPr>
            <a:r>
              <a:rPr lang="en-US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(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例</a:t>
            </a:r>
            <a:r>
              <a:rPr lang="en-US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)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東日本大震災の被災地の企業の商品を</a:t>
            </a:r>
            <a:r>
              <a:rPr lang="ja-JP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仕入れて</a:t>
            </a:r>
            <a:r>
              <a:rPr lang="ja-JP" altLang="en-US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チャリティで紹介・</a:t>
            </a:r>
            <a:r>
              <a:rPr lang="ja-JP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販売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し、</a:t>
            </a:r>
            <a:r>
              <a:rPr lang="ja-JP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復興に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協力する</a:t>
            </a:r>
          </a:p>
          <a:p>
            <a:pPr marL="266700" algn="just">
              <a:spcAft>
                <a:spcPts val="0"/>
              </a:spcAft>
            </a:pPr>
            <a:r>
              <a:rPr lang="en-US" altLang="ja-JP" kern="100" dirty="0"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(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例</a:t>
            </a:r>
            <a:r>
              <a:rPr lang="en-US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)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地域で活動する</a:t>
            </a:r>
            <a:r>
              <a:rPr lang="en-US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NPO</a:t>
            </a:r>
            <a:r>
              <a:rPr lang="ja-JP" altLang="ja-JP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団体に取材し、その活動</a:t>
            </a:r>
            <a:r>
              <a:rPr lang="ja-JP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を</a:t>
            </a:r>
            <a:r>
              <a:rPr lang="ja-JP" altLang="en-US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チャリティで</a:t>
            </a:r>
            <a:r>
              <a:rPr lang="ja-JP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紹介し</a:t>
            </a:r>
            <a:r>
              <a:rPr lang="ja-JP" altLang="en-US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広報に</a:t>
            </a:r>
            <a:r>
              <a:rPr lang="ja-JP" altLang="ja-JP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協力する</a:t>
            </a:r>
            <a:endParaRPr lang="ja-JP" altLang="ja-JP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228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プロジェクトの流れ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8698640"/>
              </p:ext>
            </p:extLst>
          </p:nvPr>
        </p:nvGraphicFramePr>
        <p:xfrm>
          <a:off x="126393" y="1690689"/>
          <a:ext cx="8891213" cy="4267200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2132085"/>
                <a:gridCol w="6759128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solidFill>
                            <a:srgbClr val="FF0000"/>
                          </a:solidFill>
                          <a:effectLst/>
                        </a:rPr>
                        <a:t>①</a:t>
                      </a: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企画説明・</a:t>
                      </a:r>
                      <a:r>
                        <a:rPr lang="ja-JP" sz="2000" kern="100" dirty="0" smtClean="0">
                          <a:solidFill>
                            <a:srgbClr val="FF0000"/>
                          </a:solidFill>
                          <a:effectLst/>
                        </a:rPr>
                        <a:t>調査</a:t>
                      </a:r>
                      <a:endParaRPr lang="ja-JP" sz="2000" kern="1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②調査２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③企画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④発表・相互評価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solidFill>
                            <a:srgbClr val="FF0000"/>
                          </a:solidFill>
                          <a:effectLst/>
                        </a:rPr>
                        <a:t>⑤</a:t>
                      </a: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実行準備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solidFill>
                            <a:srgbClr val="FF0000"/>
                          </a:solidFill>
                          <a:effectLst/>
                        </a:rPr>
                        <a:t>⑥</a:t>
                      </a: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実行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solidFill>
                            <a:srgbClr val="FF0000"/>
                          </a:solidFill>
                          <a:effectLst/>
                        </a:rPr>
                        <a:t>⑦振り返り</a:t>
                      </a:r>
                      <a:endParaRPr lang="ja-JP" sz="2000" kern="100" dirty="0">
                        <a:solidFill>
                          <a:srgbClr val="FF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r>
                        <a:rPr lang="ja-JP" sz="2000" kern="100" dirty="0" smtClean="0">
                          <a:effectLst/>
                        </a:rPr>
                        <a:t>・</a:t>
                      </a:r>
                      <a:r>
                        <a:rPr lang="ja-JP" sz="2000" kern="100" dirty="0">
                          <a:effectLst/>
                        </a:rPr>
                        <a:t>企画説明・社会にどんなプロジェクトがあるか調べる（</a:t>
                      </a:r>
                      <a:r>
                        <a:rPr lang="en-US" sz="2000" kern="100" dirty="0">
                          <a:effectLst/>
                        </a:rPr>
                        <a:t>1</a:t>
                      </a:r>
                      <a:r>
                        <a:rPr lang="ja-JP" sz="2000" kern="100" dirty="0">
                          <a:effectLst/>
                        </a:rPr>
                        <a:t>時間）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en-US" sz="20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effectLst/>
                        </a:rPr>
                        <a:t>・</a:t>
                      </a:r>
                      <a:r>
                        <a:rPr lang="ja-JP" sz="2000" kern="100" dirty="0">
                          <a:effectLst/>
                        </a:rPr>
                        <a:t>ボランティアとして行動している人の話を聞く（</a:t>
                      </a:r>
                      <a:r>
                        <a:rPr lang="en-US" sz="2000" kern="100" dirty="0">
                          <a:effectLst/>
                        </a:rPr>
                        <a:t>1</a:t>
                      </a:r>
                      <a:r>
                        <a:rPr lang="ja-JP" sz="2000" kern="100" dirty="0">
                          <a:effectLst/>
                        </a:rPr>
                        <a:t>時間）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・個人でプロジェクトを企画する（</a:t>
                      </a:r>
                      <a:r>
                        <a:rPr lang="en-US" sz="2000" kern="100" dirty="0">
                          <a:effectLst/>
                        </a:rPr>
                        <a:t>1</a:t>
                      </a:r>
                      <a:r>
                        <a:rPr lang="ja-JP" sz="2000" kern="100" dirty="0">
                          <a:effectLst/>
                        </a:rPr>
                        <a:t>時間）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・企画したプロジェクトをポスターにまとめる（</a:t>
                      </a:r>
                      <a:r>
                        <a:rPr lang="en-US" sz="2000" kern="100" dirty="0">
                          <a:effectLst/>
                        </a:rPr>
                        <a:t>1</a:t>
                      </a:r>
                      <a:r>
                        <a:rPr lang="ja-JP" sz="2000" kern="100" dirty="0">
                          <a:effectLst/>
                        </a:rPr>
                        <a:t>時間）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・ポスターで発表・相互評価をする（</a:t>
                      </a:r>
                      <a:r>
                        <a:rPr lang="en-US" sz="2000" kern="100" dirty="0">
                          <a:effectLst/>
                        </a:rPr>
                        <a:t>1</a:t>
                      </a:r>
                      <a:r>
                        <a:rPr lang="ja-JP" sz="2000" kern="100" dirty="0">
                          <a:effectLst/>
                        </a:rPr>
                        <a:t>時間）</a:t>
                      </a:r>
                    </a:p>
                    <a:p>
                      <a:pPr indent="133350"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相互評価・実現可能性など審査し、プロジェクトを数案に絞る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effectLst/>
                        </a:rPr>
                        <a:t>・</a:t>
                      </a:r>
                      <a:r>
                        <a:rPr lang="ja-JP" sz="2000" kern="100" dirty="0">
                          <a:effectLst/>
                        </a:rPr>
                        <a:t>プロジェクトごとのチームに分かれ、実行する準備（掲示物作成・仕入れなど）を行う（</a:t>
                      </a:r>
                      <a:r>
                        <a:rPr lang="en-US" sz="2000" kern="100" dirty="0">
                          <a:effectLst/>
                        </a:rPr>
                        <a:t>2</a:t>
                      </a:r>
                      <a:r>
                        <a:rPr lang="ja-JP" sz="2000" kern="100" dirty="0">
                          <a:effectLst/>
                        </a:rPr>
                        <a:t>時間）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 smtClean="0">
                          <a:effectLst/>
                        </a:rPr>
                        <a:t>・</a:t>
                      </a:r>
                      <a:r>
                        <a:rPr lang="ja-JP" sz="2000" kern="100" dirty="0">
                          <a:effectLst/>
                        </a:rPr>
                        <a:t>チャリティ・デーで実行する（募金、販売、掲示など）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000" kern="100" dirty="0">
                          <a:effectLst/>
                        </a:rPr>
                        <a:t>・チーム・個人で振り返りをする（</a:t>
                      </a:r>
                      <a:r>
                        <a:rPr lang="en-US" sz="2000" kern="100" dirty="0">
                          <a:effectLst/>
                        </a:rPr>
                        <a:t>1</a:t>
                      </a:r>
                      <a:r>
                        <a:rPr lang="ja-JP" sz="2000" kern="100" dirty="0" smtClean="0">
                          <a:effectLst/>
                        </a:rPr>
                        <a:t>時間</a:t>
                      </a:r>
                      <a:r>
                        <a:rPr lang="ja-JP" altLang="en-US" sz="2000" kern="100" dirty="0" smtClean="0">
                          <a:effectLst/>
                        </a:rPr>
                        <a:t>）</a:t>
                      </a:r>
                      <a:r>
                        <a:rPr lang="en-US" sz="2000" kern="100" dirty="0">
                          <a:effectLst/>
                        </a:rPr>
                        <a:t> </a:t>
                      </a:r>
                      <a:endParaRPr lang="ja-JP" sz="20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下矢印 4"/>
          <p:cNvSpPr/>
          <p:nvPr/>
        </p:nvSpPr>
        <p:spPr>
          <a:xfrm>
            <a:off x="628650" y="2047009"/>
            <a:ext cx="675409" cy="21820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下矢印 5"/>
          <p:cNvSpPr/>
          <p:nvPr/>
        </p:nvSpPr>
        <p:spPr>
          <a:xfrm>
            <a:off x="668479" y="2616019"/>
            <a:ext cx="675409" cy="21820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下矢印 6"/>
          <p:cNvSpPr/>
          <p:nvPr/>
        </p:nvSpPr>
        <p:spPr>
          <a:xfrm>
            <a:off x="668479" y="5366614"/>
            <a:ext cx="675409" cy="21820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下矢印 7"/>
          <p:cNvSpPr/>
          <p:nvPr/>
        </p:nvSpPr>
        <p:spPr>
          <a:xfrm>
            <a:off x="670213" y="4775339"/>
            <a:ext cx="675409" cy="21820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下矢印 8"/>
          <p:cNvSpPr/>
          <p:nvPr/>
        </p:nvSpPr>
        <p:spPr>
          <a:xfrm>
            <a:off x="668479" y="4143842"/>
            <a:ext cx="675409" cy="21820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下矢印 9"/>
          <p:cNvSpPr/>
          <p:nvPr/>
        </p:nvSpPr>
        <p:spPr>
          <a:xfrm>
            <a:off x="671945" y="3403240"/>
            <a:ext cx="675409" cy="21820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7997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２．</a:t>
            </a:r>
            <a:r>
              <a:rPr lang="ja-JP" altLang="ja-JP" dirty="0">
                <a:solidFill>
                  <a:srgbClr val="FF0000"/>
                </a:solidFill>
              </a:rPr>
              <a:t>企業やＮＰＯ・市町村などが行っているプロジェクトを調べよう！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37855" y="1804842"/>
            <a:ext cx="7367154" cy="2452833"/>
          </a:xfrm>
        </p:spPr>
        <p:txBody>
          <a:bodyPr>
            <a:noAutofit/>
          </a:bodyPr>
          <a:lstStyle/>
          <a:p>
            <a:r>
              <a:rPr lang="ja-JP" altLang="ja-JP" sz="3200" dirty="0" smtClean="0"/>
              <a:t>さまざま</a:t>
            </a:r>
            <a:r>
              <a:rPr lang="ja-JP" altLang="ja-JP" sz="3200" dirty="0"/>
              <a:t>な企業や</a:t>
            </a:r>
            <a:r>
              <a:rPr lang="en-US" altLang="ja-JP" sz="3200" dirty="0"/>
              <a:t>NPO</a:t>
            </a:r>
            <a:r>
              <a:rPr lang="ja-JP" altLang="ja-JP" sz="3200" dirty="0"/>
              <a:t>・</a:t>
            </a:r>
            <a:r>
              <a:rPr lang="en-US" altLang="ja-JP" sz="3200" dirty="0"/>
              <a:t>NGO</a:t>
            </a:r>
            <a:r>
              <a:rPr lang="ja-JP" altLang="ja-JP" sz="3200" dirty="0"/>
              <a:t>が「誰かのために行動する」（社会貢献）プロジェクトを</a:t>
            </a:r>
            <a:r>
              <a:rPr lang="ja-JP" altLang="ja-JP" sz="3200" dirty="0" smtClean="0"/>
              <a:t>行っています。</a:t>
            </a:r>
            <a:endParaRPr lang="en-US" altLang="ja-JP" sz="3200" dirty="0" smtClean="0"/>
          </a:p>
          <a:p>
            <a:r>
              <a:rPr lang="ja-JP" altLang="ja-JP" sz="3200" dirty="0" smtClean="0"/>
              <a:t>自分</a:t>
            </a:r>
            <a:r>
              <a:rPr lang="ja-JP" altLang="ja-JP" sz="3200" dirty="0"/>
              <a:t>たちも協力できそうなものを</a:t>
            </a:r>
            <a:r>
              <a:rPr lang="en-US" altLang="ja-JP" sz="3200" dirty="0"/>
              <a:t>iPad</a:t>
            </a:r>
            <a:r>
              <a:rPr lang="ja-JP" altLang="ja-JP" sz="3200" dirty="0"/>
              <a:t>を使って調べ、下の表に整理してみましょう。　</a:t>
            </a:r>
            <a:endParaRPr kumimoji="1" lang="ja-JP" altLang="en-US" sz="3200" dirty="0"/>
          </a:p>
        </p:txBody>
      </p:sp>
      <p:sp>
        <p:nvSpPr>
          <p:cNvPr id="4" name="正方形/長方形 3"/>
          <p:cNvSpPr/>
          <p:nvPr/>
        </p:nvSpPr>
        <p:spPr>
          <a:xfrm>
            <a:off x="332514" y="1804842"/>
            <a:ext cx="1205341" cy="81366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STEP1</a:t>
            </a:r>
            <a:endParaRPr lang="ja-JP" altLang="en-US" sz="3200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513697"/>
              </p:ext>
            </p:extLst>
          </p:nvPr>
        </p:nvGraphicFramePr>
        <p:xfrm>
          <a:off x="332514" y="4527691"/>
          <a:ext cx="8572495" cy="196473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615218"/>
                <a:gridCol w="2494665"/>
                <a:gridCol w="3462612"/>
              </a:tblGrid>
              <a:tr h="6166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100" dirty="0" smtClean="0">
                          <a:effectLst/>
                        </a:rPr>
                        <a:t>プロジェクト名</a:t>
                      </a:r>
                      <a:endParaRPr lang="en-US" altLang="ja-JP" sz="2400" kern="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100" dirty="0" smtClean="0">
                          <a:effectLst/>
                        </a:rPr>
                        <a:t>（</a:t>
                      </a:r>
                      <a:r>
                        <a:rPr lang="ja-JP" sz="2400" kern="100" dirty="0">
                          <a:effectLst/>
                        </a:rPr>
                        <a:t>実施団体）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100">
                          <a:effectLst/>
                        </a:rPr>
                        <a:t>誰のために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2400" kern="100">
                          <a:effectLst/>
                        </a:rPr>
                        <a:t>どう行動する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332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全商品リサイクル</a:t>
                      </a:r>
                      <a:r>
                        <a:rPr lang="ja-JP" sz="2400" kern="100" dirty="0" smtClean="0">
                          <a:effectLst/>
                        </a:rPr>
                        <a:t>活動（</a:t>
                      </a:r>
                      <a:r>
                        <a:rPr lang="ja-JP" sz="2400" kern="100" dirty="0">
                          <a:effectLst/>
                        </a:rPr>
                        <a:t>ユニクロ）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・地球環境、難民のために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・全店舗で服を回収し、難民支援や燃料としてリユース、リサイクルする。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584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37855" y="1804843"/>
            <a:ext cx="7367154" cy="1280002"/>
          </a:xfrm>
        </p:spPr>
        <p:txBody>
          <a:bodyPr>
            <a:noAutofit/>
          </a:bodyPr>
          <a:lstStyle/>
          <a:p>
            <a:r>
              <a:rPr lang="ja-JP" altLang="ja-JP" sz="3200" dirty="0"/>
              <a:t>調べる中で気づいたこと、考えたこと、知ったことを箇条書きで書きましょう</a:t>
            </a:r>
            <a:r>
              <a:rPr lang="ja-JP" altLang="ja-JP" sz="3200" dirty="0" smtClean="0"/>
              <a:t>。</a:t>
            </a:r>
            <a:endParaRPr lang="en-US" altLang="ja-JP" sz="3200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332514" y="1804842"/>
            <a:ext cx="1205341" cy="81366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STEP1</a:t>
            </a:r>
            <a:endParaRPr lang="ja-JP" altLang="en-US" sz="3200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414161"/>
              </p:ext>
            </p:extLst>
          </p:nvPr>
        </p:nvGraphicFramePr>
        <p:xfrm>
          <a:off x="1537855" y="3084845"/>
          <a:ext cx="6881867" cy="1568636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6881867"/>
              </a:tblGrid>
              <a:tr h="1568636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☞３つ以上</a:t>
                      </a:r>
                      <a:endParaRPr kumimoji="1" lang="ja-JP" alt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8615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探究科スライド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990112"/>
            <a:ext cx="6858000" cy="1153391"/>
          </a:xfrm>
        </p:spPr>
        <p:txBody>
          <a:bodyPr>
            <a:normAutofit/>
          </a:bodyPr>
          <a:lstStyle/>
          <a:p>
            <a:r>
              <a:rPr lang="ja-JP" altLang="en-US" sz="3600" dirty="0"/>
              <a:t>教材</a:t>
            </a:r>
            <a:r>
              <a:rPr lang="en-US" altLang="ja-JP" sz="3600" dirty="0" smtClean="0"/>
              <a:t>No.08</a:t>
            </a:r>
            <a:r>
              <a:rPr lang="ja-JP" altLang="en-US" sz="3600" dirty="0" smtClean="0"/>
              <a:t>（</a:t>
            </a:r>
            <a:r>
              <a:rPr lang="en-US" altLang="ja-JP" sz="3600" dirty="0" smtClean="0"/>
              <a:t>K2</a:t>
            </a:r>
            <a:r>
              <a:rPr lang="ja-JP" altLang="en-US" sz="3600" dirty="0" smtClean="0"/>
              <a:t>）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552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１．行動している人の話を聞こう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551420"/>
          </a:xfrm>
          <a:ln w="1270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dirty="0" smtClean="0">
                <a:solidFill>
                  <a:srgbClr val="FF0000"/>
                </a:solidFill>
              </a:rPr>
              <a:t>１．講演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3200" dirty="0" smtClean="0"/>
              <a:t>　　　　　　</a:t>
            </a:r>
            <a:r>
              <a:rPr lang="ja-JP" altLang="ja-JP" sz="3200" dirty="0" err="1" smtClean="0"/>
              <a:t>さん</a:t>
            </a:r>
            <a:endParaRPr lang="en-US" altLang="ja-JP" sz="3200" dirty="0" smtClean="0"/>
          </a:p>
          <a:p>
            <a:pPr marL="0" indent="0">
              <a:buNone/>
            </a:pPr>
            <a:r>
              <a:rPr lang="ja-JP" altLang="ja-JP" dirty="0" smtClean="0"/>
              <a:t>（</a:t>
            </a:r>
            <a:r>
              <a:rPr lang="ja-JP" altLang="en-US" dirty="0" smtClean="0"/>
              <a:t>　　　　　　　　　　　　　　　　　　　　　　　</a:t>
            </a:r>
            <a:r>
              <a:rPr lang="ja-JP" altLang="ja-JP" dirty="0" smtClean="0"/>
              <a:t>）</a:t>
            </a:r>
            <a:endParaRPr lang="ja-JP" altLang="ja-JP" dirty="0"/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628650" y="3552254"/>
            <a:ext cx="7886700" cy="3156364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>
                <a:solidFill>
                  <a:srgbClr val="FF0000"/>
                </a:solidFill>
              </a:rPr>
              <a:t>主</a:t>
            </a:r>
            <a:r>
              <a:rPr lang="ja-JP" altLang="en-US" dirty="0" smtClean="0">
                <a:solidFill>
                  <a:srgbClr val="FF0000"/>
                </a:solidFill>
              </a:rPr>
              <a:t>な</a:t>
            </a:r>
            <a:r>
              <a:rPr lang="ja-JP" altLang="en-US" dirty="0">
                <a:solidFill>
                  <a:srgbClr val="FF0000"/>
                </a:solidFill>
              </a:rPr>
              <a:t>活動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lang="ja-JP" altLang="ja-JP" dirty="0" smtClean="0"/>
              <a:t>当面</a:t>
            </a:r>
            <a:r>
              <a:rPr lang="ja-JP" altLang="ja-JP" dirty="0"/>
              <a:t>のコンセプトを「東日本大震災の被災地」を応援することとし、地域の学校と被災地をつなぐ活動や、現地に出かけ交流する生徒や先生を支援する活動を行っています。また、発展途上国への支援として、タイ、フィリピン、カンボジア等に、学用品を届ける活動にも取り組んでいます。 </a:t>
            </a:r>
          </a:p>
        </p:txBody>
      </p:sp>
    </p:spTree>
    <p:extLst>
      <p:ext uri="{BB962C8B-B14F-4D97-AF65-F5344CB8AC3E}">
        <p14:creationId xmlns:p14="http://schemas.microsoft.com/office/powerpoint/2010/main" val="2845088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537855" y="1825625"/>
            <a:ext cx="6977495" cy="1868189"/>
          </a:xfrm>
        </p:spPr>
        <p:txBody>
          <a:bodyPr>
            <a:normAutofit lnSpcReduction="10000"/>
          </a:bodyPr>
          <a:lstStyle/>
          <a:p>
            <a:r>
              <a:rPr lang="ja-JP" altLang="ja-JP" dirty="0"/>
              <a:t>話の内容を箇条書きでメモしよう</a:t>
            </a:r>
            <a:r>
              <a:rPr lang="ja-JP" altLang="ja-JP" dirty="0" smtClean="0"/>
              <a:t>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ja-JP" dirty="0"/>
              <a:t>　☞</a:t>
            </a:r>
            <a:r>
              <a:rPr lang="en-US" altLang="ja-JP" dirty="0"/>
              <a:t>15</a:t>
            </a:r>
            <a:r>
              <a:rPr lang="ja-JP" altLang="ja-JP" dirty="0"/>
              <a:t>行以上</a:t>
            </a:r>
          </a:p>
          <a:p>
            <a:r>
              <a:rPr lang="ja-JP" altLang="ja-JP" dirty="0"/>
              <a:t>メモをするときにあとから見てわかりやすいように段落分け、番号を振るなど工夫しよう・</a:t>
            </a:r>
          </a:p>
          <a:p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332514" y="1804842"/>
            <a:ext cx="1205341" cy="81366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STEP1</a:t>
            </a:r>
            <a:endParaRPr lang="ja-JP" altLang="en-US" sz="3200" dirty="0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537853" y="4364891"/>
            <a:ext cx="7271167" cy="186818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ja-JP" dirty="0"/>
              <a:t>話を聞いた感想を書いてください。☞</a:t>
            </a:r>
            <a:r>
              <a:rPr lang="en-US" altLang="ja-JP" dirty="0"/>
              <a:t>3</a:t>
            </a:r>
            <a:r>
              <a:rPr lang="ja-JP" altLang="ja-JP" dirty="0"/>
              <a:t>行</a:t>
            </a:r>
            <a:r>
              <a:rPr lang="ja-JP" altLang="ja-JP" dirty="0" smtClean="0"/>
              <a:t>以上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ja-JP" dirty="0" smtClean="0"/>
              <a:t>話</a:t>
            </a:r>
            <a:r>
              <a:rPr lang="ja-JP" altLang="ja-JP" dirty="0"/>
              <a:t>を聞いて学んだこと（知ったこと）を箇条書きで書いてください。　☞</a:t>
            </a:r>
            <a:r>
              <a:rPr lang="en-US" altLang="ja-JP" dirty="0"/>
              <a:t>3</a:t>
            </a:r>
            <a:r>
              <a:rPr lang="ja-JP" altLang="ja-JP" dirty="0"/>
              <a:t>つ以上</a:t>
            </a:r>
          </a:p>
          <a:p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32512" y="4222302"/>
            <a:ext cx="1205341" cy="81366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STEP2</a:t>
            </a:r>
            <a:endParaRPr lang="ja-JP" altLang="en-US" sz="3200" dirty="0"/>
          </a:p>
        </p:txBody>
      </p:sp>
      <p:sp>
        <p:nvSpPr>
          <p:cNvPr id="7" name="正方形/長方形 6"/>
          <p:cNvSpPr/>
          <p:nvPr/>
        </p:nvSpPr>
        <p:spPr>
          <a:xfrm>
            <a:off x="332512" y="5297607"/>
            <a:ext cx="1205341" cy="81366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STEP3</a:t>
            </a:r>
            <a:endParaRPr lang="ja-JP" altLang="en-US" sz="3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32512" y="3601099"/>
            <a:ext cx="3693814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0000"/>
                </a:solidFill>
              </a:rPr>
              <a:t>ここから宿題（再来週提出）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32512" y="1059665"/>
            <a:ext cx="3693814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0000"/>
                </a:solidFill>
              </a:rPr>
              <a:t>授業時の作業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523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825</TotalTime>
  <Words>391</Words>
  <Application>Microsoft Office PowerPoint</Application>
  <PresentationFormat>画面に合わせる (4:3)</PresentationFormat>
  <Paragraphs>70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6" baseType="lpstr">
      <vt:lpstr>ＭＳ Ｐゴシック</vt:lpstr>
      <vt:lpstr>ＭＳ 明朝</vt:lpstr>
      <vt:lpstr>Arial</vt:lpstr>
      <vt:lpstr>Calibri</vt:lpstr>
      <vt:lpstr>Calibri Light</vt:lpstr>
      <vt:lpstr>Century</vt:lpstr>
      <vt:lpstr>Times New Roman</vt:lpstr>
      <vt:lpstr>Office テーマ</vt:lpstr>
      <vt:lpstr>探究科スライド</vt:lpstr>
      <vt:lpstr>１．２学期前半のプロジェクト</vt:lpstr>
      <vt:lpstr>プロジェクトの流れ</vt:lpstr>
      <vt:lpstr>２．企業やＮＰＯ・市町村などが行っているプロジェクトを調べよう！</vt:lpstr>
      <vt:lpstr>PowerPoint プレゼンテーション</vt:lpstr>
      <vt:lpstr>探究科スライド</vt:lpstr>
      <vt:lpstr>１．行動している人の話を聞こう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探究科スライド</dc:title>
  <dc:creator>Okamoto Hiroyuki</dc:creator>
  <cp:lastModifiedBy>岡本 弘之</cp:lastModifiedBy>
  <cp:revision>38</cp:revision>
  <cp:lastPrinted>2018-07-01T22:29:54Z</cp:lastPrinted>
  <dcterms:created xsi:type="dcterms:W3CDTF">2017-06-22T03:36:30Z</dcterms:created>
  <dcterms:modified xsi:type="dcterms:W3CDTF">2018-12-19T00:46:11Z</dcterms:modified>
</cp:coreProperties>
</file>