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7" r:id="rId2"/>
    <p:sldId id="259" r:id="rId3"/>
    <p:sldId id="291" r:id="rId4"/>
    <p:sldId id="290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2" r:id="rId20"/>
    <p:sldId id="279" r:id="rId21"/>
    <p:sldId id="280" r:id="rId2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No.05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反対派立論（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私たちは○○</a:t>
            </a:r>
            <a:r>
              <a:rPr lang="ja-JP" altLang="ja-JP" dirty="0" smtClean="0"/>
              <a:t>に</a:t>
            </a:r>
            <a:r>
              <a:rPr lang="ja-JP" altLang="en-US" dirty="0" smtClean="0"/>
              <a:t>反対</a:t>
            </a:r>
            <a:r>
              <a:rPr lang="ja-JP" altLang="ja-JP" dirty="0" smtClean="0"/>
              <a:t>です</a:t>
            </a:r>
            <a:r>
              <a:rPr lang="ja-JP" altLang="ja-JP" dirty="0"/>
              <a:t>。その理由は３つあります。それは・・・と・・・と・・です</a:t>
            </a:r>
            <a:r>
              <a:rPr lang="ja-JP" altLang="ja-JP" dirty="0" smtClean="0"/>
              <a:t>。</a:t>
            </a:r>
            <a:r>
              <a:rPr lang="ja-JP" altLang="en-US" dirty="0" smtClean="0"/>
              <a:t>」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</a:t>
            </a:r>
            <a:r>
              <a:rPr lang="ja-JP" altLang="ja-JP" dirty="0" smtClean="0"/>
              <a:t>今</a:t>
            </a:r>
            <a:r>
              <a:rPr lang="ja-JP" altLang="ja-JP" dirty="0"/>
              <a:t>からこれらについて説明します。まず・・・についてです。・・（根拠①）・・」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以上</a:t>
            </a:r>
            <a:r>
              <a:rPr lang="en-US" altLang="ja-JP" dirty="0"/>
              <a:t>3</a:t>
            </a:r>
            <a:r>
              <a:rPr lang="ja-JP" altLang="ja-JP" dirty="0" err="1"/>
              <a:t>つの</a:t>
            </a:r>
            <a:r>
              <a:rPr lang="ja-JP" altLang="ja-JP" dirty="0"/>
              <a:t>理由から私たち</a:t>
            </a:r>
            <a:r>
              <a:rPr lang="ja-JP" altLang="ja-JP" dirty="0" smtClean="0"/>
              <a:t>は</a:t>
            </a:r>
            <a:r>
              <a:rPr lang="ja-JP" altLang="en-US" dirty="0" smtClean="0"/>
              <a:t>反対</a:t>
            </a:r>
            <a:r>
              <a:rPr lang="ja-JP" altLang="ja-JP" dirty="0" smtClean="0"/>
              <a:t>します</a:t>
            </a:r>
            <a:r>
              <a:rPr lang="ja-JP" altLang="ja-JP" dirty="0"/>
              <a:t>。」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330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☞意見は</a:t>
            </a:r>
            <a:r>
              <a:rPr lang="en-US" altLang="ja-JP" sz="2400" dirty="0" smtClean="0"/>
              <a:t>3</a:t>
            </a:r>
            <a:r>
              <a:rPr lang="ja-JP" altLang="ja-JP" sz="2400" dirty="0" smtClean="0"/>
              <a:t>つくらいに整理し、根拠は具体的な数値も入れると説得力が増すよ。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353451" y="1693956"/>
            <a:ext cx="6405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派が順番に根拠・主張を述べる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414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賛成派質問（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立論で</a:t>
            </a:r>
            <a:r>
              <a:rPr lang="ja-JP" altLang="ja-JP" dirty="0" smtClean="0"/>
              <a:t>・</a:t>
            </a:r>
            <a:r>
              <a:rPr lang="ja-JP" altLang="ja-JP" dirty="0"/>
              <a:t>・・と言われましたが、その効果はどれくらいですか。」</a:t>
            </a:r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590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☞質問には説明した人が答える。詰まったら他の人がフォローする。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3196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賛成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</a:t>
            </a:r>
            <a:r>
              <a:rPr lang="ja-JP" altLang="en-US" sz="3200" dirty="0" smtClean="0">
                <a:solidFill>
                  <a:srgbClr val="FF0000"/>
                </a:solidFill>
              </a:rPr>
              <a:t>立論に対し質問をする（</a:t>
            </a:r>
            <a:r>
              <a:rPr lang="en-US" altLang="ja-JP" sz="3200" dirty="0" smtClean="0">
                <a:solidFill>
                  <a:srgbClr val="FF0000"/>
                </a:solidFill>
              </a:rPr>
              <a:t>×</a:t>
            </a:r>
            <a:r>
              <a:rPr lang="ja-JP" altLang="en-US" sz="3200" dirty="0" smtClean="0">
                <a:solidFill>
                  <a:srgbClr val="FF0000"/>
                </a:solidFill>
              </a:rPr>
              <a:t>意見）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154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相談タイム（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535381"/>
            <a:ext cx="8239991" cy="192231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＜最終立論の内容＞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・相手の立論への反論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「・・・といわれましたが、私たちは・・・と考えます」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・もう一度、意見を主張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2715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相手の立論を踏まえ最後の主張を考える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436416" y="4586412"/>
            <a:ext cx="8239991" cy="2022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☆ジャッジはここまでの部分を判定する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①最初の立論　　　　　賛成派　　反対派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②質問の鋭さ・回答　　賛成派　　反対派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ja-JP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①・②で優位と感じた方に〇をつけておく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90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反対派反論（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私たちは・・・に反対です。その理由は・・・です。」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「賛成派の言われた・・・という問題については、私たちは</a:t>
            </a:r>
            <a:r>
              <a:rPr lang="en-US" altLang="ja-JP" dirty="0" smtClean="0"/>
              <a:t>‥‥</a:t>
            </a:r>
            <a:r>
              <a:rPr lang="ja-JP" altLang="en-US" dirty="0" smtClean="0"/>
              <a:t>と考えています。」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949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賛成派の立論に対抗する意見を述べる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01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賛成派反論（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私たちは・・・に賛成です。その理由は・・・です。」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「反対派の言われた・・・という問題については、私たちは</a:t>
            </a:r>
            <a:r>
              <a:rPr lang="en-US" altLang="ja-JP" dirty="0" smtClean="0"/>
              <a:t>‥‥</a:t>
            </a:r>
            <a:r>
              <a:rPr lang="ja-JP" altLang="en-US" dirty="0" smtClean="0"/>
              <a:t>と考えています。」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949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反対派の立論に対抗する意見を述べる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STEP6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72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審判相談タイム（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＜判定の材料＞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①最初の立論　　　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②質問の鋭さ・回答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③最終反論　　　　　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①～③で優位と感じた方に</a:t>
            </a:r>
            <a:r>
              <a:rPr lang="ja-JP" altLang="en-US" dirty="0" err="1" smtClean="0"/>
              <a:t>〇</a:t>
            </a:r>
            <a:r>
              <a:rPr lang="ja-JP" altLang="en-US" dirty="0" smtClean="0"/>
              <a:t>、多い方が勝利</a:t>
            </a:r>
            <a:r>
              <a:rPr lang="ja-JP" altLang="ja-JP" dirty="0"/>
              <a:t>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798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</a:t>
            </a:r>
            <a:r>
              <a:rPr lang="ja-JP" altLang="en-US" sz="2400" dirty="0"/>
              <a:t>主張</a:t>
            </a:r>
            <a:r>
              <a:rPr lang="ja-JP" altLang="en-US" sz="2400" dirty="0" smtClean="0"/>
              <a:t>をした</a:t>
            </a:r>
            <a:r>
              <a:rPr lang="ja-JP" altLang="en-US" sz="2400" dirty="0"/>
              <a:t>チーム</a:t>
            </a:r>
            <a:r>
              <a:rPr lang="ja-JP" altLang="en-US" sz="2400" dirty="0" smtClean="0"/>
              <a:t>はここまでの反省を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しておこう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6062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最初の立論・回答・反論をふまえ判定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審判</a:t>
            </a:r>
            <a:r>
              <a:rPr lang="ja-JP" altLang="en-US" dirty="0">
                <a:solidFill>
                  <a:srgbClr val="FF0000"/>
                </a:solidFill>
              </a:rPr>
              <a:t>判定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/>
              <a:t>審判</a:t>
            </a:r>
            <a:r>
              <a:rPr lang="ja-JP" altLang="en-US" dirty="0" smtClean="0"/>
              <a:t>の</a:t>
            </a:r>
            <a:r>
              <a:rPr lang="ja-JP" altLang="en-US" dirty="0"/>
              <a:t>判定</a:t>
            </a:r>
            <a:r>
              <a:rPr lang="ja-JP" altLang="en-US" dirty="0" smtClean="0"/>
              <a:t>は・・・派の勝利と判定します。」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最初の立論の勝者は・・・派で、理由は・・・・です。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続いて質問では・・・派で、理由は・・・です。・・・」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798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</a:t>
            </a:r>
            <a:r>
              <a:rPr lang="ja-JP" altLang="en-US" sz="2400" dirty="0" smtClean="0"/>
              <a:t>ジャッジはここまでの立論についてまず</a:t>
            </a:r>
            <a:endParaRPr lang="en-US" altLang="ja-JP" sz="2400" dirty="0" smtClean="0"/>
          </a:p>
          <a:p>
            <a:r>
              <a:rPr lang="ja-JP" altLang="en-US" sz="2400" dirty="0" smtClean="0"/>
              <a:t>どちらの立論が説得力があったか判定する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857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審判が勝利を判定しその根拠を述べる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STEP7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908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３．振り返り（宿題）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4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次回に向けて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改善点を挙げてみよう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7" y="2489561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997523" y="228397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学んだことで書きましょう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28650" y="3609542"/>
            <a:ext cx="7886700" cy="1146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mtClean="0"/>
              <a:t>箇条書きで３つ以上</a:t>
            </a:r>
            <a:endParaRPr lang="en-US" altLang="ja-JP" smtClean="0"/>
          </a:p>
          <a:p>
            <a:r>
              <a:rPr lang="ja-JP" altLang="en-US" smtClean="0"/>
              <a:t>客観的な内容（</a:t>
            </a:r>
            <a:r>
              <a:rPr lang="en-US" altLang="ja-JP" smtClean="0"/>
              <a:t>×</a:t>
            </a:r>
            <a:r>
              <a:rPr lang="ja-JP" altLang="en-US" smtClean="0"/>
              <a:t>感想）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59777" y="4725121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11" name="タイトル 3"/>
          <p:cNvSpPr txBox="1">
            <a:spLocks/>
          </p:cNvSpPr>
          <p:nvPr/>
        </p:nvSpPr>
        <p:spPr>
          <a:xfrm>
            <a:off x="997523" y="453483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もう一度自分の意見を書こう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43050" y="5922464"/>
            <a:ext cx="60579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No.5-2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の締め切り　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7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13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日（金）まで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今日の提出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200" dirty="0" smtClean="0"/>
              <a:t>プリントＮｏ．４（ディベート準備）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プリントＮｏ．５（ディベート実施）</a:t>
            </a:r>
            <a:endParaRPr lang="en-US" altLang="ja-JP" sz="3200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　　</a:t>
            </a:r>
            <a:r>
              <a:rPr kumimoji="1" lang="en-US" altLang="ja-JP" sz="3200" dirty="0" smtClean="0"/>
              <a:t>※7/3</a:t>
            </a:r>
            <a:r>
              <a:rPr kumimoji="1" lang="ja-JP" altLang="en-US" sz="3200" dirty="0" smtClean="0"/>
              <a:t>（火）まで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・プリントＮｏ．５－２</a:t>
            </a:r>
            <a:endParaRPr lang="en-US" altLang="ja-JP" sz="3200" dirty="0" smtClean="0"/>
          </a:p>
          <a:p>
            <a:pPr marL="0" indent="0">
              <a:buNone/>
            </a:pPr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※7/13</a:t>
            </a:r>
            <a:r>
              <a:rPr kumimoji="1" lang="ja-JP" altLang="en-US" sz="3200" dirty="0" smtClean="0"/>
              <a:t>（金）まで　</a:t>
            </a:r>
            <a:endParaRPr kumimoji="1"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 smtClean="0">
                <a:solidFill>
                  <a:srgbClr val="FF0000"/>
                </a:solidFill>
              </a:rPr>
              <a:t>１学期の評価は制作物と各提出物の内容で算出します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90117" y="2027942"/>
            <a:ext cx="696376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ごみを減らすために</a:t>
            </a:r>
            <a:endParaRPr lang="en-US" altLang="ja-JP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ゴミ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の</a:t>
            </a:r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収集を</a:t>
            </a:r>
            <a:endParaRPr lang="en-US" altLang="ja-JP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有料化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にすべきか否</a:t>
            </a:r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か</a:t>
            </a:r>
            <a:endParaRPr lang="ja-JP" altLang="en-U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今回のテーマ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教員ディベート評価表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16014"/>
              </p:ext>
            </p:extLst>
          </p:nvPr>
        </p:nvGraphicFramePr>
        <p:xfrm>
          <a:off x="280551" y="1604818"/>
          <a:ext cx="8478984" cy="44953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9746"/>
                <a:gridCol w="2119746"/>
                <a:gridCol w="2119746"/>
                <a:gridCol w="2119746"/>
              </a:tblGrid>
              <a:tr h="49948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賛成派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反対派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ジャッジ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①賛成立論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②反対質問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回答内容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質問内容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③反対立論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④賛成質問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質問内容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回答内容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⑤反対反論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立論内容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⑥賛成反論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立論内容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⑦審判判定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時間・内容・根拠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評価（Ｓ・Ａ・Ｂ・Ｃ）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63982" y="6100183"/>
            <a:ext cx="5995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①～⑦の項目で評価し、総合的に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段階で評価してください。</a:t>
            </a:r>
            <a:endParaRPr kumimoji="1" lang="en-US" altLang="ja-JP" dirty="0" smtClean="0"/>
          </a:p>
          <a:p>
            <a:r>
              <a:rPr lang="ja-JP" altLang="en-US" dirty="0" smtClean="0"/>
              <a:t>Ｂが普通　とし　Ａはよい　Ｃは不足　Ｓはすばらしい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43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　ジャッジ用評価表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81596"/>
              </p:ext>
            </p:extLst>
          </p:nvPr>
        </p:nvGraphicFramePr>
        <p:xfrm>
          <a:off x="280551" y="1604818"/>
          <a:ext cx="8478984" cy="40997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9746"/>
                <a:gridCol w="2119746"/>
                <a:gridCol w="914402"/>
                <a:gridCol w="3325090"/>
              </a:tblGrid>
              <a:tr h="819958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審査内容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判定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理由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①立論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②質問と回答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③反論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時間・判定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総合評価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①～③の総合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943100" y="5912427"/>
            <a:ext cx="6816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・判定には賛成派または反対派を記入する。理由はその判定理由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lang="ja-JP" altLang="en-US" dirty="0" smtClean="0"/>
              <a:t>①②③でそれぞれ</a:t>
            </a:r>
            <a:r>
              <a:rPr lang="en-US" altLang="ja-JP" dirty="0" smtClean="0"/>
              <a:t>1</a:t>
            </a:r>
            <a:r>
              <a:rPr lang="ja-JP" altLang="en-US" dirty="0" smtClean="0"/>
              <a:t>ポイント、ポイントが多い方が総合判定で勝利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06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ディベートの進行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262370" y="1409990"/>
          <a:ext cx="8619260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44364"/>
                <a:gridCol w="1896465"/>
                <a:gridCol w="3378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賛成派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ジャッジ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反対派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①賛成派立論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　・意見・根拠を述べる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司会・判定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②反対派質問　２分　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③反対派立論　３分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・意見・根拠を述べる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④賛成派質問　２分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⑤相談タイム　５分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ここまでの判定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⑤相談タイム　５分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⑥反対派反論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・質問・反対派立論をふまえる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⑦賛成派反論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・質問・反対派立論をふまえる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⑧審判協議３分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論理的・説得力ある方が勝利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⑨審判判定２分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判定では理由・根拠も述べる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88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教材</a:t>
            </a:r>
            <a:r>
              <a:rPr kumimoji="1" lang="en-US" altLang="ja-JP" sz="4000" dirty="0" smtClean="0"/>
              <a:t>No.5</a:t>
            </a:r>
            <a:r>
              <a:rPr kumimoji="1" lang="ja-JP" altLang="en-US" sz="4000" dirty="0" smtClean="0"/>
              <a:t>（</a:t>
            </a:r>
            <a:r>
              <a:rPr kumimoji="1" lang="en-US" altLang="ja-JP" sz="4000" dirty="0" smtClean="0"/>
              <a:t>K2</a:t>
            </a:r>
            <a:r>
              <a:rPr kumimoji="1" lang="ja-JP" altLang="en-US" sz="4000" dirty="0" smtClean="0"/>
              <a:t>）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987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相談しよう（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704811"/>
          </a:xfrm>
        </p:spPr>
        <p:txBody>
          <a:bodyPr/>
          <a:lstStyle/>
          <a:p>
            <a:r>
              <a:rPr kumimoji="1" lang="ja-JP" altLang="en-US" dirty="0" smtClean="0"/>
              <a:t>立論（最初の主張）で述べること　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意見（こう考える）＋根拠（客観的資料）</a:t>
            </a:r>
            <a:endParaRPr kumimoji="1" lang="en-US" altLang="ja-JP" dirty="0" smtClean="0"/>
          </a:p>
          <a:p>
            <a:r>
              <a:rPr lang="ja-JP" altLang="en-US" dirty="0"/>
              <a:t>質問</a:t>
            </a:r>
            <a:r>
              <a:rPr lang="ja-JP" altLang="en-US" dirty="0" smtClean="0"/>
              <a:t>の答え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　→質問されそうなことを想定</a:t>
            </a:r>
            <a:endParaRPr kumimoji="1" lang="en-US" altLang="ja-JP" dirty="0" smtClean="0"/>
          </a:p>
          <a:p>
            <a:r>
              <a:rPr lang="ja-JP" altLang="en-US" dirty="0" smtClean="0"/>
              <a:t>相手に質問すること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　←立論を聞いてから</a:t>
            </a:r>
            <a:endParaRPr lang="en-US" altLang="ja-JP" dirty="0" smtClean="0"/>
          </a:p>
          <a:p>
            <a:r>
              <a:rPr kumimoji="1" lang="ja-JP" altLang="en-US" dirty="0"/>
              <a:t>最後</a:t>
            </a:r>
            <a:r>
              <a:rPr kumimoji="1" lang="ja-JP" altLang="en-US" dirty="0" smtClean="0"/>
              <a:t>の反論　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　←途中の相談タイムで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77982" y="1825625"/>
            <a:ext cx="8037368" cy="1353993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上矢印 4"/>
          <p:cNvSpPr/>
          <p:nvPr/>
        </p:nvSpPr>
        <p:spPr>
          <a:xfrm>
            <a:off x="7949045" y="3178031"/>
            <a:ext cx="270164" cy="135240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034145" y="4530437"/>
            <a:ext cx="5185064" cy="97674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このあたり誰がいうか？何を言うか？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/>
              <a:t>決</a:t>
            </a:r>
            <a:r>
              <a:rPr lang="ja-JP" altLang="en-US" sz="2400" dirty="0" smtClean="0"/>
              <a:t>めておくとよ</a:t>
            </a:r>
            <a:r>
              <a:rPr lang="ja-JP" altLang="en-US" sz="2400" dirty="0"/>
              <a:t>い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871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メンバーを記入しよう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926164"/>
              </p:ext>
            </p:extLst>
          </p:nvPr>
        </p:nvGraphicFramePr>
        <p:xfrm>
          <a:off x="628650" y="1825625"/>
          <a:ext cx="7886700" cy="192024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511877"/>
                <a:gridCol w="637482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賛成派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反対派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ジャッジ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7043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２．展開編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3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賛成派立論（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私たちは○○に賛成です。その理由は３つあります。それは・・・と・・・と・・です</a:t>
            </a:r>
            <a:r>
              <a:rPr lang="ja-JP" altLang="ja-JP" dirty="0" smtClean="0"/>
              <a:t>。</a:t>
            </a:r>
            <a:r>
              <a:rPr lang="ja-JP" altLang="en-US" dirty="0" smtClean="0"/>
              <a:t>」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</a:t>
            </a:r>
            <a:r>
              <a:rPr lang="ja-JP" altLang="ja-JP" dirty="0" smtClean="0"/>
              <a:t>今</a:t>
            </a:r>
            <a:r>
              <a:rPr lang="ja-JP" altLang="ja-JP" dirty="0"/>
              <a:t>からこれらについて説明します。まず・・・についてです。・・（根拠①）・・」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以上</a:t>
            </a:r>
            <a:r>
              <a:rPr lang="en-US" altLang="ja-JP" dirty="0"/>
              <a:t>3</a:t>
            </a:r>
            <a:r>
              <a:rPr lang="ja-JP" altLang="ja-JP" dirty="0" err="1"/>
              <a:t>つの</a:t>
            </a:r>
            <a:r>
              <a:rPr lang="ja-JP" altLang="ja-JP" dirty="0"/>
              <a:t>理由から私たちは賛成します。」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330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☞意見は</a:t>
            </a:r>
            <a:r>
              <a:rPr lang="en-US" altLang="ja-JP" sz="2400" dirty="0" smtClean="0"/>
              <a:t>3</a:t>
            </a:r>
            <a:r>
              <a:rPr lang="ja-JP" altLang="ja-JP" sz="2400" dirty="0" smtClean="0"/>
              <a:t>つくらいに整理し、根拠は具体的な数値も入れると説得力が増すよ。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353451" y="1693956"/>
            <a:ext cx="6405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3200" dirty="0" smtClean="0">
                <a:solidFill>
                  <a:srgbClr val="FF0000"/>
                </a:solidFill>
              </a:rPr>
              <a:t>賛成派が順番に根拠・主張を述べる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103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反対派質問（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立論で</a:t>
            </a:r>
            <a:r>
              <a:rPr lang="ja-JP" altLang="ja-JP" dirty="0" smtClean="0"/>
              <a:t>・</a:t>
            </a:r>
            <a:r>
              <a:rPr lang="ja-JP" altLang="ja-JP" dirty="0"/>
              <a:t>・・と言われましたが、その効果はどれくらいですか。」</a:t>
            </a:r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590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☞質問には説明した人が答える。詰まったら他の人がフォローする。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529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</a:t>
            </a:r>
            <a:r>
              <a:rPr lang="ja-JP" altLang="en-US" sz="3200" dirty="0" smtClean="0">
                <a:solidFill>
                  <a:srgbClr val="FF0000"/>
                </a:solidFill>
              </a:rPr>
              <a:t>立論に対し質問をする（</a:t>
            </a:r>
            <a:r>
              <a:rPr lang="en-US" altLang="ja-JP" sz="3200" dirty="0" smtClean="0">
                <a:solidFill>
                  <a:srgbClr val="FF0000"/>
                </a:solidFill>
              </a:rPr>
              <a:t>×</a:t>
            </a:r>
            <a:r>
              <a:rPr lang="ja-JP" altLang="en-US" sz="3200" dirty="0" smtClean="0">
                <a:solidFill>
                  <a:srgbClr val="FF0000"/>
                </a:solidFill>
              </a:rPr>
              <a:t>意見）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570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673</Words>
  <Application>Microsoft Office PowerPoint</Application>
  <PresentationFormat>画面に合わせる (4:3)</PresentationFormat>
  <Paragraphs>183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今回のテーマ</vt:lpstr>
      <vt:lpstr>ディベートの進行</vt:lpstr>
      <vt:lpstr>探究科スライド</vt:lpstr>
      <vt:lpstr>相談しよう（5分）</vt:lpstr>
      <vt:lpstr>メンバーを記入しよう</vt:lpstr>
      <vt:lpstr>２．展開編</vt:lpstr>
      <vt:lpstr>賛成派立論（3分）</vt:lpstr>
      <vt:lpstr>反対派質問（2分）</vt:lpstr>
      <vt:lpstr>反対派立論（3分）</vt:lpstr>
      <vt:lpstr>賛成派質問（2分）</vt:lpstr>
      <vt:lpstr>相談タイム（5分）</vt:lpstr>
      <vt:lpstr>反対派反論（3分）</vt:lpstr>
      <vt:lpstr>賛成派反論（3分）</vt:lpstr>
      <vt:lpstr>審判相談タイム（3分）</vt:lpstr>
      <vt:lpstr>審判判定（2分）</vt:lpstr>
      <vt:lpstr>３．振り返り（宿題）</vt:lpstr>
      <vt:lpstr>次回に向けて 改善点を挙げてみよう</vt:lpstr>
      <vt:lpstr>今日の提出</vt:lpstr>
      <vt:lpstr>教員ディベート評価表</vt:lpstr>
      <vt:lpstr>ディベート　ジャッジ用評価表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33</cp:revision>
  <cp:lastPrinted>2018-07-01T22:29:54Z</cp:lastPrinted>
  <dcterms:created xsi:type="dcterms:W3CDTF">2017-06-22T03:36:30Z</dcterms:created>
  <dcterms:modified xsi:type="dcterms:W3CDTF">2018-07-23T02:57:53Z</dcterms:modified>
</cp:coreProperties>
</file>