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5" r:id="rId10"/>
    <p:sldId id="276" r:id="rId11"/>
    <p:sldId id="277" r:id="rId1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1374" y="8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0714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36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1762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496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50202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735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780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193683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0978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796030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40885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3D39B9-402F-4498-875B-030C61BE008A}" type="datetimeFigureOut">
              <a:rPr kumimoji="1" lang="ja-JP" altLang="en-US" smtClean="0"/>
              <a:t>2018/7/23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ACD63-9CD4-4C09-AE3F-30DE6BF9EE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059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mp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探究科スライド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990112"/>
            <a:ext cx="6858000" cy="1153391"/>
          </a:xfrm>
        </p:spPr>
        <p:txBody>
          <a:bodyPr>
            <a:normAutofit/>
          </a:bodyPr>
          <a:lstStyle/>
          <a:p>
            <a:r>
              <a:rPr lang="ja-JP" altLang="en-US" sz="3600" dirty="0"/>
              <a:t>教材</a:t>
            </a:r>
            <a:r>
              <a:rPr lang="en-US" altLang="ja-JP" sz="3600" dirty="0" smtClean="0"/>
              <a:t>No.01</a:t>
            </a:r>
            <a:r>
              <a:rPr lang="ja-JP" altLang="en-US" sz="3600" dirty="0" smtClean="0"/>
              <a:t>（</a:t>
            </a:r>
            <a:r>
              <a:rPr lang="en-US" altLang="ja-JP" sz="3600" dirty="0" smtClean="0"/>
              <a:t>K2</a:t>
            </a:r>
            <a:r>
              <a:rPr lang="ja-JP" altLang="en-US" sz="3600" dirty="0" smtClean="0"/>
              <a:t>）</a:t>
            </a:r>
            <a:endParaRPr lang="ja-JP" altLang="en-US" sz="3600" dirty="0"/>
          </a:p>
        </p:txBody>
      </p:sp>
    </p:spTree>
    <p:extLst>
      <p:ext uri="{BB962C8B-B14F-4D97-AF65-F5344CB8AC3E}">
        <p14:creationId xmlns:p14="http://schemas.microsoft.com/office/powerpoint/2010/main" val="624438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今日やること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設計図に沿って調べる（３時間中の</a:t>
            </a:r>
            <a:r>
              <a:rPr lang="ja-JP" altLang="en-US" dirty="0"/>
              <a:t>２</a:t>
            </a:r>
            <a:r>
              <a:rPr kumimoji="1" lang="ja-JP" altLang="en-US" dirty="0" smtClean="0"/>
              <a:t>回目）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ＩＰａｄを使って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メディア</a:t>
            </a:r>
            <a:r>
              <a:rPr lang="ja-JP" altLang="en-US" dirty="0"/>
              <a:t>ルーム</a:t>
            </a:r>
            <a:r>
              <a:rPr lang="ja-JP" altLang="en-US" dirty="0" smtClean="0"/>
              <a:t>を使って</a:t>
            </a:r>
            <a:endParaRPr lang="en-US" altLang="ja-JP" dirty="0" smtClean="0"/>
          </a:p>
          <a:p>
            <a:r>
              <a:rPr lang="ja-JP" altLang="en-US" dirty="0" smtClean="0"/>
              <a:t>調べたことを情報カードにメモする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どこから（参照）を忘れずに記入する</a:t>
            </a:r>
            <a:endParaRPr lang="en-US" altLang="ja-JP" dirty="0" smtClean="0"/>
          </a:p>
          <a:p>
            <a:r>
              <a:rPr lang="ja-JP" altLang="en-US" dirty="0"/>
              <a:t>書</a:t>
            </a:r>
            <a:r>
              <a:rPr lang="ja-JP" altLang="en-US" dirty="0" smtClean="0"/>
              <a:t>けるところから画用紙に清書する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画用紙に表やグラフを貼りつけてもよい</a:t>
            </a:r>
            <a:endParaRPr lang="en-US" altLang="ja-JP" dirty="0" smtClean="0"/>
          </a:p>
          <a:p>
            <a:pPr lvl="1"/>
            <a:r>
              <a:rPr lang="ja-JP" altLang="en-US" dirty="0"/>
              <a:t>書き方</a:t>
            </a:r>
            <a:r>
              <a:rPr lang="ja-JP" altLang="en-US" dirty="0" smtClean="0"/>
              <a:t>はプリントＮｏ．１に書いてあるとおり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作業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0727" y="5534354"/>
            <a:ext cx="691243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solidFill>
                  <a:srgbClr val="FF0000"/>
                </a:solidFill>
              </a:rPr>
              <a:t>あと１回で完成できるように時間配分を！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rgbClr val="FF0000"/>
                </a:solidFill>
              </a:rPr>
              <a:t>情報</a:t>
            </a:r>
            <a:r>
              <a:rPr lang="ja-JP" altLang="en-US" sz="2800" dirty="0">
                <a:solidFill>
                  <a:srgbClr val="FF0000"/>
                </a:solidFill>
              </a:rPr>
              <a:t>カード</a:t>
            </a:r>
            <a:r>
              <a:rPr lang="ja-JP" altLang="en-US" sz="2800" dirty="0" smtClean="0">
                <a:solidFill>
                  <a:srgbClr val="FF0000"/>
                </a:solidFill>
              </a:rPr>
              <a:t>を本日いったん提出してください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4613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やること（今日で完成）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画用紙に清書する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画用紙に表やグラフを貼りつけてもよい</a:t>
            </a:r>
            <a:endParaRPr lang="en-US" altLang="ja-JP" dirty="0" smtClean="0"/>
          </a:p>
          <a:p>
            <a:pPr lvl="1"/>
            <a:r>
              <a:rPr lang="ja-JP" altLang="en-US" dirty="0"/>
              <a:t>書き方</a:t>
            </a:r>
            <a:r>
              <a:rPr lang="ja-JP" altLang="en-US" dirty="0" smtClean="0"/>
              <a:t>はプリントＮｏ．１に書いてあるとおり</a:t>
            </a:r>
            <a:endParaRPr lang="en-US" altLang="ja-JP" dirty="0" smtClean="0"/>
          </a:p>
          <a:p>
            <a:r>
              <a:rPr lang="ja-JP" altLang="en-US" dirty="0" smtClean="0"/>
              <a:t>情報カードに話すことをメモする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ポスターには箇条書きや表など話す見出しを書くとよい</a:t>
            </a:r>
            <a:endParaRPr lang="en-US" altLang="ja-JP" dirty="0" smtClean="0"/>
          </a:p>
          <a:p>
            <a:pPr lvl="1"/>
            <a:endParaRPr lang="en-US" altLang="ja-JP" dirty="0"/>
          </a:p>
          <a:p>
            <a:r>
              <a:rPr lang="ja-JP" altLang="en-US" dirty="0" smtClean="0"/>
              <a:t>次回のイメージ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ポスターを掲示してそれについて説明する（３～５分）</a:t>
            </a:r>
            <a:endParaRPr lang="en-US" altLang="ja-JP" dirty="0" smtClean="0"/>
          </a:p>
          <a:p>
            <a:pPr marL="0" indent="0">
              <a:buNone/>
            </a:pPr>
            <a:r>
              <a:rPr lang="en-US" altLang="ja-JP" dirty="0" smtClean="0"/>
              <a:t>	</a:t>
            </a:r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作業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30727" y="5534354"/>
            <a:ext cx="6912430" cy="954107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solidFill>
                  <a:srgbClr val="FF0000"/>
                </a:solidFill>
              </a:rPr>
              <a:t>・本日ポスター提出</a:t>
            </a:r>
            <a:endParaRPr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 smtClean="0">
                <a:solidFill>
                  <a:srgbClr val="FF0000"/>
                </a:solidFill>
              </a:rPr>
              <a:t>・間に合わない人は５月２６日（金）まで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018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623887" y="1709739"/>
            <a:ext cx="8356827" cy="2852737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１．世界の課題を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　　　</a:t>
            </a:r>
            <a:r>
              <a:rPr kumimoji="1" lang="ja-JP" altLang="en-US" dirty="0" smtClean="0">
                <a:solidFill>
                  <a:srgbClr val="FF0000"/>
                </a:solidFill>
              </a:rPr>
              <a:t>見つけよう（応用）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idx="1"/>
          </p:nvPr>
        </p:nvSpPr>
        <p:spPr>
          <a:xfrm>
            <a:off x="1817914" y="4589464"/>
            <a:ext cx="6692673" cy="1500187"/>
          </a:xfrm>
        </p:spPr>
        <p:txBody>
          <a:bodyPr/>
          <a:lstStyle/>
          <a:p>
            <a:r>
              <a:rPr kumimoji="1" lang="ja-JP" altLang="en-US" dirty="0" smtClean="0"/>
              <a:t>・テキストを越えてテーマを選びまとめる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806968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7868" y="365126"/>
            <a:ext cx="7886700" cy="1325563"/>
          </a:xfrm>
        </p:spPr>
        <p:txBody>
          <a:bodyPr/>
          <a:lstStyle/>
          <a:p>
            <a:pPr algn="ctr"/>
            <a:r>
              <a:rPr kumimoji="1" lang="ja-JP" altLang="en-US" dirty="0" smtClean="0">
                <a:solidFill>
                  <a:srgbClr val="FF0000"/>
                </a:solidFill>
              </a:rPr>
              <a:t>自分が調べたい</a:t>
            </a:r>
            <a:r>
              <a:rPr kumimoji="1" lang="en-US" altLang="ja-JP" dirty="0" smtClean="0">
                <a:solidFill>
                  <a:srgbClr val="FF0000"/>
                </a:solidFill>
              </a:rPr>
              <a:t/>
            </a:r>
            <a:br>
              <a:rPr kumimoji="1" lang="en-US" altLang="ja-JP" dirty="0" smtClean="0">
                <a:solidFill>
                  <a:srgbClr val="FF0000"/>
                </a:solidFill>
              </a:rPr>
            </a:br>
            <a:r>
              <a:rPr kumimoji="1" lang="ja-JP" altLang="en-US" dirty="0" smtClean="0">
                <a:solidFill>
                  <a:srgbClr val="FF0000"/>
                </a:solidFill>
              </a:rPr>
              <a:t>テーマを</a:t>
            </a:r>
            <a:r>
              <a:rPr lang="ja-JP" altLang="en-US" dirty="0" smtClean="0">
                <a:solidFill>
                  <a:srgbClr val="FF0000"/>
                </a:solidFill>
              </a:rPr>
              <a:t>考えよう（</a:t>
            </a:r>
            <a:r>
              <a:rPr lang="en-US" altLang="ja-JP" dirty="0" smtClean="0">
                <a:solidFill>
                  <a:srgbClr val="FF0000"/>
                </a:solidFill>
              </a:rPr>
              <a:t>K2</a:t>
            </a:r>
            <a:r>
              <a:rPr lang="ja-JP" altLang="en-US" dirty="0" smtClean="0">
                <a:solidFill>
                  <a:srgbClr val="FF0000"/>
                </a:solidFill>
              </a:rPr>
              <a:t>）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446810" y="1815234"/>
            <a:ext cx="8156864" cy="1232766"/>
          </a:xfrm>
        </p:spPr>
        <p:txBody>
          <a:bodyPr>
            <a:normAutofit lnSpcReduction="10000"/>
          </a:bodyPr>
          <a:lstStyle/>
          <a:p>
            <a:r>
              <a:rPr lang="ja-JP" altLang="en-US" dirty="0" smtClean="0"/>
              <a:t>自分が調べたいテーマを考えよう！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ＳＤＧｓに関係するテーマを自分で考えよう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テキストに載っているテーマでも構いません</a:t>
            </a:r>
            <a:endParaRPr lang="ja-JP" altLang="ja-JP" dirty="0"/>
          </a:p>
          <a:p>
            <a:endParaRPr kumimoji="1" lang="ja-JP" altLang="en-US" dirty="0"/>
          </a:p>
        </p:txBody>
      </p:sp>
      <p:pic>
        <p:nvPicPr>
          <p:cNvPr id="12" name="図 11" descr="画面の領域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650" y="4774545"/>
            <a:ext cx="3578826" cy="1926910"/>
          </a:xfrm>
          <a:prstGeom prst="rect">
            <a:avLst/>
          </a:prstGeom>
        </p:spPr>
      </p:pic>
      <p:graphicFrame>
        <p:nvGraphicFramePr>
          <p:cNvPr id="13" name="表 12"/>
          <p:cNvGraphicFramePr>
            <a:graphicFrameLocks noGrp="1"/>
          </p:cNvGraphicFramePr>
          <p:nvPr>
            <p:extLst/>
          </p:nvPr>
        </p:nvGraphicFramePr>
        <p:xfrm>
          <a:off x="628650" y="2953657"/>
          <a:ext cx="7677148" cy="1645920"/>
        </p:xfrm>
        <a:graphic>
          <a:graphicData uri="http://schemas.openxmlformats.org/drawingml/2006/table">
            <a:tbl>
              <a:tblPr bandCol="1">
                <a:tableStyleId>{00A15C55-8517-42AA-B614-E9B94910E393}</a:tableStyleId>
              </a:tblPr>
              <a:tblGrid>
                <a:gridCol w="1919287"/>
                <a:gridCol w="1919287"/>
                <a:gridCol w="1919287"/>
                <a:gridCol w="1919287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調べるテーマ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en-US" altLang="ja-JP" sz="2400" dirty="0" smtClean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400" dirty="0" smtClean="0"/>
                        <a:t>SDGs</a:t>
                      </a:r>
                      <a:r>
                        <a:rPr kumimoji="1" lang="ja-JP" altLang="en-US" sz="2400" dirty="0" smtClean="0"/>
                        <a:t>の番号</a:t>
                      </a:r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dirty="0" smtClean="0"/>
                        <a:t>選んだ理由</a:t>
                      </a:r>
                      <a:endParaRPr kumimoji="1" lang="ja-JP" altLang="en-US" sz="2400" dirty="0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endParaRPr kumimoji="1" lang="en-US" altLang="ja-JP" sz="2400" dirty="0" smtClean="0"/>
                    </a:p>
                    <a:p>
                      <a:endParaRPr kumimoji="1" lang="ja-JP" alt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4525242" y="4774545"/>
            <a:ext cx="3780556" cy="120032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kumimoji="1" lang="ja-JP" altLang="en-US" sz="2400" dirty="0" smtClean="0"/>
              <a:t>調べたいテーマが</a:t>
            </a:r>
            <a:r>
              <a:rPr kumimoji="1" lang="en-US" altLang="ja-JP" sz="2400" dirty="0" smtClean="0"/>
              <a:t>SDGs</a:t>
            </a:r>
            <a:r>
              <a:rPr kumimoji="1" lang="ja-JP" altLang="en-US" sz="2400" dirty="0" smtClean="0"/>
              <a:t>の項目のどの内容か考えて、番号を書いてください。</a:t>
            </a:r>
            <a:endParaRPr kumimoji="1" lang="ja-JP" altLang="en-US" dirty="0"/>
          </a:p>
        </p:txBody>
      </p:sp>
      <p:cxnSp>
        <p:nvCxnSpPr>
          <p:cNvPr id="16" name="直線矢印コネクタ 15"/>
          <p:cNvCxnSpPr/>
          <p:nvPr/>
        </p:nvCxnSpPr>
        <p:spPr>
          <a:xfrm flipV="1">
            <a:off x="5377543" y="3385457"/>
            <a:ext cx="1611086" cy="1389088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13019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76850" y="365126"/>
            <a:ext cx="67385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表題を考えよう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1478684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調べるテーマの表題を疑問形で考えてください</a:t>
            </a:r>
            <a:endParaRPr lang="en-US" altLang="ja-JP" dirty="0" smtClean="0"/>
          </a:p>
          <a:p>
            <a:pPr marL="0" indent="0">
              <a:buNone/>
            </a:pPr>
            <a:r>
              <a:rPr lang="ja-JP" altLang="en-US" dirty="0"/>
              <a:t>　</a:t>
            </a:r>
            <a:r>
              <a:rPr lang="ja-JP" altLang="en-US" dirty="0" smtClean="0"/>
              <a:t>　</a:t>
            </a:r>
            <a:r>
              <a:rPr lang="en-US" altLang="ja-JP" dirty="0" smtClean="0"/>
              <a:t>×</a:t>
            </a:r>
            <a:r>
              <a:rPr lang="ja-JP" altLang="en-US" dirty="0" smtClean="0"/>
              <a:t>「○○について」　〇「なぜ・・は・・・か？」</a:t>
            </a:r>
            <a:endParaRPr lang="en-US" altLang="ja-JP" dirty="0" smtClean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/>
          </p:nvPr>
        </p:nvGraphicFramePr>
        <p:xfrm>
          <a:off x="474518" y="2917463"/>
          <a:ext cx="8420100" cy="230768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420100"/>
              </a:tblGrid>
              <a:tr h="230768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0432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>
          <a:xfrm>
            <a:off x="1295400" y="365126"/>
            <a:ext cx="7467600" cy="1325563"/>
          </a:xfrm>
        </p:spPr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追加で調べることを考えよう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564284"/>
          </a:xfrm>
        </p:spPr>
        <p:txBody>
          <a:bodyPr/>
          <a:lstStyle/>
          <a:p>
            <a:pPr marL="0" indent="0">
              <a:buNone/>
            </a:pPr>
            <a:r>
              <a:rPr kumimoji="1" lang="ja-JP" altLang="en-US" dirty="0" smtClean="0"/>
              <a:t>☞　箇条書きで３つ以上</a:t>
            </a: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graphicFrame>
        <p:nvGraphicFramePr>
          <p:cNvPr id="7" name="表 6"/>
          <p:cNvGraphicFramePr>
            <a:graphicFrameLocks noGrp="1"/>
          </p:cNvGraphicFramePr>
          <p:nvPr>
            <p:extLst/>
          </p:nvPr>
        </p:nvGraphicFramePr>
        <p:xfrm>
          <a:off x="441861" y="2555615"/>
          <a:ext cx="8420100" cy="1737360"/>
        </p:xfrm>
        <a:graphic>
          <a:graphicData uri="http://schemas.openxmlformats.org/drawingml/2006/table">
            <a:tbl>
              <a:tblPr bandRow="1">
                <a:tableStyleId>{00A15C55-8517-42AA-B614-E9B94910E393}</a:tableStyleId>
              </a:tblPr>
              <a:tblGrid>
                <a:gridCol w="8420100"/>
              </a:tblGrid>
              <a:tr h="1197337">
                <a:tc>
                  <a:txBody>
                    <a:bodyPr/>
                    <a:lstStyle/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en-US" altLang="ja-JP" dirty="0" smtClean="0"/>
                    </a:p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444398" y="5660572"/>
            <a:ext cx="6255204" cy="954107"/>
          </a:xfrm>
          <a:prstGeom prst="rect">
            <a:avLst/>
          </a:prstGeom>
          <a:noFill/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調べたことは「情報カード」に記入しよう</a:t>
            </a:r>
            <a:endParaRPr kumimoji="1" lang="en-US" altLang="ja-JP" sz="2800" dirty="0" smtClean="0">
              <a:solidFill>
                <a:srgbClr val="FF0000"/>
              </a:solidFill>
            </a:endParaRPr>
          </a:p>
          <a:p>
            <a:r>
              <a:rPr lang="ja-JP" altLang="en-US" sz="2800" dirty="0">
                <a:solidFill>
                  <a:srgbClr val="FF0000"/>
                </a:solidFill>
              </a:rPr>
              <a:t>　</a:t>
            </a:r>
            <a:r>
              <a:rPr lang="ja-JP" altLang="en-US" sz="2800" dirty="0" smtClean="0">
                <a:solidFill>
                  <a:srgbClr val="FF0000"/>
                </a:solidFill>
              </a:rPr>
              <a:t>　</a:t>
            </a:r>
            <a:r>
              <a:rPr lang="en-US" altLang="ja-JP" sz="2800" dirty="0" smtClean="0">
                <a:solidFill>
                  <a:srgbClr val="FF0000"/>
                </a:solidFill>
              </a:rPr>
              <a:t>※</a:t>
            </a:r>
            <a:r>
              <a:rPr lang="ja-JP" altLang="en-US" sz="2800" dirty="0" smtClean="0">
                <a:solidFill>
                  <a:srgbClr val="FF0000"/>
                </a:solidFill>
              </a:rPr>
              <a:t>必ず参照元・出典を記入しよう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  <p:sp>
        <p:nvSpPr>
          <p:cNvPr id="8" name="テキスト プレースホルダー 4"/>
          <p:cNvSpPr txBox="1">
            <a:spLocks/>
          </p:cNvSpPr>
          <p:nvPr/>
        </p:nvSpPr>
        <p:spPr>
          <a:xfrm>
            <a:off x="1567543" y="4441220"/>
            <a:ext cx="7467600" cy="8860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indent="-342900"/>
            <a:r>
              <a:rPr lang="ja-JP" altLang="en-US" dirty="0" smtClean="0"/>
              <a:t>基本はテキストの内容を分かりやすくまとめる</a:t>
            </a:r>
            <a:endParaRPr lang="en-US" altLang="ja-JP" dirty="0" smtClean="0"/>
          </a:p>
          <a:p>
            <a:pPr marL="342900" indent="-342900"/>
            <a:r>
              <a:rPr lang="ja-JP" altLang="en-US" dirty="0"/>
              <a:t>疑問</a:t>
            </a:r>
            <a:r>
              <a:rPr lang="ja-JP" altLang="en-US" dirty="0" smtClean="0"/>
              <a:t>に沿って追加で調べることを書き出す</a:t>
            </a:r>
            <a:endParaRPr lang="en-US" altLang="ja-JP" dirty="0" smtClean="0"/>
          </a:p>
          <a:p>
            <a:pPr marL="342900" indent="-342900"/>
            <a:endParaRPr lang="en-US" altLang="ja-JP" dirty="0" smtClean="0"/>
          </a:p>
          <a:p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7812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37457" y="1664927"/>
            <a:ext cx="3374572" cy="92333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１．はじめに</a:t>
            </a:r>
            <a:endParaRPr kumimoji="1" lang="en-US" altLang="ja-JP" dirty="0" smtClean="0"/>
          </a:p>
          <a:p>
            <a:r>
              <a:rPr lang="ja-JP" altLang="en-US" dirty="0"/>
              <a:t>　</a:t>
            </a:r>
            <a:r>
              <a:rPr lang="ja-JP" altLang="en-US" dirty="0" smtClean="0"/>
              <a:t>・このテーマにした理由</a:t>
            </a:r>
            <a:endParaRPr lang="en-US" altLang="ja-JP" dirty="0" smtClean="0"/>
          </a:p>
          <a:p>
            <a:r>
              <a:rPr kumimoji="1" lang="ja-JP" altLang="en-US" dirty="0"/>
              <a:t>　</a:t>
            </a:r>
            <a:r>
              <a:rPr kumimoji="1" lang="ja-JP" altLang="en-US" dirty="0" smtClean="0"/>
              <a:t>・自分の問題意識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37457" y="2903747"/>
            <a:ext cx="3374572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２．</a:t>
            </a:r>
            <a:r>
              <a:rPr lang="ja-JP" altLang="en-US" dirty="0" smtClean="0"/>
              <a:t>内容（調べたこと）</a:t>
            </a:r>
            <a:endParaRPr lang="en-US" altLang="ja-JP" dirty="0" smtClean="0"/>
          </a:p>
          <a:p>
            <a:r>
              <a:rPr lang="ja-JP" altLang="en-US" dirty="0" smtClean="0"/>
              <a:t>・２～３の項目を立てて書く</a:t>
            </a:r>
            <a:endParaRPr lang="en-US" altLang="ja-JP" dirty="0" smtClean="0"/>
          </a:p>
          <a:p>
            <a:r>
              <a:rPr kumimoji="1" lang="ja-JP" altLang="en-US" dirty="0" smtClean="0"/>
              <a:t>・調べた客観的事実を書く</a:t>
            </a:r>
            <a:endParaRPr kumimoji="1" lang="en-US" altLang="ja-JP" dirty="0" smtClean="0"/>
          </a:p>
          <a:p>
            <a:r>
              <a:rPr kumimoji="1" lang="ja-JP" altLang="en-US" dirty="0" smtClean="0"/>
              <a:t>・そのままではなく地図・表・流れ図など一目でわかりやすく書く</a:t>
            </a:r>
            <a:endParaRPr kumimoji="1" lang="en-US" altLang="ja-JP" dirty="0" smtClean="0"/>
          </a:p>
          <a:p>
            <a:r>
              <a:rPr lang="ja-JP" altLang="en-US" dirty="0" smtClean="0"/>
              <a:t>・文章ではなく箇条書きで書く</a:t>
            </a:r>
            <a:endParaRPr lang="en-US" altLang="ja-JP" dirty="0" smtClean="0"/>
          </a:p>
          <a:p>
            <a:r>
              <a:rPr lang="ja-JP" altLang="en-US" dirty="0" smtClean="0"/>
              <a:t>・ここでは自分の意見は書かない</a:t>
            </a:r>
            <a:endParaRPr kumimoji="1" lang="en-US" altLang="ja-JP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337457" y="5250562"/>
            <a:ext cx="3374572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4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３．考察とまとめ（自分の意見）</a:t>
            </a:r>
            <a:endParaRPr kumimoji="1" lang="en-US" altLang="ja-JP" dirty="0" smtClean="0"/>
          </a:p>
          <a:p>
            <a:r>
              <a:rPr lang="ja-JP" altLang="en-US" dirty="0" smtClean="0"/>
              <a:t>・調べたことからわかるたことを箇条書きで書く</a:t>
            </a:r>
            <a:endParaRPr lang="en-US" altLang="ja-JP" dirty="0" smtClean="0"/>
          </a:p>
          <a:p>
            <a:r>
              <a:rPr lang="ja-JP" altLang="en-US" dirty="0" smtClean="0"/>
              <a:t>・問題意識の答えを書く</a:t>
            </a:r>
            <a:endParaRPr lang="en-US" altLang="ja-JP" dirty="0" smtClean="0"/>
          </a:p>
        </p:txBody>
      </p:sp>
      <p:sp>
        <p:nvSpPr>
          <p:cNvPr id="8" name="下矢印 7"/>
          <p:cNvSpPr/>
          <p:nvPr/>
        </p:nvSpPr>
        <p:spPr>
          <a:xfrm>
            <a:off x="1282788" y="2596829"/>
            <a:ext cx="1132114" cy="287885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下矢印 8"/>
          <p:cNvSpPr/>
          <p:nvPr/>
        </p:nvSpPr>
        <p:spPr>
          <a:xfrm>
            <a:off x="1282788" y="4921286"/>
            <a:ext cx="1132114" cy="343062"/>
          </a:xfrm>
          <a:prstGeom prst="down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タイトル 9"/>
          <p:cNvSpPr>
            <a:spLocks noGrp="1"/>
          </p:cNvSpPr>
          <p:nvPr>
            <p:ph type="title"/>
          </p:nvPr>
        </p:nvSpPr>
        <p:spPr>
          <a:xfrm>
            <a:off x="127907" y="339364"/>
            <a:ext cx="7886700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ポスターの構成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pic>
        <p:nvPicPr>
          <p:cNvPr id="2" name="図 1" descr="画面の領域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1579" y="339364"/>
            <a:ext cx="5134692" cy="63921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055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481942" y="365126"/>
            <a:ext cx="6033407" cy="1325563"/>
          </a:xfrm>
        </p:spPr>
        <p:txBody>
          <a:bodyPr/>
          <a:lstStyle/>
          <a:p>
            <a:r>
              <a:rPr kumimoji="1" lang="ja-JP" altLang="en-US" dirty="0" smtClean="0">
                <a:solidFill>
                  <a:srgbClr val="FF0000"/>
                </a:solidFill>
              </a:rPr>
              <a:t>設計図を書こう</a:t>
            </a:r>
            <a:endParaRPr kumimoji="1" lang="ja-JP" altLang="en-US" dirty="0">
              <a:solidFill>
                <a:srgbClr val="FF0000"/>
              </a:solidFill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325092" y="1887879"/>
            <a:ext cx="1481937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STEP1</a:t>
            </a:r>
            <a:endParaRPr lang="ja-JP" altLang="en-US" sz="4000" dirty="0"/>
          </a:p>
        </p:txBody>
      </p:sp>
      <p:sp>
        <p:nvSpPr>
          <p:cNvPr id="5" name="正方形/長方形 4"/>
          <p:cNvSpPr/>
          <p:nvPr/>
        </p:nvSpPr>
        <p:spPr>
          <a:xfrm>
            <a:off x="325092" y="3470064"/>
            <a:ext cx="1481937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STEP2</a:t>
            </a:r>
            <a:endParaRPr lang="ja-JP" altLang="en-US" sz="40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7143" y="1887879"/>
            <a:ext cx="5965371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「１．はじめに」を考えよう（箇条書きで）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・気になった理由</a:t>
            </a:r>
            <a:endParaRPr lang="en-US" altLang="ja-JP" sz="2800" dirty="0" smtClean="0"/>
          </a:p>
          <a:p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・自分の問題式</a:t>
            </a:r>
            <a:endParaRPr kumimoji="1" lang="ja-JP" altLang="en-US" sz="28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2177142" y="3470064"/>
            <a:ext cx="5965371" cy="1384995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本文の項目建てを考えよう</a:t>
            </a:r>
            <a:endParaRPr kumimoji="1" lang="en-US" altLang="ja-JP" sz="2800" dirty="0" smtClean="0"/>
          </a:p>
          <a:p>
            <a:r>
              <a:rPr kumimoji="1" lang="en-US" altLang="ja-JP" sz="2800" dirty="0" smtClean="0"/>
              <a:t>(</a:t>
            </a:r>
            <a:r>
              <a:rPr kumimoji="1" lang="ja-JP" altLang="en-US" sz="2800" dirty="0" smtClean="0"/>
              <a:t>例</a:t>
            </a:r>
            <a:r>
              <a:rPr kumimoji="1" lang="en-US" altLang="ja-JP" sz="2800" dirty="0" smtClean="0"/>
              <a:t>)</a:t>
            </a:r>
            <a:r>
              <a:rPr kumimoji="1" lang="ja-JP" altLang="en-US" sz="2800" dirty="0" smtClean="0"/>
              <a:t>・難民選手団について</a:t>
            </a:r>
            <a:endParaRPr kumimoji="1" lang="en-US" altLang="ja-JP" sz="2800" dirty="0" smtClean="0"/>
          </a:p>
          <a:p>
            <a:r>
              <a:rPr lang="ja-JP" altLang="en-US" sz="2800" dirty="0"/>
              <a:t>　</a:t>
            </a:r>
            <a:r>
              <a:rPr lang="ja-JP" altLang="en-US" sz="2800" dirty="0" smtClean="0"/>
              <a:t>　　・</a:t>
            </a:r>
            <a:r>
              <a:rPr kumimoji="1" lang="ja-JP" altLang="en-US" sz="2800" dirty="0" smtClean="0"/>
              <a:t>歴史</a:t>
            </a:r>
            <a:r>
              <a:rPr lang="ja-JP" altLang="en-US" sz="2800" dirty="0" smtClean="0"/>
              <a:t>　・構成　・今後</a:t>
            </a: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　　</a:t>
            </a:r>
            <a:endParaRPr kumimoji="1" lang="ja-JP" altLang="en-US" sz="2800" dirty="0"/>
          </a:p>
        </p:txBody>
      </p:sp>
      <p:sp>
        <p:nvSpPr>
          <p:cNvPr id="8" name="正方形/長方形 7"/>
          <p:cNvSpPr/>
          <p:nvPr/>
        </p:nvSpPr>
        <p:spPr>
          <a:xfrm>
            <a:off x="325092" y="5052249"/>
            <a:ext cx="1481937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STEP3</a:t>
            </a:r>
            <a:endParaRPr lang="ja-JP" altLang="en-US" sz="40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2177141" y="5052249"/>
            <a:ext cx="5965371" cy="954107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調べたことを情報カードにメモする</a:t>
            </a:r>
            <a:endParaRPr kumimoji="1" lang="en-US" altLang="ja-JP" sz="2800" dirty="0" smtClean="0"/>
          </a:p>
          <a:p>
            <a:r>
              <a:rPr lang="ja-JP" altLang="en-US" sz="2800" dirty="0" smtClean="0"/>
              <a:t>・テキストから　・本から　・Ｗｅｂから　</a:t>
            </a:r>
            <a:r>
              <a:rPr kumimoji="1" lang="ja-JP" altLang="en-US" sz="2800" dirty="0"/>
              <a:t>　</a:t>
            </a:r>
            <a:r>
              <a:rPr kumimoji="1" lang="ja-JP" altLang="en-US" sz="2800" dirty="0" smtClean="0"/>
              <a:t>　　　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746715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ja-JP" altLang="en-US" dirty="0">
                <a:solidFill>
                  <a:srgbClr val="FF0000"/>
                </a:solidFill>
              </a:rPr>
              <a:t>　</a:t>
            </a:r>
            <a:r>
              <a:rPr lang="ja-JP" altLang="en-US" dirty="0" smtClean="0">
                <a:solidFill>
                  <a:srgbClr val="FF0000"/>
                </a:solidFill>
              </a:rPr>
              <a:t>ポスター</a:t>
            </a:r>
            <a:r>
              <a:rPr lang="ja-JP" altLang="en-US" sz="4800" dirty="0" smtClean="0">
                <a:solidFill>
                  <a:srgbClr val="FF0000"/>
                </a:solidFill>
              </a:rPr>
              <a:t>を作ろう！</a:t>
            </a:r>
            <a:endParaRPr kumimoji="1" lang="ja-JP" altLang="en-US" sz="4800" dirty="0">
              <a:solidFill>
                <a:srgbClr val="FF0000"/>
              </a:solidFill>
            </a:endParaRPr>
          </a:p>
        </p:txBody>
      </p:sp>
      <p:sp>
        <p:nvSpPr>
          <p:cNvPr id="5" name="コンテンツ プレースホルダー 4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1037319"/>
          </a:xfrm>
        </p:spPr>
        <p:txBody>
          <a:bodyPr>
            <a:normAutofit/>
          </a:bodyPr>
          <a:lstStyle/>
          <a:p>
            <a:r>
              <a:rPr lang="ja-JP" altLang="en-US" dirty="0" smtClean="0"/>
              <a:t>ポスターはＢ２サイズです</a:t>
            </a:r>
            <a:endParaRPr lang="en-US" altLang="ja-JP" dirty="0" smtClean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ja-JP" altLang="en-US" dirty="0" smtClean="0"/>
              <a:t>（図表は印刷して貼ってもかまいません。）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</p:txBody>
      </p:sp>
      <p:sp>
        <p:nvSpPr>
          <p:cNvPr id="6" name="正方形/長方形 5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4000" dirty="0" smtClean="0"/>
              <a:t>STEP4</a:t>
            </a:r>
            <a:endParaRPr lang="ja-JP" altLang="en-US" sz="4000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486280"/>
              </p:ext>
            </p:extLst>
          </p:nvPr>
        </p:nvGraphicFramePr>
        <p:xfrm>
          <a:off x="259777" y="3149600"/>
          <a:ext cx="5748644" cy="292608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3452252"/>
                <a:gridCol w="2296392"/>
              </a:tblGrid>
              <a:tr h="370840"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Ｋ２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調べる・まとめる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準備する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800" dirty="0" smtClean="0"/>
                        <a:t>4/16</a:t>
                      </a:r>
                      <a:r>
                        <a:rPr kumimoji="1" lang="ja-JP" altLang="en-US" sz="2800" dirty="0" smtClean="0"/>
                        <a:t>・</a:t>
                      </a:r>
                      <a:r>
                        <a:rPr kumimoji="1" lang="en-US" altLang="ja-JP" sz="2800" dirty="0" smtClean="0"/>
                        <a:t>23</a:t>
                      </a:r>
                    </a:p>
                    <a:p>
                      <a:r>
                        <a:rPr kumimoji="1" lang="en-US" altLang="ja-JP" sz="2800" dirty="0" smtClean="0"/>
                        <a:t>5/7</a:t>
                      </a:r>
                      <a:r>
                        <a:rPr kumimoji="1" lang="ja-JP" altLang="en-US" sz="2800" dirty="0" smtClean="0"/>
                        <a:t>・</a:t>
                      </a:r>
                      <a:r>
                        <a:rPr kumimoji="1" lang="en-US" altLang="ja-JP" sz="2800" dirty="0" smtClean="0"/>
                        <a:t>14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提出期限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発表する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振り返る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800" dirty="0" smtClean="0"/>
                        <a:t>5/28</a:t>
                      </a:r>
                      <a:r>
                        <a:rPr kumimoji="1" lang="ja-JP" altLang="en-US" sz="2800" dirty="0" smtClean="0"/>
                        <a:t>・</a:t>
                      </a:r>
                      <a:r>
                        <a:rPr kumimoji="1" lang="en-US" altLang="ja-JP" sz="2800" dirty="0" smtClean="0"/>
                        <a:t>6/4</a:t>
                      </a:r>
                      <a:endParaRPr kumimoji="1" lang="ja-JP" altLang="en-US" sz="2800" dirty="0" smtClean="0"/>
                    </a:p>
                    <a:p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432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今日やること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設計図に沿って調べる（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時間中の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回目）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ＩＰａｄを使って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メディア</a:t>
            </a:r>
            <a:r>
              <a:rPr lang="ja-JP" altLang="en-US" dirty="0"/>
              <a:t>ルーム</a:t>
            </a:r>
            <a:r>
              <a:rPr lang="ja-JP" altLang="en-US" dirty="0" smtClean="0"/>
              <a:t>を使って</a:t>
            </a:r>
            <a:endParaRPr lang="en-US" altLang="ja-JP" dirty="0" smtClean="0"/>
          </a:p>
          <a:p>
            <a:r>
              <a:rPr lang="ja-JP" altLang="en-US" dirty="0" smtClean="0"/>
              <a:t>調べたことを情報カードにメモする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どこから（参照）を忘れずに記入する</a:t>
            </a:r>
            <a:endParaRPr lang="en-US" altLang="ja-JP" dirty="0" smtClean="0"/>
          </a:p>
          <a:p>
            <a:r>
              <a:rPr lang="ja-JP" altLang="en-US" dirty="0"/>
              <a:t>書</a:t>
            </a:r>
            <a:r>
              <a:rPr lang="ja-JP" altLang="en-US" dirty="0" smtClean="0"/>
              <a:t>けるところから画用紙に清書する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画用紙に表やグラフを貼りつけてもよい</a:t>
            </a:r>
            <a:endParaRPr lang="en-US" altLang="ja-JP" dirty="0" smtClean="0"/>
          </a:p>
          <a:p>
            <a:pPr lvl="1"/>
            <a:r>
              <a:rPr lang="ja-JP" altLang="en-US" dirty="0"/>
              <a:t>書き方</a:t>
            </a:r>
            <a:r>
              <a:rPr lang="ja-JP" altLang="en-US" dirty="0" smtClean="0"/>
              <a:t>はプリントＮｏ．１に書いてあるとおり</a:t>
            </a:r>
            <a:endParaRPr lang="en-US" altLang="ja-JP" dirty="0" smtClean="0"/>
          </a:p>
          <a:p>
            <a:pPr marL="0" indent="0">
              <a:buNone/>
            </a:pP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59777" y="570707"/>
            <a:ext cx="1517073" cy="914400"/>
          </a:xfrm>
          <a:prstGeom prst="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4000" dirty="0"/>
              <a:t>作業</a:t>
            </a: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60914" y="5915353"/>
            <a:ext cx="599802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FF0000"/>
                </a:solidFill>
              </a:rPr>
              <a:t>あと２回で完成できるように時間配分を</a:t>
            </a:r>
            <a:endParaRPr kumimoji="1" lang="ja-JP" altLang="en-US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6839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314</TotalTime>
  <Words>516</Words>
  <Application>Microsoft Office PowerPoint</Application>
  <PresentationFormat>画面に合わせる (4:3)</PresentationFormat>
  <Paragraphs>102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6" baseType="lpstr">
      <vt:lpstr>ＭＳ Ｐゴシック</vt:lpstr>
      <vt:lpstr>Arial</vt:lpstr>
      <vt:lpstr>Calibri</vt:lpstr>
      <vt:lpstr>Calibri Light</vt:lpstr>
      <vt:lpstr>Office テーマ</vt:lpstr>
      <vt:lpstr>探究科スライド</vt:lpstr>
      <vt:lpstr>１．世界の課題を 　　　　見つけよう（応用）</vt:lpstr>
      <vt:lpstr>自分が調べたい テーマを考えよう（K2）</vt:lpstr>
      <vt:lpstr>表題を考えよう</vt:lpstr>
      <vt:lpstr>　追加で調べることを考えよう</vt:lpstr>
      <vt:lpstr>ポスターの構成</vt:lpstr>
      <vt:lpstr>設計図を書こう</vt:lpstr>
      <vt:lpstr>　ポスターを作ろう！</vt:lpstr>
      <vt:lpstr>今日やること</vt:lpstr>
      <vt:lpstr>今日やること</vt:lpstr>
      <vt:lpstr>やること（今日で完成）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探究科スライド</dc:title>
  <dc:creator>Okamoto Hiroyuki</dc:creator>
  <cp:lastModifiedBy>岡本 弘之</cp:lastModifiedBy>
  <cp:revision>13</cp:revision>
  <dcterms:created xsi:type="dcterms:W3CDTF">2017-08-31T22:48:23Z</dcterms:created>
  <dcterms:modified xsi:type="dcterms:W3CDTF">2018-07-23T02:55:43Z</dcterms:modified>
</cp:coreProperties>
</file>