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66" r:id="rId4"/>
    <p:sldId id="260" r:id="rId5"/>
    <p:sldId id="265" r:id="rId6"/>
    <p:sldId id="264" r:id="rId7"/>
    <p:sldId id="270" r:id="rId8"/>
    <p:sldId id="267" r:id="rId9"/>
    <p:sldId id="274" r:id="rId10"/>
    <p:sldId id="262" r:id="rId11"/>
    <p:sldId id="272" r:id="rId1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88" d="100"/>
          <a:sy n="88" d="100"/>
        </p:scale>
        <p:origin x="141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D39B9-402F-4498-875B-030C61BE008A}" type="datetimeFigureOut">
              <a:rPr kumimoji="1" lang="ja-JP" altLang="en-US" smtClean="0"/>
              <a:t>2018/3/19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ACD63-9CD4-4C09-AE3F-30DE6BF9EE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050714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D39B9-402F-4498-875B-030C61BE008A}" type="datetimeFigureOut">
              <a:rPr kumimoji="1" lang="ja-JP" altLang="en-US" smtClean="0"/>
              <a:t>2018/3/19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ACD63-9CD4-4C09-AE3F-30DE6BF9EE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93681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D39B9-402F-4498-875B-030C61BE008A}" type="datetimeFigureOut">
              <a:rPr kumimoji="1" lang="ja-JP" altLang="en-US" smtClean="0"/>
              <a:t>2018/3/19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ACD63-9CD4-4C09-AE3F-30DE6BF9EE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17628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D39B9-402F-4498-875B-030C61BE008A}" type="datetimeFigureOut">
              <a:rPr kumimoji="1" lang="ja-JP" altLang="en-US" smtClean="0"/>
              <a:t>2018/3/19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ACD63-9CD4-4C09-AE3F-30DE6BF9EE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854964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D39B9-402F-4498-875B-030C61BE008A}" type="datetimeFigureOut">
              <a:rPr kumimoji="1" lang="ja-JP" altLang="en-US" smtClean="0"/>
              <a:t>2018/3/19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ACD63-9CD4-4C09-AE3F-30DE6BF9EE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502025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D39B9-402F-4498-875B-030C61BE008A}" type="datetimeFigureOut">
              <a:rPr kumimoji="1" lang="ja-JP" altLang="en-US" smtClean="0"/>
              <a:t>2018/3/19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ACD63-9CD4-4C09-AE3F-30DE6BF9EE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73505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D39B9-402F-4498-875B-030C61BE008A}" type="datetimeFigureOut">
              <a:rPr kumimoji="1" lang="ja-JP" altLang="en-US" smtClean="0"/>
              <a:t>2018/3/19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ACD63-9CD4-4C09-AE3F-30DE6BF9EE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107809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D39B9-402F-4498-875B-030C61BE008A}" type="datetimeFigureOut">
              <a:rPr kumimoji="1" lang="ja-JP" altLang="en-US" smtClean="0"/>
              <a:t>2018/3/19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ACD63-9CD4-4C09-AE3F-30DE6BF9EE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193683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D39B9-402F-4498-875B-030C61BE008A}" type="datetimeFigureOut">
              <a:rPr kumimoji="1" lang="ja-JP" altLang="en-US" smtClean="0"/>
              <a:t>2018/3/19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ACD63-9CD4-4C09-AE3F-30DE6BF9EE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509784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D39B9-402F-4498-875B-030C61BE008A}" type="datetimeFigureOut">
              <a:rPr kumimoji="1" lang="ja-JP" altLang="en-US" smtClean="0"/>
              <a:t>2018/3/19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ACD63-9CD4-4C09-AE3F-30DE6BF9EE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96030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D39B9-402F-4498-875B-030C61BE008A}" type="datetimeFigureOut">
              <a:rPr kumimoji="1" lang="ja-JP" altLang="en-US" smtClean="0"/>
              <a:t>2018/3/19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ACD63-9CD4-4C09-AE3F-30DE6BF9EE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408850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3D39B9-402F-4498-875B-030C61BE008A}" type="datetimeFigureOut">
              <a:rPr kumimoji="1" lang="ja-JP" altLang="en-US" smtClean="0"/>
              <a:t>2018/3/19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1ACD63-9CD4-4C09-AE3F-30DE6BF9EE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7059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ja-JP" altLang="en-US" dirty="0" smtClean="0">
                <a:solidFill>
                  <a:srgbClr val="FF0000"/>
                </a:solidFill>
              </a:rPr>
              <a:t>探究科スライド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990112"/>
            <a:ext cx="6858000" cy="1153391"/>
          </a:xfrm>
        </p:spPr>
        <p:txBody>
          <a:bodyPr>
            <a:normAutofit/>
          </a:bodyPr>
          <a:lstStyle/>
          <a:p>
            <a:r>
              <a:rPr lang="ja-JP" altLang="en-US" sz="3600" dirty="0"/>
              <a:t>教材</a:t>
            </a:r>
            <a:r>
              <a:rPr lang="en-US" altLang="ja-JP" sz="3600" dirty="0" smtClean="0"/>
              <a:t>No.16</a:t>
            </a:r>
            <a:endParaRPr lang="ja-JP" altLang="en-US" sz="3600" dirty="0"/>
          </a:p>
        </p:txBody>
      </p:sp>
    </p:spTree>
    <p:extLst>
      <p:ext uri="{BB962C8B-B14F-4D97-AF65-F5344CB8AC3E}">
        <p14:creationId xmlns:p14="http://schemas.microsoft.com/office/powerpoint/2010/main" val="624438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>
          <a:xfrm>
            <a:off x="1012370" y="365126"/>
            <a:ext cx="7502979" cy="1325563"/>
          </a:xfrm>
        </p:spPr>
        <p:txBody>
          <a:bodyPr/>
          <a:lstStyle/>
          <a:p>
            <a:pPr algn="ctr"/>
            <a:r>
              <a:rPr lang="ja-JP" altLang="en-US" dirty="0">
                <a:solidFill>
                  <a:srgbClr val="FF0000"/>
                </a:solidFill>
              </a:rPr>
              <a:t>　</a:t>
            </a:r>
            <a:r>
              <a:rPr lang="ja-JP" altLang="en-US" sz="3600" dirty="0" smtClean="0">
                <a:solidFill>
                  <a:srgbClr val="FF0000"/>
                </a:solidFill>
              </a:rPr>
              <a:t>追加で調べたほうがいいこと</a:t>
            </a:r>
            <a:endParaRPr kumimoji="1" lang="ja-JP" altLang="en-US" sz="3600" dirty="0">
              <a:solidFill>
                <a:srgbClr val="FF0000"/>
              </a:solidFill>
            </a:endParaRPr>
          </a:p>
        </p:txBody>
      </p:sp>
      <p:sp>
        <p:nvSpPr>
          <p:cNvPr id="5" name="コンテンツ プレースホルダー 4"/>
          <p:cNvSpPr>
            <a:spLocks noGrp="1"/>
          </p:cNvSpPr>
          <p:nvPr>
            <p:ph idx="1"/>
          </p:nvPr>
        </p:nvSpPr>
        <p:spPr>
          <a:xfrm>
            <a:off x="628649" y="1770319"/>
            <a:ext cx="7886700" cy="667204"/>
          </a:xfrm>
          <a:solidFill>
            <a:schemeClr val="accent4">
              <a:lumMod val="20000"/>
              <a:lumOff val="80000"/>
            </a:schemeClr>
          </a:solidFill>
        </p:spPr>
        <p:txBody>
          <a:bodyPr/>
          <a:lstStyle/>
          <a:p>
            <a:pPr marL="0" indent="0">
              <a:buNone/>
            </a:pPr>
            <a:r>
              <a:rPr kumimoji="1" lang="ja-JP" altLang="en-US" dirty="0" smtClean="0"/>
              <a:t>☞箇条書きで３つ以上</a:t>
            </a:r>
            <a:endParaRPr kumimoji="1" lang="en-US" altLang="ja-JP" dirty="0" smtClean="0"/>
          </a:p>
          <a:p>
            <a:pPr marL="0" indent="0">
              <a:buNone/>
            </a:pPr>
            <a:endParaRPr kumimoji="1" lang="ja-JP" altLang="en-US" dirty="0"/>
          </a:p>
        </p:txBody>
      </p:sp>
      <p:sp>
        <p:nvSpPr>
          <p:cNvPr id="6" name="正方形/長方形 5"/>
          <p:cNvSpPr/>
          <p:nvPr/>
        </p:nvSpPr>
        <p:spPr>
          <a:xfrm>
            <a:off x="259777" y="570707"/>
            <a:ext cx="1517073" cy="9144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4000" dirty="0" smtClean="0"/>
              <a:t>STEP1</a:t>
            </a:r>
            <a:endParaRPr lang="ja-JP" altLang="en-US" sz="4000" dirty="0"/>
          </a:p>
        </p:txBody>
      </p:sp>
      <p:sp>
        <p:nvSpPr>
          <p:cNvPr id="7" name="正方形/長方形 6"/>
          <p:cNvSpPr/>
          <p:nvPr/>
        </p:nvSpPr>
        <p:spPr>
          <a:xfrm>
            <a:off x="253833" y="2688656"/>
            <a:ext cx="1517073" cy="9144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4000" dirty="0" smtClean="0"/>
              <a:t>STEP2</a:t>
            </a:r>
            <a:endParaRPr lang="ja-JP" altLang="en-US" sz="4000" dirty="0"/>
          </a:p>
        </p:txBody>
      </p:sp>
      <p:sp>
        <p:nvSpPr>
          <p:cNvPr id="8" name="タイトル 3"/>
          <p:cNvSpPr txBox="1">
            <a:spLocks/>
          </p:cNvSpPr>
          <p:nvPr/>
        </p:nvSpPr>
        <p:spPr>
          <a:xfrm>
            <a:off x="820509" y="2688656"/>
            <a:ext cx="7502979" cy="9984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ja-JP" altLang="en-US" dirty="0" smtClean="0">
                <a:solidFill>
                  <a:srgbClr val="FF0000"/>
                </a:solidFill>
              </a:rPr>
              <a:t>　</a:t>
            </a:r>
            <a:r>
              <a:rPr lang="ja-JP" altLang="en-US" sz="3600" dirty="0" smtClean="0">
                <a:solidFill>
                  <a:srgbClr val="FF0000"/>
                </a:solidFill>
              </a:rPr>
              <a:t>レジュメ制作中に学んだこと</a:t>
            </a:r>
            <a:endParaRPr lang="ja-JP" altLang="en-US" sz="2800" dirty="0">
              <a:solidFill>
                <a:srgbClr val="FF0000"/>
              </a:solidFill>
            </a:endParaRPr>
          </a:p>
        </p:txBody>
      </p:sp>
      <p:sp>
        <p:nvSpPr>
          <p:cNvPr id="9" name="コンテンツ プレースホルダー 4"/>
          <p:cNvSpPr txBox="1">
            <a:spLocks/>
          </p:cNvSpPr>
          <p:nvPr/>
        </p:nvSpPr>
        <p:spPr>
          <a:xfrm>
            <a:off x="628648" y="3771843"/>
            <a:ext cx="7886700" cy="80015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ja-JP" altLang="en-US" dirty="0" smtClean="0"/>
              <a:t>☞箇条書きで３つ以上</a:t>
            </a:r>
            <a:endParaRPr lang="en-US" altLang="ja-JP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ja-JP" altLang="en-US" dirty="0"/>
          </a:p>
        </p:txBody>
      </p:sp>
      <p:sp>
        <p:nvSpPr>
          <p:cNvPr id="10" name="正方形/長方形 9"/>
          <p:cNvSpPr/>
          <p:nvPr/>
        </p:nvSpPr>
        <p:spPr>
          <a:xfrm>
            <a:off x="253832" y="4740814"/>
            <a:ext cx="1517073" cy="9144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4000" dirty="0" smtClean="0"/>
              <a:t>STEP2</a:t>
            </a:r>
            <a:endParaRPr lang="ja-JP" altLang="en-US" sz="4000" dirty="0"/>
          </a:p>
        </p:txBody>
      </p:sp>
      <p:sp>
        <p:nvSpPr>
          <p:cNvPr id="11" name="タイトル 3"/>
          <p:cNvSpPr txBox="1">
            <a:spLocks/>
          </p:cNvSpPr>
          <p:nvPr/>
        </p:nvSpPr>
        <p:spPr>
          <a:xfrm>
            <a:off x="918481" y="4740814"/>
            <a:ext cx="7502979" cy="9984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ja-JP" altLang="en-US" dirty="0" smtClean="0">
                <a:solidFill>
                  <a:srgbClr val="FF0000"/>
                </a:solidFill>
              </a:rPr>
              <a:t>　</a:t>
            </a:r>
            <a:r>
              <a:rPr lang="ja-JP" altLang="en-US" sz="3600" dirty="0" smtClean="0">
                <a:solidFill>
                  <a:srgbClr val="FF0000"/>
                </a:solidFill>
              </a:rPr>
              <a:t>他の発表を聞いて学んだこと</a:t>
            </a:r>
            <a:endParaRPr lang="ja-JP" altLang="en-US" sz="2800" dirty="0">
              <a:solidFill>
                <a:srgbClr val="FF0000"/>
              </a:solidFill>
            </a:endParaRPr>
          </a:p>
        </p:txBody>
      </p:sp>
      <p:sp>
        <p:nvSpPr>
          <p:cNvPr id="12" name="コンテンツ プレースホルダー 4"/>
          <p:cNvSpPr txBox="1">
            <a:spLocks/>
          </p:cNvSpPr>
          <p:nvPr/>
        </p:nvSpPr>
        <p:spPr>
          <a:xfrm>
            <a:off x="628648" y="5858893"/>
            <a:ext cx="7886700" cy="66720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ja-JP" altLang="en-US" smtClean="0"/>
              <a:t>☞箇条書きで３つ以上</a:t>
            </a:r>
            <a:endParaRPr lang="en-US" altLang="ja-JP" smtClean="0"/>
          </a:p>
          <a:p>
            <a:pPr marL="0" indent="0">
              <a:buFont typeface="Arial" panose="020B0604020202020204" pitchFamily="34" charset="0"/>
              <a:buNone/>
            </a:pP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709222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>
                <a:solidFill>
                  <a:srgbClr val="FF0000"/>
                </a:solidFill>
              </a:rPr>
              <a:t>【</a:t>
            </a:r>
            <a:r>
              <a:rPr kumimoji="1" lang="ja-JP" altLang="en-US" dirty="0" smtClean="0">
                <a:solidFill>
                  <a:srgbClr val="FF0000"/>
                </a:solidFill>
              </a:rPr>
              <a:t>今日の提出</a:t>
            </a:r>
            <a:r>
              <a:rPr kumimoji="1" lang="en-US" altLang="ja-JP" dirty="0" smtClean="0">
                <a:solidFill>
                  <a:srgbClr val="FF0000"/>
                </a:solidFill>
              </a:rPr>
              <a:t>】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2419804"/>
          </a:xfrm>
        </p:spPr>
        <p:txBody>
          <a:bodyPr>
            <a:noAutofit/>
          </a:bodyPr>
          <a:lstStyle/>
          <a:p>
            <a:r>
              <a:rPr kumimoji="1" lang="ja-JP" altLang="en-US" sz="3600" dirty="0" smtClean="0">
                <a:solidFill>
                  <a:srgbClr val="FF0000"/>
                </a:solidFill>
              </a:rPr>
              <a:t>プリント</a:t>
            </a:r>
            <a:r>
              <a:rPr kumimoji="1" lang="en-US" altLang="ja-JP" sz="3600" dirty="0" smtClean="0">
                <a:solidFill>
                  <a:srgbClr val="FF0000"/>
                </a:solidFill>
              </a:rPr>
              <a:t>No.16</a:t>
            </a:r>
          </a:p>
          <a:p>
            <a:pPr lvl="1"/>
            <a:r>
              <a:rPr lang="ja-JP" altLang="en-US" sz="3200" dirty="0" smtClean="0"/>
              <a:t>書ききれなかった人は明日でもよい</a:t>
            </a:r>
            <a:endParaRPr lang="en-US" altLang="ja-JP" sz="3200" dirty="0" smtClean="0"/>
          </a:p>
          <a:p>
            <a:r>
              <a:rPr kumimoji="1" lang="ja-JP" altLang="en-US" sz="3600" dirty="0" smtClean="0">
                <a:solidFill>
                  <a:srgbClr val="FF0000"/>
                </a:solidFill>
              </a:rPr>
              <a:t>情報カード</a:t>
            </a:r>
            <a:endParaRPr kumimoji="1" lang="en-US" altLang="ja-JP" sz="3600" dirty="0" smtClean="0">
              <a:solidFill>
                <a:srgbClr val="FF0000"/>
              </a:solidFill>
            </a:endParaRPr>
          </a:p>
          <a:p>
            <a:pPr lvl="1"/>
            <a:r>
              <a:rPr lang="ja-JP" altLang="en-US" sz="3200" dirty="0" smtClean="0"/>
              <a:t>調べたこと・発表メモは書いておく</a:t>
            </a:r>
            <a:endParaRPr lang="en-US" altLang="ja-JP" sz="3200" dirty="0" smtClean="0"/>
          </a:p>
        </p:txBody>
      </p:sp>
    </p:spTree>
    <p:extLst>
      <p:ext uri="{BB962C8B-B14F-4D97-AF65-F5344CB8AC3E}">
        <p14:creationId xmlns:p14="http://schemas.microsoft.com/office/powerpoint/2010/main" val="15831871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>
                <a:solidFill>
                  <a:srgbClr val="FF0000"/>
                </a:solidFill>
              </a:rPr>
              <a:t>１．発表の準備をしよう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40694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kumimoji="1" lang="en-US" altLang="ja-JP" sz="5400" dirty="0" smtClean="0">
                <a:solidFill>
                  <a:srgbClr val="FF0000"/>
                </a:solidFill>
              </a:rPr>
              <a:t>【</a:t>
            </a:r>
            <a:r>
              <a:rPr lang="ja-JP" altLang="en-US" sz="5400" dirty="0">
                <a:solidFill>
                  <a:srgbClr val="FF0000"/>
                </a:solidFill>
              </a:rPr>
              <a:t>発表</a:t>
            </a:r>
            <a:r>
              <a:rPr lang="ja-JP" altLang="en-US" sz="5400" dirty="0" smtClean="0">
                <a:solidFill>
                  <a:srgbClr val="FF0000"/>
                </a:solidFill>
              </a:rPr>
              <a:t>の手順</a:t>
            </a:r>
            <a:r>
              <a:rPr lang="en-US" altLang="ja-JP" sz="5400" dirty="0" smtClean="0">
                <a:solidFill>
                  <a:srgbClr val="FF0000"/>
                </a:solidFill>
              </a:rPr>
              <a:t>】</a:t>
            </a:r>
            <a:endParaRPr kumimoji="1" lang="ja-JP" altLang="en-US" sz="5400" dirty="0">
              <a:solidFill>
                <a:srgbClr val="FF0000"/>
              </a:solidFill>
            </a:endParaRPr>
          </a:p>
        </p:txBody>
      </p:sp>
      <p:sp>
        <p:nvSpPr>
          <p:cNvPr id="5" name="コンテンツ プレースホルダー 4"/>
          <p:cNvSpPr>
            <a:spLocks noGrp="1"/>
          </p:cNvSpPr>
          <p:nvPr>
            <p:ph idx="1"/>
          </p:nvPr>
        </p:nvSpPr>
        <p:spPr>
          <a:xfrm>
            <a:off x="628649" y="1825625"/>
            <a:ext cx="8167007" cy="4351338"/>
          </a:xfrm>
        </p:spPr>
        <p:txBody>
          <a:bodyPr>
            <a:normAutofit/>
          </a:bodyPr>
          <a:lstStyle/>
          <a:p>
            <a:r>
              <a:rPr kumimoji="1" lang="ja-JP" altLang="en-US" dirty="0" smtClean="0">
                <a:solidFill>
                  <a:srgbClr val="FF0000"/>
                </a:solidFill>
              </a:rPr>
              <a:t>少人数グループ（６～</a:t>
            </a:r>
            <a:r>
              <a:rPr lang="ja-JP" altLang="en-US" dirty="0" smtClean="0">
                <a:solidFill>
                  <a:srgbClr val="FF0000"/>
                </a:solidFill>
              </a:rPr>
              <a:t>７人</a:t>
            </a:r>
            <a:r>
              <a:rPr kumimoji="1" lang="ja-JP" altLang="en-US" dirty="0" smtClean="0">
                <a:solidFill>
                  <a:srgbClr val="FF0000"/>
                </a:solidFill>
              </a:rPr>
              <a:t>）の中で発表します</a:t>
            </a:r>
            <a:endParaRPr kumimoji="1" lang="en-US" altLang="ja-JP" dirty="0" smtClean="0">
              <a:solidFill>
                <a:srgbClr val="FF0000"/>
              </a:solidFill>
            </a:endParaRPr>
          </a:p>
          <a:p>
            <a:pPr lvl="1"/>
            <a:r>
              <a:rPr lang="ja-JP" altLang="en-US" dirty="0" smtClean="0"/>
              <a:t>高</a:t>
            </a:r>
            <a:r>
              <a:rPr lang="en-US" altLang="ja-JP" dirty="0"/>
              <a:t>2</a:t>
            </a:r>
            <a:r>
              <a:rPr lang="ja-JP" altLang="en-US" dirty="0" smtClean="0"/>
              <a:t>はゼミ単位での発表となります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高</a:t>
            </a:r>
            <a:r>
              <a:rPr kumimoji="1" lang="en-US" altLang="ja-JP" dirty="0"/>
              <a:t>1</a:t>
            </a:r>
            <a:r>
              <a:rPr kumimoji="1" lang="ja-JP" altLang="en-US" dirty="0" smtClean="0"/>
              <a:t>は当日グループを発表します</a:t>
            </a:r>
            <a:endParaRPr kumimoji="1" lang="en-US" altLang="ja-JP" dirty="0" smtClean="0"/>
          </a:p>
          <a:p>
            <a:r>
              <a:rPr lang="ja-JP" altLang="en-US" dirty="0">
                <a:solidFill>
                  <a:srgbClr val="FF0000"/>
                </a:solidFill>
              </a:rPr>
              <a:t>発表</a:t>
            </a:r>
            <a:r>
              <a:rPr lang="ja-JP" altLang="en-US" dirty="0" smtClean="0">
                <a:solidFill>
                  <a:srgbClr val="FF0000"/>
                </a:solidFill>
              </a:rPr>
              <a:t>は</a:t>
            </a:r>
            <a:r>
              <a:rPr lang="en-US" altLang="ja-JP" dirty="0" smtClean="0">
                <a:solidFill>
                  <a:srgbClr val="FF0000"/>
                </a:solidFill>
              </a:rPr>
              <a:t>3</a:t>
            </a:r>
            <a:r>
              <a:rPr lang="ja-JP" altLang="en-US" dirty="0" smtClean="0">
                <a:solidFill>
                  <a:srgbClr val="FF0000"/>
                </a:solidFill>
              </a:rPr>
              <a:t>分以内で</a:t>
            </a:r>
            <a:endParaRPr lang="en-US" altLang="ja-JP" dirty="0" smtClean="0">
              <a:solidFill>
                <a:srgbClr val="FF0000"/>
              </a:solidFill>
            </a:endParaRPr>
          </a:p>
          <a:p>
            <a:pPr lvl="1"/>
            <a:r>
              <a:rPr lang="ja-JP" altLang="en-US" dirty="0"/>
              <a:t>グループ</a:t>
            </a:r>
            <a:r>
              <a:rPr lang="ja-JP" altLang="en-US" dirty="0" smtClean="0"/>
              <a:t>の</a:t>
            </a:r>
            <a:r>
              <a:rPr lang="ja-JP" altLang="en-US" dirty="0"/>
              <a:t>手元</a:t>
            </a:r>
            <a:r>
              <a:rPr lang="ja-JP" altLang="en-US" dirty="0" smtClean="0"/>
              <a:t>にはレジュメ原稿を配布します</a:t>
            </a:r>
            <a:endParaRPr lang="en-US" altLang="ja-JP" dirty="0" smtClean="0"/>
          </a:p>
          <a:p>
            <a:pPr lvl="1"/>
            <a:r>
              <a:rPr lang="ja-JP" altLang="en-US" dirty="0"/>
              <a:t>発表</a:t>
            </a:r>
            <a:r>
              <a:rPr lang="ja-JP" altLang="en-US" dirty="0" smtClean="0"/>
              <a:t>は若い番号から順番に行います</a:t>
            </a:r>
            <a:endParaRPr lang="en-US" altLang="ja-JP" dirty="0"/>
          </a:p>
          <a:p>
            <a:r>
              <a:rPr lang="ja-JP" altLang="en-US" dirty="0">
                <a:solidFill>
                  <a:srgbClr val="FF0000"/>
                </a:solidFill>
              </a:rPr>
              <a:t>データ</a:t>
            </a:r>
            <a:r>
              <a:rPr lang="ja-JP" altLang="en-US" dirty="0" smtClean="0">
                <a:solidFill>
                  <a:srgbClr val="FF0000"/>
                </a:solidFill>
              </a:rPr>
              <a:t>をダウンロードしておいてください（</a:t>
            </a:r>
            <a:r>
              <a:rPr lang="en-US" altLang="ja-JP" dirty="0" smtClean="0">
                <a:solidFill>
                  <a:srgbClr val="FF0000"/>
                </a:solidFill>
              </a:rPr>
              <a:t>K1</a:t>
            </a:r>
            <a:r>
              <a:rPr lang="ja-JP" altLang="en-US" dirty="0" smtClean="0">
                <a:solidFill>
                  <a:srgbClr val="FF0000"/>
                </a:solidFill>
              </a:rPr>
              <a:t>用）</a:t>
            </a:r>
            <a:endParaRPr lang="en-US" altLang="ja-JP" dirty="0" smtClean="0">
              <a:solidFill>
                <a:srgbClr val="FF0000"/>
              </a:solidFill>
            </a:endParaRPr>
          </a:p>
          <a:p>
            <a:pPr lvl="1"/>
            <a:r>
              <a:rPr lang="ja-JP" altLang="en-US" dirty="0" smtClean="0"/>
              <a:t>クラッシー→コンテンツボックス→高</a:t>
            </a:r>
            <a:r>
              <a:rPr lang="en-US" altLang="ja-JP" dirty="0" smtClean="0"/>
              <a:t>1</a:t>
            </a:r>
            <a:r>
              <a:rPr lang="ja-JP" altLang="en-US" dirty="0" smtClean="0"/>
              <a:t>探究科へ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ダウンロードしたら「</a:t>
            </a:r>
            <a:r>
              <a:rPr lang="en-US" altLang="ja-JP" dirty="0" err="1" smtClean="0"/>
              <a:t>ibooks</a:t>
            </a:r>
            <a:r>
              <a:rPr lang="ja-JP" altLang="en-US" dirty="0" smtClean="0"/>
              <a:t>で</a:t>
            </a:r>
            <a:r>
              <a:rPr lang="ja-JP" altLang="en-US" dirty="0"/>
              <a:t>開</a:t>
            </a:r>
            <a:r>
              <a:rPr lang="ja-JP" altLang="en-US" dirty="0" smtClean="0"/>
              <a:t>く」を選択</a:t>
            </a:r>
            <a:endParaRPr lang="en-US" altLang="ja-JP" dirty="0" smtClean="0"/>
          </a:p>
        </p:txBody>
      </p:sp>
    </p:spTree>
    <p:extLst>
      <p:ext uri="{BB962C8B-B14F-4D97-AF65-F5344CB8AC3E}">
        <p14:creationId xmlns:p14="http://schemas.microsoft.com/office/powerpoint/2010/main" val="3409242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524000" y="365126"/>
            <a:ext cx="6991350" cy="1325563"/>
          </a:xfrm>
        </p:spPr>
        <p:txBody>
          <a:bodyPr/>
          <a:lstStyle/>
          <a:p>
            <a:pPr algn="ctr"/>
            <a:r>
              <a:rPr kumimoji="1" lang="ja-JP" altLang="en-US" dirty="0" smtClean="0">
                <a:solidFill>
                  <a:srgbClr val="FF0000"/>
                </a:solidFill>
              </a:rPr>
              <a:t>自分が工夫したところを</a:t>
            </a:r>
            <a:r>
              <a:rPr kumimoji="1" lang="en-US" altLang="ja-JP" dirty="0" smtClean="0">
                <a:solidFill>
                  <a:srgbClr val="FF0000"/>
                </a:solidFill>
              </a:rPr>
              <a:t/>
            </a:r>
            <a:br>
              <a:rPr kumimoji="1" lang="en-US" altLang="ja-JP" dirty="0" smtClean="0">
                <a:solidFill>
                  <a:srgbClr val="FF0000"/>
                </a:solidFill>
              </a:rPr>
            </a:br>
            <a:r>
              <a:rPr lang="ja-JP" altLang="en-US" dirty="0">
                <a:solidFill>
                  <a:srgbClr val="FF0000"/>
                </a:solidFill>
              </a:rPr>
              <a:t>アピール</a:t>
            </a:r>
            <a:r>
              <a:rPr lang="ja-JP" altLang="en-US" dirty="0" smtClean="0">
                <a:solidFill>
                  <a:srgbClr val="FF0000"/>
                </a:solidFill>
              </a:rPr>
              <a:t>してくださ</a:t>
            </a:r>
            <a:r>
              <a:rPr lang="ja-JP" altLang="en-US" dirty="0">
                <a:solidFill>
                  <a:srgbClr val="FF0000"/>
                </a:solidFill>
              </a:rPr>
              <a:t>い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259777" y="570707"/>
            <a:ext cx="1517073" cy="9144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4000" dirty="0" smtClean="0"/>
              <a:t>STEP1</a:t>
            </a:r>
            <a:endParaRPr lang="ja-JP" altLang="en-US" sz="4000" dirty="0"/>
          </a:p>
        </p:txBody>
      </p:sp>
      <p:graphicFrame>
        <p:nvGraphicFramePr>
          <p:cNvPr id="6" name="コンテンツ プレースホルダー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40268827"/>
              </p:ext>
            </p:extLst>
          </p:nvPr>
        </p:nvGraphicFramePr>
        <p:xfrm>
          <a:off x="628650" y="2380796"/>
          <a:ext cx="7886700" cy="2011680"/>
        </p:xfrm>
        <a:graphic>
          <a:graphicData uri="http://schemas.openxmlformats.org/drawingml/2006/table">
            <a:tbl>
              <a:tblPr bandRow="1">
                <a:tableStyleId>{00A15C55-8517-42AA-B614-E9B94910E393}</a:tableStyleId>
              </a:tblPr>
              <a:tblGrid>
                <a:gridCol w="7886700"/>
              </a:tblGrid>
              <a:tr h="370840">
                <a:tc>
                  <a:txBody>
                    <a:bodyPr/>
                    <a:lstStyle/>
                    <a:p>
                      <a:endParaRPr kumimoji="1" lang="en-US" altLang="ja-JP" dirty="0" smtClean="0"/>
                    </a:p>
                    <a:p>
                      <a:endParaRPr kumimoji="1" lang="en-US" altLang="ja-JP" dirty="0" smtClean="0"/>
                    </a:p>
                    <a:p>
                      <a:endParaRPr kumimoji="1" lang="en-US" altLang="ja-JP" dirty="0" smtClean="0"/>
                    </a:p>
                    <a:p>
                      <a:endParaRPr kumimoji="1" lang="en-US" altLang="ja-JP" dirty="0" smtClean="0"/>
                    </a:p>
                    <a:p>
                      <a:endParaRPr kumimoji="1" lang="en-US" altLang="ja-JP" dirty="0" smtClean="0"/>
                    </a:p>
                    <a:p>
                      <a:endParaRPr kumimoji="1" lang="en-US" altLang="ja-JP" dirty="0" smtClean="0"/>
                    </a:p>
                    <a:p>
                      <a:endParaRPr kumimoji="1" lang="ja-JP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テキスト ボックス 6"/>
          <p:cNvSpPr txBox="1"/>
          <p:nvPr/>
        </p:nvSpPr>
        <p:spPr>
          <a:xfrm>
            <a:off x="628650" y="2380796"/>
            <a:ext cx="31160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/>
              <a:t>☞</a:t>
            </a:r>
            <a:r>
              <a:rPr kumimoji="1" lang="en-US" altLang="ja-JP" sz="2400" dirty="0" smtClean="0"/>
              <a:t>3</a:t>
            </a:r>
            <a:r>
              <a:rPr kumimoji="1" lang="ja-JP" altLang="en-US" sz="2400" dirty="0" smtClean="0"/>
              <a:t>行以上</a:t>
            </a:r>
            <a:endParaRPr kumimoji="1" lang="ja-JP" altLang="en-US" sz="2400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628650" y="4667084"/>
            <a:ext cx="759822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>
                <a:solidFill>
                  <a:srgbClr val="FF0000"/>
                </a:solidFill>
              </a:rPr>
              <a:t>記入のヒント！</a:t>
            </a:r>
            <a:endParaRPr kumimoji="1" lang="en-US" altLang="ja-JP" sz="2400" dirty="0" smtClean="0">
              <a:solidFill>
                <a:srgbClr val="FF0000"/>
              </a:solidFill>
            </a:endParaRPr>
          </a:p>
          <a:p>
            <a:r>
              <a:rPr lang="ja-JP" altLang="en-US" sz="2400" dirty="0"/>
              <a:t>　</a:t>
            </a:r>
            <a:r>
              <a:rPr lang="ja-JP" altLang="en-US" sz="2400" dirty="0" smtClean="0"/>
              <a:t>・問いの立て方、</a:t>
            </a:r>
            <a:r>
              <a:rPr kumimoji="1" lang="ja-JP" altLang="en-US" sz="2400" dirty="0" smtClean="0"/>
              <a:t>調べ方、まとめ方の工夫を書くと</a:t>
            </a:r>
            <a:r>
              <a:rPr lang="ja-JP" altLang="en-US" sz="2400" dirty="0" smtClean="0"/>
              <a:t>いい</a:t>
            </a:r>
            <a:r>
              <a:rPr lang="ja-JP" altLang="en-US" sz="2400" dirty="0"/>
              <a:t>よ</a:t>
            </a:r>
            <a:endParaRPr kumimoji="1" lang="ja-JP" altLang="en-US" sz="2400" dirty="0"/>
          </a:p>
        </p:txBody>
      </p:sp>
    </p:spTree>
    <p:extLst>
      <p:ext uri="{BB962C8B-B14F-4D97-AF65-F5344CB8AC3E}">
        <p14:creationId xmlns:p14="http://schemas.microsoft.com/office/powerpoint/2010/main" val="3978367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76850" y="365126"/>
            <a:ext cx="6738500" cy="1325563"/>
          </a:xfrm>
        </p:spPr>
        <p:txBody>
          <a:bodyPr>
            <a:normAutofit fontScale="90000"/>
          </a:bodyPr>
          <a:lstStyle/>
          <a:p>
            <a:r>
              <a:rPr kumimoji="1" lang="ja-JP" altLang="en-US" dirty="0" smtClean="0">
                <a:solidFill>
                  <a:srgbClr val="FF0000"/>
                </a:solidFill>
              </a:rPr>
              <a:t>自分の発表に対し</a:t>
            </a:r>
            <a:r>
              <a:rPr kumimoji="1" lang="en-US" altLang="ja-JP" dirty="0" smtClean="0">
                <a:solidFill>
                  <a:srgbClr val="FF0000"/>
                </a:solidFill>
              </a:rPr>
              <a:t/>
            </a:r>
            <a:br>
              <a:rPr kumimoji="1" lang="en-US" altLang="ja-JP" dirty="0" smtClean="0">
                <a:solidFill>
                  <a:srgbClr val="FF0000"/>
                </a:solidFill>
              </a:rPr>
            </a:br>
            <a:r>
              <a:rPr lang="ja-JP" altLang="en-US" dirty="0">
                <a:solidFill>
                  <a:srgbClr val="FF0000"/>
                </a:solidFill>
              </a:rPr>
              <a:t>　</a:t>
            </a:r>
            <a:r>
              <a:rPr lang="ja-JP" altLang="en-US" dirty="0" smtClean="0">
                <a:solidFill>
                  <a:srgbClr val="FF0000"/>
                </a:solidFill>
              </a:rPr>
              <a:t>想定される質問と答えを３つ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graphicFrame>
        <p:nvGraphicFramePr>
          <p:cNvPr id="5" name="コンテンツ プレースホルダー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15881504"/>
              </p:ext>
            </p:extLst>
          </p:nvPr>
        </p:nvGraphicFramePr>
        <p:xfrm>
          <a:off x="628650" y="1825625"/>
          <a:ext cx="7886700" cy="265684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3943350"/>
                <a:gridCol w="394335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想定される質問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質問への答え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kumimoji="1" lang="en-US" altLang="ja-JP" dirty="0" smtClean="0"/>
                    </a:p>
                    <a:p>
                      <a:endParaRPr kumimoji="1" lang="en-US" altLang="ja-JP" dirty="0" smtClean="0"/>
                    </a:p>
                    <a:p>
                      <a:endParaRPr kumimoji="1" lang="en-US" altLang="ja-JP" dirty="0" smtClean="0"/>
                    </a:p>
                    <a:p>
                      <a:endParaRPr kumimoji="1" lang="en-US" altLang="ja-JP" dirty="0" smtClean="0"/>
                    </a:p>
                    <a:p>
                      <a:endParaRPr kumimoji="1" lang="en-US" altLang="ja-JP" dirty="0" smtClean="0"/>
                    </a:p>
                    <a:p>
                      <a:endParaRPr kumimoji="1" lang="en-US" altLang="ja-JP" dirty="0" smtClean="0"/>
                    </a:p>
                    <a:p>
                      <a:endParaRPr kumimoji="1" lang="en-US" altLang="ja-JP" dirty="0" smtClean="0"/>
                    </a:p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正方形/長方形 3"/>
          <p:cNvSpPr/>
          <p:nvPr/>
        </p:nvSpPr>
        <p:spPr>
          <a:xfrm>
            <a:off x="259777" y="570707"/>
            <a:ext cx="1517073" cy="9144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4000" dirty="0" smtClean="0"/>
              <a:t>STEP2</a:t>
            </a:r>
            <a:endParaRPr lang="ja-JP" altLang="en-US" sz="4000" dirty="0"/>
          </a:p>
        </p:txBody>
      </p:sp>
    </p:spTree>
    <p:extLst>
      <p:ext uri="{BB962C8B-B14F-4D97-AF65-F5344CB8AC3E}">
        <p14:creationId xmlns:p14="http://schemas.microsoft.com/office/powerpoint/2010/main" val="3070401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>
                <a:solidFill>
                  <a:srgbClr val="FF0000"/>
                </a:solidFill>
              </a:rPr>
              <a:t>２．発表をしよう！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5030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>
                <a:solidFill>
                  <a:srgbClr val="FF0000"/>
                </a:solidFill>
              </a:rPr>
              <a:t>発表しよう！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5" name="コンテンツ プレースホルダー 4"/>
          <p:cNvSpPr>
            <a:spLocks noGrp="1"/>
          </p:cNvSpPr>
          <p:nvPr>
            <p:ph idx="1"/>
          </p:nvPr>
        </p:nvSpPr>
        <p:spPr>
          <a:xfrm>
            <a:off x="424543" y="1592718"/>
            <a:ext cx="8479971" cy="490605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kumimoji="1" lang="ja-JP" altLang="en-US" dirty="0" smtClean="0">
                <a:solidFill>
                  <a:srgbClr val="FF0000"/>
                </a:solidFill>
              </a:rPr>
              <a:t>発表は一人</a:t>
            </a:r>
            <a:r>
              <a:rPr kumimoji="1" lang="en-US" altLang="ja-JP" dirty="0" smtClean="0">
                <a:solidFill>
                  <a:srgbClr val="FF0000"/>
                </a:solidFill>
              </a:rPr>
              <a:t>3</a:t>
            </a:r>
            <a:r>
              <a:rPr kumimoji="1" lang="ja-JP" altLang="en-US" dirty="0" smtClean="0">
                <a:solidFill>
                  <a:srgbClr val="FF0000"/>
                </a:solidFill>
              </a:rPr>
              <a:t>分</a:t>
            </a:r>
            <a:r>
              <a:rPr kumimoji="1" lang="ja-JP" altLang="en-US" dirty="0" smtClean="0"/>
              <a:t>（全体で時間をそろえて実施）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番号の若い人から順に発表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レジュメを</a:t>
            </a:r>
            <a:r>
              <a:rPr lang="ja-JP" altLang="en-US" dirty="0"/>
              <a:t>提出</a:t>
            </a:r>
            <a:r>
              <a:rPr lang="ja-JP" altLang="en-US" dirty="0" smtClean="0"/>
              <a:t>できていない</a:t>
            </a:r>
            <a:r>
              <a:rPr lang="ja-JP" altLang="en-US" dirty="0"/>
              <a:t>人</a:t>
            </a:r>
            <a:r>
              <a:rPr lang="ja-JP" altLang="en-US" dirty="0" smtClean="0"/>
              <a:t>は調べた範囲まで発表</a:t>
            </a:r>
            <a:endParaRPr lang="en-US" altLang="ja-JP" dirty="0" smtClean="0"/>
          </a:p>
          <a:p>
            <a:pPr lvl="1"/>
            <a:r>
              <a:rPr lang="ja-JP" altLang="en-US" dirty="0"/>
              <a:t>自分</a:t>
            </a:r>
            <a:r>
              <a:rPr lang="ja-JP" altLang="en-US" dirty="0" smtClean="0"/>
              <a:t>にされた質問・解答も記入する（</a:t>
            </a:r>
            <a:r>
              <a:rPr lang="en-US" altLang="ja-JP" dirty="0" smtClean="0"/>
              <a:t>STEP1</a:t>
            </a:r>
            <a:r>
              <a:rPr lang="ja-JP" altLang="en-US" dirty="0" smtClean="0"/>
              <a:t>）</a:t>
            </a: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>
                <a:solidFill>
                  <a:srgbClr val="FF0000"/>
                </a:solidFill>
              </a:rPr>
              <a:t>発表</a:t>
            </a:r>
            <a:r>
              <a:rPr lang="ja-JP" altLang="en-US" dirty="0" smtClean="0">
                <a:solidFill>
                  <a:srgbClr val="FF0000"/>
                </a:solidFill>
              </a:rPr>
              <a:t>が終わったら（１分）</a:t>
            </a:r>
            <a:endParaRPr lang="en-US" altLang="ja-JP" dirty="0" smtClean="0">
              <a:solidFill>
                <a:srgbClr val="FF0000"/>
              </a:solidFill>
            </a:endParaRPr>
          </a:p>
          <a:p>
            <a:pPr lvl="1"/>
            <a:r>
              <a:rPr lang="ja-JP" altLang="en-US" dirty="0" smtClean="0"/>
              <a:t>ワークシートに質問を一つ書く（</a:t>
            </a:r>
            <a:r>
              <a:rPr lang="en-US" altLang="ja-JP" dirty="0" smtClean="0"/>
              <a:t>STEP2</a:t>
            </a:r>
            <a:r>
              <a:rPr lang="ja-JP" altLang="en-US" dirty="0" smtClean="0"/>
              <a:t>）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共通</a:t>
            </a:r>
            <a:r>
              <a:rPr lang="ja-JP" altLang="en-US" dirty="0"/>
              <a:t>　相互評価する（各項目</a:t>
            </a:r>
            <a:r>
              <a:rPr lang="en-US" altLang="ja-JP" dirty="0"/>
              <a:t>3</a:t>
            </a:r>
            <a:r>
              <a:rPr lang="ja-JP" altLang="en-US" dirty="0"/>
              <a:t>点満点</a:t>
            </a:r>
            <a:r>
              <a:rPr lang="ja-JP" altLang="en-US" dirty="0" smtClean="0"/>
              <a:t>）・</a:t>
            </a:r>
            <a:r>
              <a:rPr lang="en-US" altLang="ja-JP" dirty="0" smtClean="0"/>
              <a:t>STEP3</a:t>
            </a:r>
          </a:p>
          <a:p>
            <a:pPr marL="457200" lvl="1" indent="0">
              <a:buNone/>
            </a:pPr>
            <a:r>
              <a:rPr lang="ja-JP" altLang="en-US" dirty="0"/>
              <a:t>　</a:t>
            </a:r>
            <a:r>
              <a:rPr lang="ja-JP" altLang="en-US" dirty="0" smtClean="0"/>
              <a:t>　　①</a:t>
            </a:r>
            <a:r>
              <a:rPr lang="ja-JP" altLang="en-US" dirty="0"/>
              <a:t>問い着眼点　②レジュメ　③発表　</a:t>
            </a:r>
            <a:r>
              <a:rPr lang="ja-JP" altLang="en-US" dirty="0" smtClean="0"/>
              <a:t>合計</a:t>
            </a:r>
            <a:r>
              <a:rPr lang="en-US" altLang="ja-JP" dirty="0" smtClean="0"/>
              <a:t>9</a:t>
            </a:r>
            <a:r>
              <a:rPr lang="ja-JP" altLang="en-US" dirty="0" smtClean="0"/>
              <a:t>点満点</a:t>
            </a: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 smtClean="0">
                <a:solidFill>
                  <a:srgbClr val="FF0000"/>
                </a:solidFill>
              </a:rPr>
              <a:t>合図に従い次の人が発表する</a:t>
            </a:r>
            <a:endParaRPr lang="en-US" altLang="ja-JP" dirty="0" smtClean="0">
              <a:solidFill>
                <a:srgbClr val="FF0000"/>
              </a:solidFill>
            </a:endParaRPr>
          </a:p>
          <a:p>
            <a:pPr marL="457200" lvl="1" indent="0">
              <a:buNone/>
            </a:pPr>
            <a:endParaRPr lang="en-US" altLang="ja-JP" dirty="0" smtClean="0"/>
          </a:p>
          <a:p>
            <a:pPr lvl="1"/>
            <a:endParaRPr lang="en-US" altLang="ja-JP" dirty="0" smtClean="0"/>
          </a:p>
          <a:p>
            <a:pPr lvl="1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7483111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>
          <a:xfrm>
            <a:off x="1776850" y="365126"/>
            <a:ext cx="6738500" cy="1325563"/>
          </a:xfrm>
        </p:spPr>
        <p:txBody>
          <a:bodyPr/>
          <a:lstStyle/>
          <a:p>
            <a:pPr algn="ctr"/>
            <a:r>
              <a:rPr kumimoji="1" lang="ja-JP" altLang="en-US" dirty="0" smtClean="0">
                <a:solidFill>
                  <a:srgbClr val="FF0000"/>
                </a:solidFill>
              </a:rPr>
              <a:t>他の人の発表に</a:t>
            </a:r>
            <a:r>
              <a:rPr kumimoji="1" lang="en-US" altLang="ja-JP" dirty="0" smtClean="0">
                <a:solidFill>
                  <a:srgbClr val="FF0000"/>
                </a:solidFill>
              </a:rPr>
              <a:t/>
            </a:r>
            <a:br>
              <a:rPr kumimoji="1" lang="en-US" altLang="ja-JP" dirty="0" smtClean="0">
                <a:solidFill>
                  <a:srgbClr val="FF0000"/>
                </a:solidFill>
              </a:rPr>
            </a:br>
            <a:r>
              <a:rPr kumimoji="1" lang="en-US" altLang="ja-JP" dirty="0" smtClean="0">
                <a:solidFill>
                  <a:srgbClr val="FF0000"/>
                </a:solidFill>
              </a:rPr>
              <a:t>1</a:t>
            </a:r>
            <a:r>
              <a:rPr kumimoji="1" lang="ja-JP" altLang="en-US" dirty="0" err="1" smtClean="0">
                <a:solidFill>
                  <a:srgbClr val="FF0000"/>
                </a:solidFill>
              </a:rPr>
              <a:t>つずつ</a:t>
            </a:r>
            <a:r>
              <a:rPr kumimoji="1" lang="ja-JP" altLang="en-US" dirty="0" smtClean="0">
                <a:solidFill>
                  <a:srgbClr val="FF0000"/>
                </a:solidFill>
              </a:rPr>
              <a:t>質問を考えよう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259777" y="570707"/>
            <a:ext cx="1517073" cy="9144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4000" dirty="0" smtClean="0"/>
              <a:t>STEP2</a:t>
            </a:r>
            <a:endParaRPr lang="ja-JP" altLang="en-US" sz="4000" dirty="0"/>
          </a:p>
        </p:txBody>
      </p:sp>
      <p:graphicFrame>
        <p:nvGraphicFramePr>
          <p:cNvPr id="7" name="コンテンツ プレースホルダー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04450407"/>
              </p:ext>
            </p:extLst>
          </p:nvPr>
        </p:nvGraphicFramePr>
        <p:xfrm>
          <a:off x="628650" y="1825625"/>
          <a:ext cx="7886700" cy="293116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3943350"/>
                <a:gridCol w="394335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発表のタイトル（発表者）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自分が考えた質問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kumimoji="1" lang="en-US" altLang="ja-JP" dirty="0" smtClean="0"/>
                    </a:p>
                    <a:p>
                      <a:endParaRPr kumimoji="1" lang="en-US" altLang="ja-JP" dirty="0" smtClean="0"/>
                    </a:p>
                    <a:p>
                      <a:endParaRPr kumimoji="1" lang="en-US" altLang="ja-JP" dirty="0" smtClean="0"/>
                    </a:p>
                    <a:p>
                      <a:endParaRPr kumimoji="1" lang="en-US" altLang="ja-JP" dirty="0" smtClean="0"/>
                    </a:p>
                    <a:p>
                      <a:endParaRPr kumimoji="1" lang="en-US" altLang="ja-JP" dirty="0" smtClean="0"/>
                    </a:p>
                    <a:p>
                      <a:endParaRPr kumimoji="1" lang="en-US" altLang="ja-JP" dirty="0" smtClean="0"/>
                    </a:p>
                    <a:p>
                      <a:endParaRPr kumimoji="1" lang="en-US" altLang="ja-JP" dirty="0" smtClean="0"/>
                    </a:p>
                    <a:p>
                      <a:endParaRPr kumimoji="1" lang="en-US" altLang="ja-JP" dirty="0" smtClean="0"/>
                    </a:p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07029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>
                <a:solidFill>
                  <a:srgbClr val="FF0000"/>
                </a:solidFill>
              </a:rPr>
              <a:t>３．振り返ろう！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16525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249</TotalTime>
  <Words>253</Words>
  <Application>Microsoft Office PowerPoint</Application>
  <PresentationFormat>画面に合わせる (4:3)</PresentationFormat>
  <Paragraphs>71</Paragraphs>
  <Slides>11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11</vt:i4>
      </vt:variant>
    </vt:vector>
  </HeadingPairs>
  <TitlesOfParts>
    <vt:vector size="16" baseType="lpstr">
      <vt:lpstr>ＭＳ Ｐゴシック</vt:lpstr>
      <vt:lpstr>Arial</vt:lpstr>
      <vt:lpstr>Calibri</vt:lpstr>
      <vt:lpstr>Calibri Light</vt:lpstr>
      <vt:lpstr>Office テーマ</vt:lpstr>
      <vt:lpstr>探究科スライド</vt:lpstr>
      <vt:lpstr>１．発表の準備をしよう</vt:lpstr>
      <vt:lpstr>【発表の手順】</vt:lpstr>
      <vt:lpstr>自分が工夫したところを アピールしてください</vt:lpstr>
      <vt:lpstr>自分の発表に対し 　想定される質問と答えを３つ</vt:lpstr>
      <vt:lpstr>２．発表をしよう！</vt:lpstr>
      <vt:lpstr>発表しよう！</vt:lpstr>
      <vt:lpstr>他の人の発表に 1つずつ質問を考えよう</vt:lpstr>
      <vt:lpstr>３．振り返ろう！</vt:lpstr>
      <vt:lpstr>　追加で調べたほうがいいこと</vt:lpstr>
      <vt:lpstr>【今日の提出】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探究科スライド</dc:title>
  <dc:creator>Okamoto Hiroyuki</dc:creator>
  <cp:lastModifiedBy>岡本弘之</cp:lastModifiedBy>
  <cp:revision>22</cp:revision>
  <dcterms:created xsi:type="dcterms:W3CDTF">2017-08-31T22:48:23Z</dcterms:created>
  <dcterms:modified xsi:type="dcterms:W3CDTF">2018-03-19T00:57:48Z</dcterms:modified>
</cp:coreProperties>
</file>