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4" r:id="rId6"/>
    <p:sldId id="262" r:id="rId7"/>
    <p:sldId id="263" r:id="rId8"/>
    <p:sldId id="270" r:id="rId9"/>
    <p:sldId id="271" r:id="rId10"/>
    <p:sldId id="272" r:id="rId11"/>
    <p:sldId id="265" r:id="rId12"/>
    <p:sldId id="267" r:id="rId13"/>
    <p:sldId id="268" r:id="rId14"/>
    <p:sldId id="259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9C44-A8B2-4E67-962A-1D8358BB815F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5442-6000-4528-92E2-58EA3AFB4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28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9C44-A8B2-4E67-962A-1D8358BB815F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5442-6000-4528-92E2-58EA3AFB4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7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9C44-A8B2-4E67-962A-1D8358BB815F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5442-6000-4528-92E2-58EA3AFB4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318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9C44-A8B2-4E67-962A-1D8358BB815F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5442-6000-4528-92E2-58EA3AFB4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63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9C44-A8B2-4E67-962A-1D8358BB815F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5442-6000-4528-92E2-58EA3AFB4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26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9C44-A8B2-4E67-962A-1D8358BB815F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5442-6000-4528-92E2-58EA3AFB4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547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9C44-A8B2-4E67-962A-1D8358BB815F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5442-6000-4528-92E2-58EA3AFB4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86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9C44-A8B2-4E67-962A-1D8358BB815F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5442-6000-4528-92E2-58EA3AFB4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37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9C44-A8B2-4E67-962A-1D8358BB815F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5442-6000-4528-92E2-58EA3AFB4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05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9C44-A8B2-4E67-962A-1D8358BB815F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5442-6000-4528-92E2-58EA3AFB4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73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9C44-A8B2-4E67-962A-1D8358BB815F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5442-6000-4528-92E2-58EA3AFB4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89C44-A8B2-4E67-962A-1D8358BB815F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E5442-6000-4528-92E2-58EA3AFB4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38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No.14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76742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25" y="674913"/>
            <a:ext cx="9121847" cy="5475515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4640706" y="6150428"/>
            <a:ext cx="4369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http://www2.ttcn.ne.jp/honkawa/0319.html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5342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/>
          <a:lstStyle/>
          <a:p>
            <a:r>
              <a:rPr kumimoji="1" lang="en-US" altLang="ja-JP" sz="3600" dirty="0" smtClean="0">
                <a:solidFill>
                  <a:srgbClr val="FF0000"/>
                </a:solidFill>
              </a:rPr>
              <a:t>【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グループ作業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】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気付</a:t>
            </a:r>
            <a:r>
              <a:rPr lang="ja-JP" altLang="en-US" dirty="0" smtClean="0">
                <a:solidFill>
                  <a:srgbClr val="FF0000"/>
                </a:solidFill>
              </a:rPr>
              <a:t>くことを書きましょう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087662"/>
              </p:ext>
            </p:extLst>
          </p:nvPr>
        </p:nvGraphicFramePr>
        <p:xfrm>
          <a:off x="259776" y="3465064"/>
          <a:ext cx="8579423" cy="2743200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3472624"/>
                <a:gridCol w="5106799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大きくみる</a:t>
                      </a:r>
                      <a:endParaRPr kumimoji="1" lang="en-US" altLang="ja-JP" sz="2800" dirty="0" smtClean="0"/>
                    </a:p>
                    <a:p>
                      <a:r>
                        <a:rPr kumimoji="1" lang="ja-JP" altLang="en-US" sz="2800" dirty="0" smtClean="0"/>
                        <a:t>・全体の変化をみる</a:t>
                      </a:r>
                      <a:endParaRPr kumimoji="1" lang="en-US" altLang="ja-JP" sz="2800" dirty="0" smtClean="0"/>
                    </a:p>
                    <a:p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小さくみる</a:t>
                      </a:r>
                      <a:endParaRPr kumimoji="1" lang="en-US" altLang="ja-JP" sz="2800" dirty="0" smtClean="0"/>
                    </a:p>
                    <a:p>
                      <a:r>
                        <a:rPr kumimoji="1" lang="ja-JP" altLang="en-US" sz="2800" dirty="0" smtClean="0"/>
                        <a:t>・特異点をみつける</a:t>
                      </a:r>
                      <a:endParaRPr kumimoji="1" lang="en-US" altLang="ja-JP" sz="2800" dirty="0" smtClean="0"/>
                    </a:p>
                    <a:p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sp>
        <p:nvSpPr>
          <p:cNvPr id="8" name="正方形/長方形 7"/>
          <p:cNvSpPr/>
          <p:nvPr/>
        </p:nvSpPr>
        <p:spPr>
          <a:xfrm>
            <a:off x="259777" y="1896270"/>
            <a:ext cx="87753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3200" dirty="0" smtClean="0">
                <a:effectLst/>
                <a:latin typeface="+mn-ea"/>
                <a:cs typeface="Times New Roman" panose="02020603050405020304" pitchFamily="18" charset="0"/>
              </a:rPr>
              <a:t>グラフから読み取れることを</a:t>
            </a:r>
            <a:r>
              <a:rPr lang="ja-JP" altLang="en-US" sz="3200" dirty="0" smtClean="0">
                <a:effectLst/>
                <a:latin typeface="+mn-ea"/>
                <a:cs typeface="Times New Roman" panose="02020603050405020304" pitchFamily="18" charset="0"/>
              </a:rPr>
              <a:t>出していこう</a:t>
            </a:r>
            <a:r>
              <a:rPr lang="ja-JP" altLang="ja-JP" sz="3200" dirty="0" smtClean="0">
                <a:effectLst/>
                <a:latin typeface="+mn-ea"/>
                <a:cs typeface="Times New Roman" panose="02020603050405020304" pitchFamily="18" charset="0"/>
              </a:rPr>
              <a:t>。</a:t>
            </a:r>
            <a:endParaRPr lang="en-US" altLang="ja-JP" sz="3200" dirty="0" smtClean="0">
              <a:effectLst/>
              <a:latin typeface="+mn-ea"/>
              <a:cs typeface="Times New Roman" panose="02020603050405020304" pitchFamily="18" charset="0"/>
            </a:endParaRPr>
          </a:p>
          <a:p>
            <a:r>
              <a:rPr lang="ja-JP" altLang="ja-JP" sz="3200" dirty="0" smtClean="0">
                <a:effectLst/>
                <a:latin typeface="+mn-ea"/>
                <a:cs typeface="Times New Roman" panose="02020603050405020304" pitchFamily="18" charset="0"/>
              </a:rPr>
              <a:t>☞</a:t>
            </a:r>
            <a:r>
              <a:rPr lang="ja-JP" altLang="en-US" sz="3200" dirty="0" smtClean="0">
                <a:effectLst/>
                <a:latin typeface="+mn-ea"/>
                <a:cs typeface="Times New Roman" panose="02020603050405020304" pitchFamily="18" charset="0"/>
              </a:rPr>
              <a:t>一人</a:t>
            </a:r>
            <a:r>
              <a:rPr lang="en-US" altLang="ja-JP" sz="3200" dirty="0" smtClean="0">
                <a:effectLst/>
                <a:latin typeface="+mn-ea"/>
                <a:cs typeface="Times New Roman" panose="02020603050405020304" pitchFamily="18" charset="0"/>
              </a:rPr>
              <a:t>1</a:t>
            </a:r>
            <a:r>
              <a:rPr lang="ja-JP" altLang="en-US" sz="3200" dirty="0" err="1" smtClean="0">
                <a:effectLst/>
                <a:latin typeface="+mn-ea"/>
                <a:cs typeface="Times New Roman" panose="02020603050405020304" pitchFamily="18" charset="0"/>
              </a:rPr>
              <a:t>つは</a:t>
            </a:r>
            <a:r>
              <a:rPr lang="ja-JP" altLang="en-US" sz="3200" dirty="0" smtClean="0">
                <a:effectLst/>
                <a:latin typeface="+mn-ea"/>
                <a:cs typeface="Times New Roman" panose="02020603050405020304" pitchFamily="18" charset="0"/>
              </a:rPr>
              <a:t>意見を言ってください。ノルマ</a:t>
            </a:r>
            <a:r>
              <a:rPr lang="en-US" altLang="ja-JP" sz="3200" dirty="0" smtClean="0">
                <a:effectLst/>
                <a:latin typeface="+mn-ea"/>
                <a:cs typeface="Times New Roman" panose="02020603050405020304" pitchFamily="18" charset="0"/>
              </a:rPr>
              <a:t>5</a:t>
            </a:r>
            <a:r>
              <a:rPr lang="ja-JP" altLang="en-US" sz="3200" dirty="0" smtClean="0">
                <a:effectLst/>
                <a:latin typeface="+mn-ea"/>
                <a:cs typeface="Times New Roman" panose="02020603050405020304" pitchFamily="18" charset="0"/>
              </a:rPr>
              <a:t>つ以上</a:t>
            </a:r>
            <a:endParaRPr lang="ja-JP" altLang="en-US" sz="3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05401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>
            <a:normAutofit/>
          </a:bodyPr>
          <a:lstStyle/>
          <a:p>
            <a:r>
              <a:rPr lang="en-US" altLang="ja-JP" sz="3600" dirty="0">
                <a:solidFill>
                  <a:srgbClr val="FF0000"/>
                </a:solidFill>
              </a:rPr>
              <a:t>【</a:t>
            </a:r>
            <a:r>
              <a:rPr lang="ja-JP" altLang="en-US" sz="3600" dirty="0">
                <a:solidFill>
                  <a:srgbClr val="FF0000"/>
                </a:solidFill>
              </a:rPr>
              <a:t>グループ作業</a:t>
            </a:r>
            <a:r>
              <a:rPr lang="en-US" altLang="ja-JP" sz="3600" dirty="0" smtClean="0">
                <a:solidFill>
                  <a:srgbClr val="FF0000"/>
                </a:solidFill>
              </a:rPr>
              <a:t>】</a:t>
            </a:r>
            <a:r>
              <a:rPr lang="en-US" altLang="ja-JP" sz="3600" dirty="0">
                <a:solidFill>
                  <a:srgbClr val="FF0000"/>
                </a:solidFill>
              </a:rPr>
              <a:t/>
            </a:r>
            <a:br>
              <a:rPr lang="en-US" altLang="ja-JP" sz="3600" dirty="0">
                <a:solidFill>
                  <a:srgbClr val="FF0000"/>
                </a:solidFill>
              </a:rPr>
            </a:br>
            <a:r>
              <a:rPr lang="ja-JP" altLang="en-US" dirty="0" smtClean="0">
                <a:solidFill>
                  <a:srgbClr val="FF0000"/>
                </a:solidFill>
              </a:rPr>
              <a:t>理由（仮説）を考えよう！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037318"/>
          </a:xfrm>
        </p:spPr>
        <p:txBody>
          <a:bodyPr/>
          <a:lstStyle/>
          <a:p>
            <a:pPr marL="0" indent="0">
              <a:buNone/>
            </a:pPr>
            <a:r>
              <a:rPr lang="ja-JP" altLang="ja-JP" dirty="0"/>
              <a:t>気づいた点についてその原因（仮説）を考えよう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 smtClean="0"/>
              <a:t>☞</a:t>
            </a:r>
            <a:r>
              <a:rPr lang="ja-JP" altLang="ja-JP" dirty="0"/>
              <a:t>グループで相談して</a:t>
            </a:r>
            <a:r>
              <a:rPr lang="en-US" altLang="ja-JP" dirty="0"/>
              <a:t>3</a:t>
            </a:r>
            <a:r>
              <a:rPr lang="ja-JP" altLang="ja-JP" dirty="0"/>
              <a:t>項目以上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703318"/>
              </p:ext>
            </p:extLst>
          </p:nvPr>
        </p:nvGraphicFramePr>
        <p:xfrm>
          <a:off x="628650" y="3124200"/>
          <a:ext cx="7886700" cy="25679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43350"/>
                <a:gridCol w="3943350"/>
              </a:tblGrid>
              <a:tr h="445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3200" kern="100" dirty="0">
                          <a:effectLst/>
                        </a:rPr>
                        <a:t>気付いた点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3200" kern="100" dirty="0">
                          <a:effectLst/>
                        </a:rPr>
                        <a:t>理由・原因（仮説）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127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発表しよう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374775"/>
          </a:xfrm>
        </p:spPr>
        <p:txBody>
          <a:bodyPr/>
          <a:lstStyle/>
          <a:p>
            <a:r>
              <a:rPr kumimoji="1" lang="ja-JP" altLang="en-US" dirty="0" smtClean="0"/>
              <a:t>ＳＴＥＰ３で指摘した３つについて１分以内で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３つの気づき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その理由（仮説）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STEP4</a:t>
            </a:r>
            <a:endParaRPr lang="ja-JP" altLang="en-US" sz="4000" dirty="0"/>
          </a:p>
        </p:txBody>
      </p:sp>
      <p:sp>
        <p:nvSpPr>
          <p:cNvPr id="5" name="正方形/長方形 4"/>
          <p:cNvSpPr/>
          <p:nvPr/>
        </p:nvSpPr>
        <p:spPr>
          <a:xfrm>
            <a:off x="259777" y="3540918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STEP5</a:t>
            </a:r>
            <a:endParaRPr lang="ja-JP" altLang="en-US" sz="4000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776850" y="3335336"/>
            <a:ext cx="67385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>
                <a:solidFill>
                  <a:srgbClr val="FF0000"/>
                </a:solidFill>
              </a:rPr>
              <a:t>自分と同じグラフのグループの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発表をメモしよう！</a:t>
            </a:r>
            <a:endParaRPr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002344"/>
              </p:ext>
            </p:extLst>
          </p:nvPr>
        </p:nvGraphicFramePr>
        <p:xfrm>
          <a:off x="628650" y="4795835"/>
          <a:ext cx="7764236" cy="146304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7764236"/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606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00" y="365126"/>
            <a:ext cx="6991350" cy="1325563"/>
          </a:xfrm>
        </p:spPr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今日の授業での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dirty="0" smtClean="0">
                <a:solidFill>
                  <a:srgbClr val="FF0000"/>
                </a:solidFill>
              </a:rPr>
              <a:t>学んだことを書こう！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STEP6</a:t>
            </a:r>
            <a:endParaRPr lang="ja-JP" altLang="en-US" sz="4000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2380796"/>
          <a:ext cx="7886700" cy="201168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7886700"/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28650" y="2380796"/>
            <a:ext cx="3116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☞箇条書きで</a:t>
            </a:r>
            <a:r>
              <a:rPr kumimoji="1" lang="en-US" altLang="ja-JP" sz="2400" dirty="0" smtClean="0"/>
              <a:t>3</a:t>
            </a:r>
            <a:r>
              <a:rPr kumimoji="1" lang="ja-JP" altLang="en-US" sz="2400" dirty="0" smtClean="0"/>
              <a:t>つ以上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8650" y="4667084"/>
            <a:ext cx="75982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記入のヒント！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・具体的に書く</a:t>
            </a:r>
            <a:endParaRPr lang="en-US" altLang="ja-JP" sz="2400" dirty="0"/>
          </a:p>
          <a:p>
            <a:r>
              <a:rPr kumimoji="1" lang="ja-JP" altLang="en-US" sz="2400" dirty="0" smtClean="0"/>
              <a:t>　・文末を「・・・のやりかた」、「・・・・であること」と書こう　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755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１．読み取り方を学ぼう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70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21"/>
          <a:stretch/>
        </p:blipFill>
        <p:spPr>
          <a:xfrm>
            <a:off x="0" y="1197429"/>
            <a:ext cx="9177017" cy="4737216"/>
          </a:xfrm>
          <a:prstGeom prst="rect">
            <a:avLst/>
          </a:prstGeom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645158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日本の人口の推移データから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sz="1400" dirty="0" smtClean="0"/>
              <a:t>（</a:t>
            </a:r>
            <a:r>
              <a:rPr lang="en-US" altLang="ja-JP" sz="1400" dirty="0"/>
              <a:t>http://www.soumu.go.jp/johotsusintokei/whitepaper/ja/h24/html/nc112120.html</a:t>
            </a:r>
            <a:r>
              <a:rPr lang="ja-JP" altLang="en-US" sz="1400" dirty="0" smtClean="0"/>
              <a:t>）</a:t>
            </a:r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5943" y="6030686"/>
            <a:ext cx="8621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・生産人口年齢割合</a:t>
            </a:r>
            <a:r>
              <a:rPr kumimoji="1" lang="ja-JP" altLang="en-US" dirty="0" smtClean="0"/>
              <a:t>（</a:t>
            </a:r>
            <a:r>
              <a:rPr lang="en-US" altLang="ja-JP" dirty="0"/>
              <a:t>15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64</a:t>
            </a:r>
            <a:r>
              <a:rPr kumimoji="1" lang="ja-JP" altLang="en-US" dirty="0" smtClean="0"/>
              <a:t>歳人口／全人口）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・高齢化率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65</a:t>
            </a:r>
            <a:r>
              <a:rPr kumimoji="1" lang="ja-JP" altLang="en-US" dirty="0" smtClean="0"/>
              <a:t>歳以上人口／全人口）　</a:t>
            </a:r>
            <a:endParaRPr kumimoji="1" lang="en-US" altLang="ja-JP" dirty="0" smtClean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・合計特殊出生率</a:t>
            </a:r>
            <a:r>
              <a:rPr kumimoji="1" lang="ja-JP" altLang="en-US" dirty="0" smtClean="0"/>
              <a:t>（一人の女性が一生に産む子の数：</a:t>
            </a:r>
            <a:r>
              <a:rPr kumimoji="1" lang="en-US" altLang="ja-JP" dirty="0" smtClean="0"/>
              <a:t>15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49</a:t>
            </a:r>
            <a:r>
              <a:rPr kumimoji="1" lang="ja-JP" altLang="en-US" dirty="0" smtClean="0"/>
              <a:t>歳の出生率の合計）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2801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グラフを読み取ろう！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326571" y="1825625"/>
            <a:ext cx="8621486" cy="3388632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①</a:t>
            </a:r>
            <a:r>
              <a:rPr lang="ja-JP" altLang="ja-JP" dirty="0" smtClean="0">
                <a:solidFill>
                  <a:srgbClr val="FF0000"/>
                </a:solidFill>
              </a:rPr>
              <a:t>大きく</a:t>
            </a:r>
            <a:r>
              <a:rPr lang="ja-JP" altLang="ja-JP" dirty="0">
                <a:solidFill>
                  <a:srgbClr val="FF0000"/>
                </a:solidFill>
              </a:rPr>
              <a:t>みる</a:t>
            </a:r>
            <a:r>
              <a:rPr lang="ja-JP" altLang="ja-JP" dirty="0"/>
              <a:t>：グラフ全体に注目</a:t>
            </a:r>
            <a:r>
              <a:rPr lang="ja-JP" altLang="ja-JP" dirty="0" smtClean="0"/>
              <a:t>し変化</a:t>
            </a:r>
            <a:r>
              <a:rPr lang="ja-JP" altLang="ja-JP" dirty="0"/>
              <a:t>・傾向をつかむ。</a:t>
            </a:r>
          </a:p>
          <a:p>
            <a:pPr lvl="1"/>
            <a:r>
              <a:rPr lang="ja-JP" altLang="en-US" dirty="0" smtClean="0"/>
              <a:t>人口は○○年から（増加・横ばい・減少）している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高齢化率は○○年から</a:t>
            </a:r>
            <a:r>
              <a:rPr lang="ja-JP" altLang="en-US" dirty="0"/>
              <a:t>（増加・横ばい・減少）して</a:t>
            </a:r>
            <a:r>
              <a:rPr lang="ja-JP" altLang="en-US" dirty="0" smtClean="0"/>
              <a:t>いる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/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→何</a:t>
            </a:r>
            <a:r>
              <a:rPr lang="ja-JP" altLang="en-US" dirty="0" smtClean="0"/>
              <a:t>が</a:t>
            </a:r>
            <a:r>
              <a:rPr lang="ja-JP" altLang="en-US" dirty="0" smtClean="0">
                <a:solidFill>
                  <a:srgbClr val="FF0000"/>
                </a:solidFill>
              </a:rPr>
              <a:t>どう変化</a:t>
            </a:r>
            <a:r>
              <a:rPr lang="ja-JP" altLang="en-US" dirty="0" smtClean="0"/>
              <a:t>（増加？減少？）と</a:t>
            </a:r>
            <a:r>
              <a:rPr lang="ja-JP" altLang="en-US" dirty="0" smtClean="0">
                <a:solidFill>
                  <a:srgbClr val="FF0000"/>
                </a:solidFill>
              </a:rPr>
              <a:t>速度</a:t>
            </a:r>
            <a:r>
              <a:rPr lang="ja-JP" altLang="en-US" dirty="0" smtClean="0"/>
              <a:t>（緩やか？急に？）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②</a:t>
            </a:r>
            <a:r>
              <a:rPr lang="ja-JP" altLang="ja-JP" dirty="0" smtClean="0">
                <a:solidFill>
                  <a:srgbClr val="FF0000"/>
                </a:solidFill>
              </a:rPr>
              <a:t>小さく</a:t>
            </a:r>
            <a:r>
              <a:rPr lang="ja-JP" altLang="ja-JP" dirty="0">
                <a:solidFill>
                  <a:srgbClr val="FF0000"/>
                </a:solidFill>
              </a:rPr>
              <a:t>みる</a:t>
            </a:r>
            <a:r>
              <a:rPr lang="ja-JP" altLang="ja-JP" dirty="0"/>
              <a:t>：特異点（</a:t>
            </a:r>
            <a:r>
              <a:rPr lang="ja-JP" altLang="ja-JP" dirty="0" smtClean="0"/>
              <a:t>目立つ</a:t>
            </a:r>
            <a:r>
              <a:rPr lang="ja-JP" altLang="en-US" dirty="0" smtClean="0"/>
              <a:t>箇所</a:t>
            </a:r>
            <a:r>
              <a:rPr lang="ja-JP" altLang="ja-JP" dirty="0" smtClean="0"/>
              <a:t>、</a:t>
            </a:r>
            <a:r>
              <a:rPr lang="ja-JP" altLang="ja-JP" dirty="0"/>
              <a:t>他と</a:t>
            </a:r>
            <a:r>
              <a:rPr lang="ja-JP" altLang="ja-JP" dirty="0" smtClean="0"/>
              <a:t>違う</a:t>
            </a:r>
            <a:r>
              <a:rPr lang="ja-JP" altLang="en-US" dirty="0" smtClean="0"/>
              <a:t>箇所</a:t>
            </a:r>
            <a:r>
              <a:rPr lang="ja-JP" altLang="ja-JP" dirty="0" smtClean="0"/>
              <a:t>）</a:t>
            </a:r>
            <a:r>
              <a:rPr lang="ja-JP" altLang="ja-JP" dirty="0"/>
              <a:t>を見る</a:t>
            </a:r>
          </a:p>
          <a:p>
            <a:pPr lvl="1"/>
            <a:r>
              <a:rPr lang="en-US" altLang="ja-JP" dirty="0"/>
              <a:t>1950</a:t>
            </a:r>
            <a:r>
              <a:rPr lang="ja-JP" altLang="en-US" dirty="0" smtClean="0"/>
              <a:t>年の合計特殊出生率は現在の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倍近くある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1950</a:t>
            </a:r>
            <a:r>
              <a:rPr kumimoji="1" lang="ja-JP" altLang="en-US" dirty="0" smtClean="0"/>
              <a:t>年</a:t>
            </a:r>
            <a:r>
              <a:rPr lang="ja-JP" altLang="en-US" dirty="0"/>
              <a:t>頃</a:t>
            </a:r>
            <a:r>
              <a:rPr lang="ja-JP" altLang="en-US" dirty="0" smtClean="0"/>
              <a:t>と</a:t>
            </a:r>
            <a:r>
              <a:rPr lang="en-US" altLang="ja-JP" dirty="0" smtClean="0"/>
              <a:t>1980</a:t>
            </a:r>
            <a:r>
              <a:rPr lang="ja-JP" altLang="en-US" dirty="0" smtClean="0"/>
              <a:t>年</a:t>
            </a:r>
            <a:r>
              <a:rPr lang="ja-JP" altLang="en-US" dirty="0"/>
              <a:t>頃</a:t>
            </a:r>
            <a:r>
              <a:rPr lang="ja-JP" altLang="en-US" dirty="0" smtClean="0"/>
              <a:t>の子供の数が多い</a:t>
            </a:r>
            <a:endParaRPr lang="en-US" altLang="ja-JP" dirty="0" smtClean="0"/>
          </a:p>
          <a:p>
            <a:pPr marL="457200" lvl="1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→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いつ</a:t>
            </a:r>
            <a:r>
              <a:rPr kumimoji="1" lang="ja-JP" altLang="en-US" dirty="0" smtClean="0"/>
              <a:t>（何？年）の</a:t>
            </a:r>
            <a:r>
              <a:rPr kumimoji="1" lang="ja-JP" altLang="en-US" dirty="0" smtClean="0">
                <a:solidFill>
                  <a:srgbClr val="FF0000"/>
                </a:solidFill>
              </a:rPr>
              <a:t>何の数値</a:t>
            </a:r>
            <a:r>
              <a:rPr kumimoji="1" lang="ja-JP" altLang="en-US" dirty="0" smtClean="0"/>
              <a:t>が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どう</a:t>
            </a:r>
            <a:r>
              <a:rPr kumimoji="1" lang="ja-JP" altLang="en-US" dirty="0" smtClean="0"/>
              <a:t>？（多い？少ない？）　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graphicFrame>
        <p:nvGraphicFramePr>
          <p:cNvPr id="6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84843"/>
              </p:ext>
            </p:extLst>
          </p:nvPr>
        </p:nvGraphicFramePr>
        <p:xfrm>
          <a:off x="326571" y="5468936"/>
          <a:ext cx="8534401" cy="91440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8534401"/>
              </a:tblGrid>
              <a:tr h="865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☞２つ以上</a:t>
                      </a:r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622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21"/>
          <a:stretch/>
        </p:blipFill>
        <p:spPr>
          <a:xfrm>
            <a:off x="0" y="1197429"/>
            <a:ext cx="9177017" cy="473721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95943" y="6030686"/>
            <a:ext cx="8621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・生産人口年齢割合</a:t>
            </a:r>
            <a:r>
              <a:rPr kumimoji="1" lang="ja-JP" altLang="en-US" dirty="0" smtClean="0"/>
              <a:t>（</a:t>
            </a:r>
            <a:r>
              <a:rPr lang="en-US" altLang="ja-JP" dirty="0"/>
              <a:t>15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64</a:t>
            </a:r>
            <a:r>
              <a:rPr kumimoji="1" lang="ja-JP" altLang="en-US" dirty="0" smtClean="0"/>
              <a:t>歳人口／全人口）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・高齢化率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65</a:t>
            </a:r>
            <a:r>
              <a:rPr kumimoji="1" lang="ja-JP" altLang="en-US" dirty="0" smtClean="0"/>
              <a:t>歳以上人口／全人口）　</a:t>
            </a:r>
            <a:endParaRPr kumimoji="1" lang="en-US" altLang="ja-JP" dirty="0" smtClean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・合計特殊出生率</a:t>
            </a:r>
            <a:r>
              <a:rPr kumimoji="1" lang="ja-JP" altLang="en-US" dirty="0" smtClean="0"/>
              <a:t>（一人の女性が一生に産む子の数：</a:t>
            </a:r>
            <a:r>
              <a:rPr kumimoji="1" lang="en-US" altLang="ja-JP" dirty="0" smtClean="0"/>
              <a:t>15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49</a:t>
            </a:r>
            <a:r>
              <a:rPr kumimoji="1" lang="ja-JP" altLang="en-US" dirty="0" smtClean="0"/>
              <a:t>歳の出生率の合計）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4037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読み取ったことの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 smtClean="0">
                <a:solidFill>
                  <a:srgbClr val="FF0000"/>
                </a:solidFill>
              </a:rPr>
              <a:t>理由（仮説）を考えよう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8286750" cy="210411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（例）</a:t>
            </a:r>
            <a:r>
              <a:rPr lang="ja-JP" altLang="en-US" dirty="0" smtClean="0"/>
              <a:t>読み取ったこと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</a:t>
            </a:r>
            <a:r>
              <a:rPr lang="en-US" altLang="ja-JP" dirty="0" smtClean="0"/>
              <a:t>1950</a:t>
            </a:r>
            <a:r>
              <a:rPr lang="ja-JP" altLang="en-US" dirty="0"/>
              <a:t>年頃と</a:t>
            </a:r>
            <a:r>
              <a:rPr lang="en-US" altLang="ja-JP" dirty="0"/>
              <a:t>1980</a:t>
            </a:r>
            <a:r>
              <a:rPr lang="ja-JP" altLang="en-US" dirty="0"/>
              <a:t>年頃の子供の数が</a:t>
            </a:r>
            <a:r>
              <a:rPr lang="ja-JP" altLang="en-US" dirty="0" smtClean="0"/>
              <a:t>多い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理由（仮説）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</a:t>
            </a:r>
            <a:r>
              <a:rPr lang="en-US" altLang="ja-JP" dirty="0" smtClean="0"/>
              <a:t>1950</a:t>
            </a:r>
            <a:r>
              <a:rPr lang="ja-JP" altLang="en-US" dirty="0" smtClean="0"/>
              <a:t>年生まれの子供が</a:t>
            </a:r>
            <a:r>
              <a:rPr lang="en-US" altLang="ja-JP" dirty="0" smtClean="0"/>
              <a:t>1980</a:t>
            </a:r>
            <a:r>
              <a:rPr lang="ja-JP" altLang="en-US" dirty="0" smtClean="0"/>
              <a:t>年ではないか？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sp>
        <p:nvSpPr>
          <p:cNvPr id="5" name="上矢印 4"/>
          <p:cNvSpPr/>
          <p:nvPr/>
        </p:nvSpPr>
        <p:spPr>
          <a:xfrm>
            <a:off x="3657600" y="2797628"/>
            <a:ext cx="936171" cy="37011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26711"/>
              </p:ext>
            </p:extLst>
          </p:nvPr>
        </p:nvGraphicFramePr>
        <p:xfrm>
          <a:off x="628650" y="4139745"/>
          <a:ext cx="7886700" cy="237744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78867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☞読み取ったこと一つをとりあげて、その理由を書こう</a:t>
                      </a:r>
                      <a:endParaRPr kumimoji="1" lang="en-US" altLang="ja-JP" sz="2400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6709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3888" y="1709739"/>
            <a:ext cx="8291512" cy="2852737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２．グループで読み取ろう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　　</a:t>
            </a: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各グループに３種類のうち１つの表・グラフを配ります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6453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19" y="625529"/>
            <a:ext cx="8716591" cy="571579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70115" y="102309"/>
            <a:ext cx="6074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大学進学率の国際比較</a:t>
            </a:r>
            <a:r>
              <a:rPr kumimoji="1" lang="ja-JP" altLang="en-US" sz="1000" dirty="0" smtClean="0"/>
              <a:t>（</a:t>
            </a:r>
            <a:r>
              <a:rPr lang="en-US" altLang="ja-JP" sz="1000" dirty="0"/>
              <a:t>http://www.mext.go.jp/component/b_menu/shingi/giji/__icsFiles/afieldfile/2013/04/17/1333454_11.pdf</a:t>
            </a:r>
            <a:r>
              <a:rPr kumimoji="1" lang="ja-JP" altLang="en-US" sz="1000" dirty="0" smtClean="0"/>
              <a:t>）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948972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第5図　女性の年齢階級別労働力率（国際比較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73062"/>
            <a:ext cx="9072975" cy="587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3200400" y="6328006"/>
            <a:ext cx="5943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www.gender.go.jp/about_danjo/whitepaper/h24/zentai/html/zuhyo/zuhyo01-02-05.html</a:t>
            </a:r>
          </a:p>
        </p:txBody>
      </p:sp>
    </p:spTree>
    <p:extLst>
      <p:ext uri="{BB962C8B-B14F-4D97-AF65-F5344CB8AC3E}">
        <p14:creationId xmlns:p14="http://schemas.microsoft.com/office/powerpoint/2010/main" val="3721480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275</Words>
  <Application>Microsoft Office PowerPoint</Application>
  <PresentationFormat>画面に合わせる (4:3)</PresentationFormat>
  <Paragraphs>86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探究科スライド</vt:lpstr>
      <vt:lpstr>１．読み取り方を学ぼう</vt:lpstr>
      <vt:lpstr>日本の人口の推移データから （http://www.soumu.go.jp/johotsusintokei/whitepaper/ja/h24/html/nc112120.html）</vt:lpstr>
      <vt:lpstr>グラフを読み取ろう！</vt:lpstr>
      <vt:lpstr>PowerPoint プレゼンテーション</vt:lpstr>
      <vt:lpstr>読み取ったことの 理由（仮説）を考えよう</vt:lpstr>
      <vt:lpstr>２．グループで読み取ろう</vt:lpstr>
      <vt:lpstr>PowerPoint プレゼンテーション</vt:lpstr>
      <vt:lpstr>PowerPoint プレゼンテーション</vt:lpstr>
      <vt:lpstr>PowerPoint プレゼンテーション</vt:lpstr>
      <vt:lpstr>【グループ作業】 気付くことを書きましょう</vt:lpstr>
      <vt:lpstr>【グループ作業】 理由（仮説）を考えよう！</vt:lpstr>
      <vt:lpstr>発表しよう</vt:lpstr>
      <vt:lpstr>今日の授業での 学んだことを書こう！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岡本弘之</cp:lastModifiedBy>
  <cp:revision>14</cp:revision>
  <dcterms:created xsi:type="dcterms:W3CDTF">2018-01-08T06:59:01Z</dcterms:created>
  <dcterms:modified xsi:type="dcterms:W3CDTF">2018-03-19T00:56:46Z</dcterms:modified>
</cp:coreProperties>
</file>