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9" r:id="rId2"/>
    <p:sldId id="257" r:id="rId3"/>
    <p:sldId id="258" r:id="rId4"/>
    <p:sldId id="260" r:id="rId5"/>
    <p:sldId id="265" r:id="rId6"/>
    <p:sldId id="266" r:id="rId7"/>
    <p:sldId id="264" r:id="rId8"/>
    <p:sldId id="270" r:id="rId9"/>
    <p:sldId id="261" r:id="rId10"/>
    <p:sldId id="267" r:id="rId11"/>
    <p:sldId id="268" r:id="rId12"/>
    <p:sldId id="262" r:id="rId1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8" d="100"/>
          <a:sy n="88" d="100"/>
        </p:scale>
        <p:origin x="141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D39B9-402F-4498-875B-030C61BE008A}" type="datetimeFigureOut">
              <a:rPr kumimoji="1" lang="ja-JP" altLang="en-US" smtClean="0"/>
              <a:t>2017/12/31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ACD63-9CD4-4C09-AE3F-30DE6BF9EE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50714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D39B9-402F-4498-875B-030C61BE008A}" type="datetimeFigureOut">
              <a:rPr kumimoji="1" lang="ja-JP" altLang="en-US" smtClean="0"/>
              <a:t>2017/12/31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ACD63-9CD4-4C09-AE3F-30DE6BF9EE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93681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D39B9-402F-4498-875B-030C61BE008A}" type="datetimeFigureOut">
              <a:rPr kumimoji="1" lang="ja-JP" altLang="en-US" smtClean="0"/>
              <a:t>2017/12/31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ACD63-9CD4-4C09-AE3F-30DE6BF9EE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17628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D39B9-402F-4498-875B-030C61BE008A}" type="datetimeFigureOut">
              <a:rPr kumimoji="1" lang="ja-JP" altLang="en-US" smtClean="0"/>
              <a:t>2017/12/31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ACD63-9CD4-4C09-AE3F-30DE6BF9EE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854964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D39B9-402F-4498-875B-030C61BE008A}" type="datetimeFigureOut">
              <a:rPr kumimoji="1" lang="ja-JP" altLang="en-US" smtClean="0"/>
              <a:t>2017/12/31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ACD63-9CD4-4C09-AE3F-30DE6BF9EE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502025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D39B9-402F-4498-875B-030C61BE008A}" type="datetimeFigureOut">
              <a:rPr kumimoji="1" lang="ja-JP" altLang="en-US" smtClean="0"/>
              <a:t>2017/12/31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ACD63-9CD4-4C09-AE3F-30DE6BF9EE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73505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D39B9-402F-4498-875B-030C61BE008A}" type="datetimeFigureOut">
              <a:rPr kumimoji="1" lang="ja-JP" altLang="en-US" smtClean="0"/>
              <a:t>2017/12/31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ACD63-9CD4-4C09-AE3F-30DE6BF9EE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07809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D39B9-402F-4498-875B-030C61BE008A}" type="datetimeFigureOut">
              <a:rPr kumimoji="1" lang="ja-JP" altLang="en-US" smtClean="0"/>
              <a:t>2017/12/31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ACD63-9CD4-4C09-AE3F-30DE6BF9EE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193683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D39B9-402F-4498-875B-030C61BE008A}" type="datetimeFigureOut">
              <a:rPr kumimoji="1" lang="ja-JP" altLang="en-US" smtClean="0"/>
              <a:t>2017/12/31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ACD63-9CD4-4C09-AE3F-30DE6BF9EE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509784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D39B9-402F-4498-875B-030C61BE008A}" type="datetimeFigureOut">
              <a:rPr kumimoji="1" lang="ja-JP" altLang="en-US" smtClean="0"/>
              <a:t>2017/12/31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ACD63-9CD4-4C09-AE3F-30DE6BF9EE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96030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D39B9-402F-4498-875B-030C61BE008A}" type="datetimeFigureOut">
              <a:rPr kumimoji="1" lang="ja-JP" altLang="en-US" smtClean="0"/>
              <a:t>2017/12/31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ACD63-9CD4-4C09-AE3F-30DE6BF9EE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08850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3D39B9-402F-4498-875B-030C61BE008A}" type="datetimeFigureOut">
              <a:rPr kumimoji="1" lang="ja-JP" altLang="en-US" smtClean="0"/>
              <a:t>2017/12/31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1ACD63-9CD4-4C09-AE3F-30DE6BF9EE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7059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 descr="画面の領域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1944" y="37148"/>
            <a:ext cx="5239481" cy="6820852"/>
          </a:xfrm>
          <a:prstGeom prst="rect">
            <a:avLst/>
          </a:prstGeom>
        </p:spPr>
      </p:pic>
      <p:sp>
        <p:nvSpPr>
          <p:cNvPr id="5" name="テキスト ボックス 4"/>
          <p:cNvSpPr txBox="1"/>
          <p:nvPr/>
        </p:nvSpPr>
        <p:spPr>
          <a:xfrm>
            <a:off x="337457" y="1664927"/>
            <a:ext cx="3374572" cy="147732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１．はじめに</a:t>
            </a:r>
            <a:endParaRPr kumimoji="1" lang="en-US" altLang="ja-JP" dirty="0" smtClean="0"/>
          </a:p>
          <a:p>
            <a:r>
              <a:rPr lang="ja-JP" altLang="en-US" dirty="0"/>
              <a:t>　</a:t>
            </a:r>
            <a:r>
              <a:rPr lang="ja-JP" altLang="en-US" dirty="0" smtClean="0"/>
              <a:t>・このテーマにした理由</a:t>
            </a:r>
            <a:endParaRPr lang="en-US" altLang="ja-JP" dirty="0" smtClean="0"/>
          </a:p>
          <a:p>
            <a:r>
              <a:rPr kumimoji="1" lang="ja-JP" altLang="en-US" dirty="0"/>
              <a:t>　</a:t>
            </a:r>
            <a:r>
              <a:rPr kumimoji="1" lang="ja-JP" altLang="en-US" dirty="0" smtClean="0"/>
              <a:t>・自分の問題意識</a:t>
            </a:r>
            <a:endParaRPr kumimoji="1" lang="en-US" altLang="ja-JP" dirty="0" smtClean="0"/>
          </a:p>
          <a:p>
            <a:r>
              <a:rPr lang="ja-JP" altLang="en-US" dirty="0"/>
              <a:t>　</a:t>
            </a:r>
            <a:r>
              <a:rPr lang="ja-JP" altLang="en-US" dirty="0" smtClean="0"/>
              <a:t>　（例）難民選手団は毎回結成</a:t>
            </a:r>
            <a:endParaRPr lang="en-US" altLang="ja-JP" dirty="0" smtClean="0"/>
          </a:p>
          <a:p>
            <a:r>
              <a:rPr kumimoji="1" lang="ja-JP" altLang="en-US" dirty="0"/>
              <a:t>　</a:t>
            </a:r>
            <a:r>
              <a:rPr kumimoji="1" lang="ja-JP" altLang="en-US" dirty="0" smtClean="0"/>
              <a:t>　　　　すべきと考える</a:t>
            </a:r>
            <a:endParaRPr kumimoji="1" lang="ja-JP" altLang="en-US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37457" y="3638303"/>
            <a:ext cx="3374572" cy="147732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２．・・・・について</a:t>
            </a:r>
            <a:endParaRPr kumimoji="1" lang="en-US" altLang="ja-JP" dirty="0" smtClean="0"/>
          </a:p>
          <a:p>
            <a:r>
              <a:rPr lang="ja-JP" altLang="en-US" dirty="0"/>
              <a:t>　</a:t>
            </a:r>
            <a:r>
              <a:rPr lang="ja-JP" altLang="en-US" dirty="0" smtClean="0"/>
              <a:t>・調べたことを箇条書きで書く</a:t>
            </a:r>
            <a:endParaRPr lang="en-US" altLang="ja-JP" dirty="0" smtClean="0"/>
          </a:p>
          <a:p>
            <a:r>
              <a:rPr kumimoji="1" lang="ja-JP" altLang="en-US" dirty="0"/>
              <a:t>　</a:t>
            </a:r>
            <a:r>
              <a:rPr kumimoji="1" lang="ja-JP" altLang="en-US" dirty="0" smtClean="0"/>
              <a:t>・（１）（２）など小見出しをつける</a:t>
            </a:r>
            <a:endParaRPr kumimoji="1" lang="en-US" altLang="ja-JP" dirty="0" smtClean="0"/>
          </a:p>
          <a:p>
            <a:r>
              <a:rPr lang="ja-JP" altLang="en-US" dirty="0"/>
              <a:t>　</a:t>
            </a:r>
            <a:r>
              <a:rPr lang="ja-JP" altLang="en-US" dirty="0" smtClean="0"/>
              <a:t>　</a:t>
            </a:r>
            <a:r>
              <a:rPr kumimoji="1" lang="ja-JP" altLang="en-US" dirty="0" smtClean="0"/>
              <a:t>とわかりやすい</a:t>
            </a:r>
            <a:endParaRPr kumimoji="1" lang="en-US" altLang="ja-JP" dirty="0" smtClean="0"/>
          </a:p>
          <a:p>
            <a:r>
              <a:rPr lang="ja-JP" altLang="en-US" dirty="0"/>
              <a:t>　</a:t>
            </a:r>
            <a:r>
              <a:rPr lang="ja-JP" altLang="en-US" dirty="0" smtClean="0"/>
              <a:t>・表やグラフ、地図もよい</a:t>
            </a:r>
            <a:endParaRPr kumimoji="1" lang="ja-JP" altLang="en-US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37457" y="5600862"/>
            <a:ext cx="3374572" cy="92333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３．まとめ（自分の意見）</a:t>
            </a:r>
            <a:endParaRPr kumimoji="1" lang="en-US" altLang="ja-JP" dirty="0" smtClean="0"/>
          </a:p>
          <a:p>
            <a:r>
              <a:rPr lang="ja-JP" altLang="en-US" dirty="0"/>
              <a:t>　</a:t>
            </a:r>
            <a:r>
              <a:rPr lang="ja-JP" altLang="en-US" dirty="0" smtClean="0"/>
              <a:t>・調べてみてわかったこと、</a:t>
            </a:r>
            <a:endParaRPr lang="en-US" altLang="ja-JP" dirty="0" smtClean="0"/>
          </a:p>
          <a:p>
            <a:r>
              <a:rPr lang="ja-JP" altLang="en-US" dirty="0"/>
              <a:t>　</a:t>
            </a:r>
            <a:r>
              <a:rPr lang="ja-JP" altLang="en-US" dirty="0" smtClean="0"/>
              <a:t>　思ったこと、考えたこと</a:t>
            </a:r>
            <a:endParaRPr lang="en-US" altLang="ja-JP" dirty="0" smtClean="0"/>
          </a:p>
        </p:txBody>
      </p:sp>
      <p:sp>
        <p:nvSpPr>
          <p:cNvPr id="8" name="下矢印 7"/>
          <p:cNvSpPr/>
          <p:nvPr/>
        </p:nvSpPr>
        <p:spPr>
          <a:xfrm>
            <a:off x="1424302" y="3161644"/>
            <a:ext cx="1132114" cy="476659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下矢印 8"/>
          <p:cNvSpPr/>
          <p:nvPr/>
        </p:nvSpPr>
        <p:spPr>
          <a:xfrm>
            <a:off x="1424302" y="5124203"/>
            <a:ext cx="1132114" cy="476659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タイトル 9"/>
          <p:cNvSpPr>
            <a:spLocks noGrp="1"/>
          </p:cNvSpPr>
          <p:nvPr>
            <p:ph type="title"/>
          </p:nvPr>
        </p:nvSpPr>
        <p:spPr>
          <a:xfrm>
            <a:off x="127907" y="339364"/>
            <a:ext cx="7886700" cy="1325563"/>
          </a:xfrm>
        </p:spPr>
        <p:txBody>
          <a:bodyPr/>
          <a:lstStyle/>
          <a:p>
            <a:r>
              <a:rPr kumimoji="1" lang="ja-JP" altLang="en-US" dirty="0" smtClean="0">
                <a:solidFill>
                  <a:srgbClr val="FF0000"/>
                </a:solidFill>
              </a:rPr>
              <a:t>レジュメの構成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6080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1776850" y="365126"/>
            <a:ext cx="6738500" cy="1325563"/>
          </a:xfrm>
        </p:spPr>
        <p:txBody>
          <a:bodyPr/>
          <a:lstStyle/>
          <a:p>
            <a:pPr algn="ctr"/>
            <a:r>
              <a:rPr kumimoji="1" lang="ja-JP" altLang="en-US" dirty="0" smtClean="0">
                <a:solidFill>
                  <a:srgbClr val="FF0000"/>
                </a:solidFill>
              </a:rPr>
              <a:t>他の人の発表に</a:t>
            </a:r>
            <a:r>
              <a:rPr kumimoji="1" lang="en-US" altLang="ja-JP" dirty="0" smtClean="0">
                <a:solidFill>
                  <a:srgbClr val="FF0000"/>
                </a:solidFill>
              </a:rPr>
              <a:t/>
            </a:r>
            <a:br>
              <a:rPr kumimoji="1" lang="en-US" altLang="ja-JP" dirty="0" smtClean="0">
                <a:solidFill>
                  <a:srgbClr val="FF0000"/>
                </a:solidFill>
              </a:rPr>
            </a:br>
            <a:r>
              <a:rPr kumimoji="1" lang="en-US" altLang="ja-JP" dirty="0" smtClean="0">
                <a:solidFill>
                  <a:srgbClr val="FF0000"/>
                </a:solidFill>
              </a:rPr>
              <a:t>1</a:t>
            </a:r>
            <a:r>
              <a:rPr kumimoji="1" lang="ja-JP" altLang="en-US" dirty="0" err="1" smtClean="0">
                <a:solidFill>
                  <a:srgbClr val="FF0000"/>
                </a:solidFill>
              </a:rPr>
              <a:t>つずつ</a:t>
            </a:r>
            <a:r>
              <a:rPr kumimoji="1" lang="ja-JP" altLang="en-US" dirty="0" smtClean="0">
                <a:solidFill>
                  <a:srgbClr val="FF0000"/>
                </a:solidFill>
              </a:rPr>
              <a:t>質問を考えよう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259777" y="570707"/>
            <a:ext cx="1517073" cy="9144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4000" dirty="0" smtClean="0"/>
              <a:t>STEP2</a:t>
            </a:r>
            <a:endParaRPr lang="ja-JP" altLang="en-US" sz="4000" dirty="0"/>
          </a:p>
        </p:txBody>
      </p:sp>
      <p:graphicFrame>
        <p:nvGraphicFramePr>
          <p:cNvPr id="7" name="コンテンツ プレースホルダー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04450407"/>
              </p:ext>
            </p:extLst>
          </p:nvPr>
        </p:nvGraphicFramePr>
        <p:xfrm>
          <a:off x="628650" y="1825625"/>
          <a:ext cx="7886700" cy="293116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943350"/>
                <a:gridCol w="394335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発表のタイトル（発表者）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自分が考えた質問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kumimoji="1" lang="en-US" altLang="ja-JP" dirty="0" smtClean="0"/>
                    </a:p>
                    <a:p>
                      <a:endParaRPr kumimoji="1" lang="en-US" altLang="ja-JP" dirty="0" smtClean="0"/>
                    </a:p>
                    <a:p>
                      <a:endParaRPr kumimoji="1" lang="en-US" altLang="ja-JP" dirty="0" smtClean="0"/>
                    </a:p>
                    <a:p>
                      <a:endParaRPr kumimoji="1" lang="en-US" altLang="ja-JP" dirty="0" smtClean="0"/>
                    </a:p>
                    <a:p>
                      <a:endParaRPr kumimoji="1" lang="en-US" altLang="ja-JP" dirty="0" smtClean="0"/>
                    </a:p>
                    <a:p>
                      <a:endParaRPr kumimoji="1" lang="en-US" altLang="ja-JP" dirty="0" smtClean="0"/>
                    </a:p>
                    <a:p>
                      <a:endParaRPr kumimoji="1" lang="en-US" altLang="ja-JP" dirty="0" smtClean="0"/>
                    </a:p>
                    <a:p>
                      <a:endParaRPr kumimoji="1" lang="en-US" altLang="ja-JP" dirty="0" smtClean="0"/>
                    </a:p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07029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>
                <a:solidFill>
                  <a:srgbClr val="FF0000"/>
                </a:solidFill>
              </a:rPr>
              <a:t>３．振り返ろう！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5344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1012370" y="365126"/>
            <a:ext cx="7502979" cy="1325563"/>
          </a:xfrm>
        </p:spPr>
        <p:txBody>
          <a:bodyPr/>
          <a:lstStyle/>
          <a:p>
            <a:pPr algn="ctr"/>
            <a:r>
              <a:rPr lang="ja-JP" altLang="en-US" dirty="0">
                <a:solidFill>
                  <a:srgbClr val="FF0000"/>
                </a:solidFill>
              </a:rPr>
              <a:t>　</a:t>
            </a:r>
            <a:r>
              <a:rPr lang="ja-JP" altLang="en-US" dirty="0" smtClean="0">
                <a:solidFill>
                  <a:srgbClr val="FF0000"/>
                </a:solidFill>
              </a:rPr>
              <a:t>追加で調べた方がいいと</a:t>
            </a:r>
            <a:r>
              <a:rPr lang="en-US" altLang="ja-JP" dirty="0" smtClean="0">
                <a:solidFill>
                  <a:srgbClr val="FF0000"/>
                </a:solidFill>
              </a:rPr>
              <a:t/>
            </a:r>
            <a:br>
              <a:rPr lang="en-US" altLang="ja-JP" dirty="0" smtClean="0">
                <a:solidFill>
                  <a:srgbClr val="FF0000"/>
                </a:solidFill>
              </a:rPr>
            </a:br>
            <a:r>
              <a:rPr lang="ja-JP" altLang="en-US" dirty="0">
                <a:solidFill>
                  <a:srgbClr val="FF0000"/>
                </a:solidFill>
              </a:rPr>
              <a:t>思</a:t>
            </a:r>
            <a:r>
              <a:rPr lang="ja-JP" altLang="en-US" dirty="0" smtClean="0">
                <a:solidFill>
                  <a:srgbClr val="FF0000"/>
                </a:solidFill>
              </a:rPr>
              <a:t>うところを書きましょう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5" name="コンテンツ プレースホルダー 4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2441575"/>
          </a:xfrm>
          <a:solidFill>
            <a:schemeClr val="accent4">
              <a:lumMod val="20000"/>
              <a:lumOff val="80000"/>
            </a:schemeClr>
          </a:solidFill>
        </p:spPr>
        <p:txBody>
          <a:bodyPr/>
          <a:lstStyle/>
          <a:p>
            <a:pPr marL="0" indent="0">
              <a:buNone/>
            </a:pPr>
            <a:r>
              <a:rPr kumimoji="1" lang="ja-JP" altLang="en-US" dirty="0" smtClean="0"/>
              <a:t>☞箇条書きで３つ以上</a:t>
            </a:r>
            <a:endParaRPr kumimoji="1" lang="en-US" altLang="ja-JP" dirty="0" smtClean="0"/>
          </a:p>
          <a:p>
            <a:pPr marL="0" indent="0">
              <a:buNone/>
            </a:pPr>
            <a:endParaRPr kumimoji="1" lang="ja-JP" altLang="en-US" dirty="0"/>
          </a:p>
        </p:txBody>
      </p:sp>
      <p:sp>
        <p:nvSpPr>
          <p:cNvPr id="6" name="正方形/長方形 5"/>
          <p:cNvSpPr/>
          <p:nvPr/>
        </p:nvSpPr>
        <p:spPr>
          <a:xfrm>
            <a:off x="259777" y="570707"/>
            <a:ext cx="1517073" cy="9144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4000" dirty="0" smtClean="0"/>
              <a:t>STEP1</a:t>
            </a:r>
            <a:endParaRPr lang="ja-JP" altLang="en-US" sz="4000" dirty="0"/>
          </a:p>
        </p:txBody>
      </p:sp>
      <p:sp>
        <p:nvSpPr>
          <p:cNvPr id="7" name="正方形/長方形 6"/>
          <p:cNvSpPr/>
          <p:nvPr/>
        </p:nvSpPr>
        <p:spPr>
          <a:xfrm>
            <a:off x="259777" y="4607718"/>
            <a:ext cx="1517073" cy="9144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4000" dirty="0" smtClean="0"/>
              <a:t>STEP2</a:t>
            </a:r>
            <a:endParaRPr lang="ja-JP" altLang="en-US" sz="4000" dirty="0"/>
          </a:p>
        </p:txBody>
      </p:sp>
      <p:sp>
        <p:nvSpPr>
          <p:cNvPr id="8" name="タイトル 3"/>
          <p:cNvSpPr txBox="1">
            <a:spLocks/>
          </p:cNvSpPr>
          <p:nvPr/>
        </p:nvSpPr>
        <p:spPr>
          <a:xfrm>
            <a:off x="1012370" y="4607718"/>
            <a:ext cx="7502979" cy="9984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ja-JP" altLang="en-US" dirty="0" smtClean="0">
                <a:solidFill>
                  <a:srgbClr val="FF0000"/>
                </a:solidFill>
              </a:rPr>
              <a:t>　</a:t>
            </a:r>
            <a:r>
              <a:rPr lang="ja-JP" altLang="en-US" sz="3600" dirty="0" smtClean="0">
                <a:solidFill>
                  <a:srgbClr val="FF0000"/>
                </a:solidFill>
              </a:rPr>
              <a:t>自分の発表・発表を聞いて</a:t>
            </a:r>
            <a:endParaRPr lang="en-US" altLang="ja-JP" sz="3600" dirty="0" smtClean="0">
              <a:solidFill>
                <a:srgbClr val="FF0000"/>
              </a:solidFill>
            </a:endParaRPr>
          </a:p>
          <a:p>
            <a:pPr algn="ctr"/>
            <a:r>
              <a:rPr lang="ja-JP" altLang="en-US" sz="3600" dirty="0" smtClean="0">
                <a:solidFill>
                  <a:srgbClr val="FF0000"/>
                </a:solidFill>
              </a:rPr>
              <a:t>学んだことを書いてください</a:t>
            </a:r>
            <a:endParaRPr lang="ja-JP" altLang="en-US" sz="3600" dirty="0">
              <a:solidFill>
                <a:srgbClr val="FF0000"/>
              </a:solidFill>
            </a:endParaRPr>
          </a:p>
        </p:txBody>
      </p:sp>
      <p:sp>
        <p:nvSpPr>
          <p:cNvPr id="9" name="コンテンツ プレースホルダー 4"/>
          <p:cNvSpPr txBox="1">
            <a:spLocks/>
          </p:cNvSpPr>
          <p:nvPr/>
        </p:nvSpPr>
        <p:spPr>
          <a:xfrm>
            <a:off x="628649" y="5763929"/>
            <a:ext cx="7886700" cy="80015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ja-JP" altLang="en-US" dirty="0" smtClean="0"/>
              <a:t>☞箇条書きで３つ以上</a:t>
            </a:r>
            <a:endParaRPr lang="en-US" altLang="ja-JP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09222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 dirty="0" smtClean="0">
                <a:solidFill>
                  <a:srgbClr val="FF0000"/>
                </a:solidFill>
              </a:rPr>
              <a:t>探究科スライド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990112"/>
            <a:ext cx="6858000" cy="1153391"/>
          </a:xfrm>
        </p:spPr>
        <p:txBody>
          <a:bodyPr>
            <a:normAutofit/>
          </a:bodyPr>
          <a:lstStyle/>
          <a:p>
            <a:r>
              <a:rPr lang="ja-JP" altLang="en-US" sz="3600" dirty="0"/>
              <a:t>教材</a:t>
            </a:r>
            <a:r>
              <a:rPr lang="en-US" altLang="ja-JP" sz="3600" dirty="0" smtClean="0"/>
              <a:t>No.13</a:t>
            </a:r>
            <a:endParaRPr lang="ja-JP" altLang="en-US" sz="3600" dirty="0"/>
          </a:p>
        </p:txBody>
      </p:sp>
    </p:spTree>
    <p:extLst>
      <p:ext uri="{BB962C8B-B14F-4D97-AF65-F5344CB8AC3E}">
        <p14:creationId xmlns:p14="http://schemas.microsoft.com/office/powerpoint/2010/main" val="624438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>
                <a:solidFill>
                  <a:srgbClr val="FF0000"/>
                </a:solidFill>
              </a:rPr>
              <a:t>１．発表の準備をしよう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40694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524000" y="365126"/>
            <a:ext cx="6991350" cy="1325563"/>
          </a:xfrm>
        </p:spPr>
        <p:txBody>
          <a:bodyPr/>
          <a:lstStyle/>
          <a:p>
            <a:pPr algn="ctr"/>
            <a:r>
              <a:rPr kumimoji="1" lang="ja-JP" altLang="en-US" dirty="0" smtClean="0">
                <a:solidFill>
                  <a:srgbClr val="FF0000"/>
                </a:solidFill>
              </a:rPr>
              <a:t>自分が工夫したところを</a:t>
            </a:r>
            <a:r>
              <a:rPr kumimoji="1" lang="en-US" altLang="ja-JP" dirty="0" smtClean="0">
                <a:solidFill>
                  <a:srgbClr val="FF0000"/>
                </a:solidFill>
              </a:rPr>
              <a:t/>
            </a:r>
            <a:br>
              <a:rPr kumimoji="1" lang="en-US" altLang="ja-JP" dirty="0" smtClean="0">
                <a:solidFill>
                  <a:srgbClr val="FF0000"/>
                </a:solidFill>
              </a:rPr>
            </a:br>
            <a:r>
              <a:rPr lang="ja-JP" altLang="en-US" dirty="0">
                <a:solidFill>
                  <a:srgbClr val="FF0000"/>
                </a:solidFill>
              </a:rPr>
              <a:t>アピール</a:t>
            </a:r>
            <a:r>
              <a:rPr lang="ja-JP" altLang="en-US" dirty="0" smtClean="0">
                <a:solidFill>
                  <a:srgbClr val="FF0000"/>
                </a:solidFill>
              </a:rPr>
              <a:t>してくださ</a:t>
            </a:r>
            <a:r>
              <a:rPr lang="ja-JP" altLang="en-US" dirty="0">
                <a:solidFill>
                  <a:srgbClr val="FF0000"/>
                </a:solidFill>
              </a:rPr>
              <a:t>い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259777" y="570707"/>
            <a:ext cx="1517073" cy="9144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4000" dirty="0" smtClean="0"/>
              <a:t>STEP1</a:t>
            </a:r>
            <a:endParaRPr lang="ja-JP" altLang="en-US" sz="4000" dirty="0"/>
          </a:p>
        </p:txBody>
      </p:sp>
      <p:graphicFrame>
        <p:nvGraphicFramePr>
          <p:cNvPr id="6" name="コンテンツ プレースホルダー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40268827"/>
              </p:ext>
            </p:extLst>
          </p:nvPr>
        </p:nvGraphicFramePr>
        <p:xfrm>
          <a:off x="628650" y="2380796"/>
          <a:ext cx="7886700" cy="2011680"/>
        </p:xfrm>
        <a:graphic>
          <a:graphicData uri="http://schemas.openxmlformats.org/drawingml/2006/table">
            <a:tbl>
              <a:tblPr bandRow="1">
                <a:tableStyleId>{00A15C55-8517-42AA-B614-E9B94910E393}</a:tableStyleId>
              </a:tblPr>
              <a:tblGrid>
                <a:gridCol w="7886700"/>
              </a:tblGrid>
              <a:tr h="370840">
                <a:tc>
                  <a:txBody>
                    <a:bodyPr/>
                    <a:lstStyle/>
                    <a:p>
                      <a:endParaRPr kumimoji="1" lang="en-US" altLang="ja-JP" dirty="0" smtClean="0"/>
                    </a:p>
                    <a:p>
                      <a:endParaRPr kumimoji="1" lang="en-US" altLang="ja-JP" dirty="0" smtClean="0"/>
                    </a:p>
                    <a:p>
                      <a:endParaRPr kumimoji="1" lang="en-US" altLang="ja-JP" dirty="0" smtClean="0"/>
                    </a:p>
                    <a:p>
                      <a:endParaRPr kumimoji="1" lang="en-US" altLang="ja-JP" dirty="0" smtClean="0"/>
                    </a:p>
                    <a:p>
                      <a:endParaRPr kumimoji="1" lang="en-US" altLang="ja-JP" dirty="0" smtClean="0"/>
                    </a:p>
                    <a:p>
                      <a:endParaRPr kumimoji="1" lang="en-US" altLang="ja-JP" dirty="0" smtClean="0"/>
                    </a:p>
                    <a:p>
                      <a:endParaRPr kumimoji="1" lang="ja-JP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テキスト ボックス 6"/>
          <p:cNvSpPr txBox="1"/>
          <p:nvPr/>
        </p:nvSpPr>
        <p:spPr>
          <a:xfrm>
            <a:off x="628650" y="2380796"/>
            <a:ext cx="31160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/>
              <a:t>☞</a:t>
            </a:r>
            <a:r>
              <a:rPr kumimoji="1" lang="en-US" altLang="ja-JP" sz="2400" dirty="0" smtClean="0"/>
              <a:t>3</a:t>
            </a:r>
            <a:r>
              <a:rPr kumimoji="1" lang="ja-JP" altLang="en-US" sz="2400" dirty="0" smtClean="0"/>
              <a:t>行以上</a:t>
            </a:r>
            <a:endParaRPr kumimoji="1" lang="ja-JP" altLang="en-US" sz="2400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628650" y="4667084"/>
            <a:ext cx="759822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>
                <a:solidFill>
                  <a:srgbClr val="FF0000"/>
                </a:solidFill>
              </a:rPr>
              <a:t>記入のヒント！</a:t>
            </a:r>
            <a:endParaRPr kumimoji="1" lang="en-US" altLang="ja-JP" sz="2400" dirty="0" smtClean="0">
              <a:solidFill>
                <a:srgbClr val="FF0000"/>
              </a:solidFill>
            </a:endParaRPr>
          </a:p>
          <a:p>
            <a:r>
              <a:rPr lang="ja-JP" altLang="en-US" sz="2400" dirty="0"/>
              <a:t>　</a:t>
            </a:r>
            <a:r>
              <a:rPr lang="ja-JP" altLang="en-US" sz="2400" dirty="0" smtClean="0"/>
              <a:t>・問いの立て方、</a:t>
            </a:r>
            <a:r>
              <a:rPr kumimoji="1" lang="ja-JP" altLang="en-US" sz="2400" dirty="0" smtClean="0"/>
              <a:t>調べ方、まとめ方の工夫を書くと</a:t>
            </a:r>
            <a:r>
              <a:rPr lang="ja-JP" altLang="en-US" sz="2400" dirty="0" smtClean="0"/>
              <a:t>いい</a:t>
            </a:r>
            <a:r>
              <a:rPr lang="ja-JP" altLang="en-US" sz="2400" dirty="0"/>
              <a:t>よ</a:t>
            </a:r>
            <a:endParaRPr kumimoji="1"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978367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76850" y="365126"/>
            <a:ext cx="6738500" cy="1325563"/>
          </a:xfrm>
        </p:spPr>
        <p:txBody>
          <a:bodyPr>
            <a:normAutofit fontScale="90000"/>
          </a:bodyPr>
          <a:lstStyle/>
          <a:p>
            <a:r>
              <a:rPr kumimoji="1" lang="ja-JP" altLang="en-US" dirty="0" smtClean="0">
                <a:solidFill>
                  <a:srgbClr val="FF0000"/>
                </a:solidFill>
              </a:rPr>
              <a:t>自分の発表に対し</a:t>
            </a:r>
            <a:r>
              <a:rPr kumimoji="1" lang="en-US" altLang="ja-JP" dirty="0" smtClean="0">
                <a:solidFill>
                  <a:srgbClr val="FF0000"/>
                </a:solidFill>
              </a:rPr>
              <a:t/>
            </a:r>
            <a:br>
              <a:rPr kumimoji="1" lang="en-US" altLang="ja-JP" dirty="0" smtClean="0">
                <a:solidFill>
                  <a:srgbClr val="FF0000"/>
                </a:solidFill>
              </a:rPr>
            </a:br>
            <a:r>
              <a:rPr lang="ja-JP" altLang="en-US" dirty="0">
                <a:solidFill>
                  <a:srgbClr val="FF0000"/>
                </a:solidFill>
              </a:rPr>
              <a:t>　</a:t>
            </a:r>
            <a:r>
              <a:rPr lang="ja-JP" altLang="en-US" dirty="0" smtClean="0">
                <a:solidFill>
                  <a:srgbClr val="FF0000"/>
                </a:solidFill>
              </a:rPr>
              <a:t>想定される質問と答えを３つ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graphicFrame>
        <p:nvGraphicFramePr>
          <p:cNvPr id="5" name="コンテンツ プレースホルダー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15881504"/>
              </p:ext>
            </p:extLst>
          </p:nvPr>
        </p:nvGraphicFramePr>
        <p:xfrm>
          <a:off x="628650" y="1825625"/>
          <a:ext cx="7886700" cy="26568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943350"/>
                <a:gridCol w="394335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想定される質問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質問への答え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kumimoji="1" lang="en-US" altLang="ja-JP" dirty="0" smtClean="0"/>
                    </a:p>
                    <a:p>
                      <a:endParaRPr kumimoji="1" lang="en-US" altLang="ja-JP" dirty="0" smtClean="0"/>
                    </a:p>
                    <a:p>
                      <a:endParaRPr kumimoji="1" lang="en-US" altLang="ja-JP" dirty="0" smtClean="0"/>
                    </a:p>
                    <a:p>
                      <a:endParaRPr kumimoji="1" lang="en-US" altLang="ja-JP" dirty="0" smtClean="0"/>
                    </a:p>
                    <a:p>
                      <a:endParaRPr kumimoji="1" lang="en-US" altLang="ja-JP" dirty="0" smtClean="0"/>
                    </a:p>
                    <a:p>
                      <a:endParaRPr kumimoji="1" lang="en-US" altLang="ja-JP" dirty="0" smtClean="0"/>
                    </a:p>
                    <a:p>
                      <a:endParaRPr kumimoji="1" lang="en-US" altLang="ja-JP" dirty="0" smtClean="0"/>
                    </a:p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正方形/長方形 3"/>
          <p:cNvSpPr/>
          <p:nvPr/>
        </p:nvSpPr>
        <p:spPr>
          <a:xfrm>
            <a:off x="259777" y="570707"/>
            <a:ext cx="1517073" cy="9144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4000" dirty="0" smtClean="0"/>
              <a:t>STEP2</a:t>
            </a:r>
            <a:endParaRPr lang="ja-JP" altLang="en-US" sz="4000" dirty="0"/>
          </a:p>
        </p:txBody>
      </p:sp>
      <p:sp>
        <p:nvSpPr>
          <p:cNvPr id="6" name="正方形/長方形 5"/>
          <p:cNvSpPr/>
          <p:nvPr/>
        </p:nvSpPr>
        <p:spPr>
          <a:xfrm>
            <a:off x="259776" y="4665997"/>
            <a:ext cx="1517073" cy="9144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4000" dirty="0" smtClean="0"/>
              <a:t>STEP3</a:t>
            </a:r>
            <a:endParaRPr lang="ja-JP" altLang="en-US" sz="4000" dirty="0"/>
          </a:p>
        </p:txBody>
      </p:sp>
      <p:sp>
        <p:nvSpPr>
          <p:cNvPr id="7" name="タイトル 1"/>
          <p:cNvSpPr txBox="1">
            <a:spLocks/>
          </p:cNvSpPr>
          <p:nvPr/>
        </p:nvSpPr>
        <p:spPr>
          <a:xfrm>
            <a:off x="1926769" y="4589802"/>
            <a:ext cx="650149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3200" dirty="0" smtClean="0">
                <a:solidFill>
                  <a:srgbClr val="FF0000"/>
                </a:solidFill>
              </a:rPr>
              <a:t>レジュメ作成・発表準備までの</a:t>
            </a:r>
            <a:endParaRPr lang="en-US" altLang="ja-JP" sz="3200" dirty="0" smtClean="0">
              <a:solidFill>
                <a:srgbClr val="FF0000"/>
              </a:solidFill>
            </a:endParaRPr>
          </a:p>
          <a:p>
            <a:r>
              <a:rPr lang="ja-JP" altLang="en-US" sz="3200" dirty="0" smtClean="0">
                <a:solidFill>
                  <a:srgbClr val="FF0000"/>
                </a:solidFill>
              </a:rPr>
              <a:t>　　　　　　　　　　　　学びを書きましょう</a:t>
            </a:r>
            <a:endParaRPr lang="ja-JP" altLang="en-US" sz="3200" dirty="0">
              <a:solidFill>
                <a:srgbClr val="FF0000"/>
              </a:solidFill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2061480" y="6130541"/>
            <a:ext cx="31160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/>
              <a:t>☞</a:t>
            </a:r>
            <a:r>
              <a:rPr kumimoji="1" lang="en-US" altLang="ja-JP" sz="2400" dirty="0" smtClean="0"/>
              <a:t>3</a:t>
            </a:r>
            <a:r>
              <a:rPr kumimoji="1" lang="ja-JP" altLang="en-US" sz="2400" dirty="0" smtClean="0"/>
              <a:t>行以上</a:t>
            </a:r>
            <a:endParaRPr kumimoji="1" lang="ja-JP" altLang="en-US" sz="2400" dirty="0"/>
          </a:p>
        </p:txBody>
      </p:sp>
      <p:sp>
        <p:nvSpPr>
          <p:cNvPr id="9" name="コンテンツ プレースホルダー 4"/>
          <p:cNvSpPr txBox="1">
            <a:spLocks/>
          </p:cNvSpPr>
          <p:nvPr/>
        </p:nvSpPr>
        <p:spPr>
          <a:xfrm>
            <a:off x="628649" y="5763929"/>
            <a:ext cx="7886700" cy="80015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ja-JP" altLang="en-US" dirty="0" smtClean="0"/>
              <a:t>☞箇条書きで３つ以上</a:t>
            </a:r>
            <a:endParaRPr lang="en-US" altLang="ja-JP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70401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kumimoji="1" lang="en-US" altLang="ja-JP" sz="5400" dirty="0" smtClean="0">
                <a:solidFill>
                  <a:srgbClr val="FF0000"/>
                </a:solidFill>
              </a:rPr>
              <a:t>【</a:t>
            </a:r>
            <a:r>
              <a:rPr lang="ja-JP" altLang="en-US" sz="5400" dirty="0">
                <a:solidFill>
                  <a:srgbClr val="FF0000"/>
                </a:solidFill>
              </a:rPr>
              <a:t>発表</a:t>
            </a:r>
            <a:r>
              <a:rPr lang="ja-JP" altLang="en-US" sz="5400" dirty="0" smtClean="0">
                <a:solidFill>
                  <a:srgbClr val="FF0000"/>
                </a:solidFill>
              </a:rPr>
              <a:t>の手順</a:t>
            </a:r>
            <a:r>
              <a:rPr lang="en-US" altLang="ja-JP" sz="5400" dirty="0" smtClean="0">
                <a:solidFill>
                  <a:srgbClr val="FF0000"/>
                </a:solidFill>
              </a:rPr>
              <a:t>】</a:t>
            </a:r>
            <a:endParaRPr kumimoji="1" lang="ja-JP" altLang="en-US" sz="5400" dirty="0">
              <a:solidFill>
                <a:srgbClr val="FF0000"/>
              </a:solidFill>
            </a:endParaRPr>
          </a:p>
        </p:txBody>
      </p:sp>
      <p:sp>
        <p:nvSpPr>
          <p:cNvPr id="5" name="コンテンツ プレースホルダー 4"/>
          <p:cNvSpPr>
            <a:spLocks noGrp="1"/>
          </p:cNvSpPr>
          <p:nvPr>
            <p:ph idx="1"/>
          </p:nvPr>
        </p:nvSpPr>
        <p:spPr>
          <a:xfrm>
            <a:off x="628649" y="1825625"/>
            <a:ext cx="8167007" cy="4351338"/>
          </a:xfrm>
        </p:spPr>
        <p:txBody>
          <a:bodyPr>
            <a:normAutofit/>
          </a:bodyPr>
          <a:lstStyle/>
          <a:p>
            <a:r>
              <a:rPr kumimoji="1" lang="ja-JP" altLang="en-US" dirty="0" smtClean="0">
                <a:solidFill>
                  <a:srgbClr val="FF0000"/>
                </a:solidFill>
              </a:rPr>
              <a:t>レジュメ原稿を本日提出してください</a:t>
            </a:r>
            <a:endParaRPr kumimoji="1" lang="en-US" altLang="ja-JP" dirty="0" smtClean="0">
              <a:solidFill>
                <a:srgbClr val="FF0000"/>
              </a:solidFill>
            </a:endParaRPr>
          </a:p>
          <a:p>
            <a:pPr lvl="1"/>
            <a:r>
              <a:rPr lang="ja-JP" altLang="en-US" dirty="0" smtClean="0"/>
              <a:t>次回の発表までに印刷しておきます</a:t>
            </a:r>
            <a:endParaRPr kumimoji="1" lang="en-US" altLang="ja-JP" dirty="0" smtClean="0"/>
          </a:p>
          <a:p>
            <a:r>
              <a:rPr kumimoji="1" lang="ja-JP" altLang="en-US" dirty="0" smtClean="0">
                <a:solidFill>
                  <a:srgbClr val="FF0000"/>
                </a:solidFill>
              </a:rPr>
              <a:t>少人数グループ（６～</a:t>
            </a:r>
            <a:r>
              <a:rPr lang="ja-JP" altLang="en-US" dirty="0" smtClean="0">
                <a:solidFill>
                  <a:srgbClr val="FF0000"/>
                </a:solidFill>
              </a:rPr>
              <a:t>７人</a:t>
            </a:r>
            <a:r>
              <a:rPr kumimoji="1" lang="ja-JP" altLang="en-US" dirty="0" smtClean="0">
                <a:solidFill>
                  <a:srgbClr val="FF0000"/>
                </a:solidFill>
              </a:rPr>
              <a:t>）の中で発表します</a:t>
            </a:r>
            <a:endParaRPr kumimoji="1" lang="en-US" altLang="ja-JP" dirty="0" smtClean="0">
              <a:solidFill>
                <a:srgbClr val="FF0000"/>
              </a:solidFill>
            </a:endParaRPr>
          </a:p>
          <a:p>
            <a:pPr lvl="1"/>
            <a:r>
              <a:rPr lang="ja-JP" altLang="en-US" dirty="0" smtClean="0"/>
              <a:t>高</a:t>
            </a:r>
            <a:r>
              <a:rPr lang="en-US" altLang="ja-JP" dirty="0"/>
              <a:t>2</a:t>
            </a:r>
            <a:r>
              <a:rPr lang="ja-JP" altLang="en-US" dirty="0" smtClean="0"/>
              <a:t>はゼミ単位での発表となります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高</a:t>
            </a:r>
            <a:r>
              <a:rPr kumimoji="1" lang="en-US" altLang="ja-JP" dirty="0"/>
              <a:t>1</a:t>
            </a:r>
            <a:r>
              <a:rPr kumimoji="1" lang="ja-JP" altLang="en-US" dirty="0" smtClean="0"/>
              <a:t>は当日グループを発表します</a:t>
            </a:r>
            <a:endParaRPr kumimoji="1" lang="en-US" altLang="ja-JP" dirty="0" smtClean="0"/>
          </a:p>
          <a:p>
            <a:r>
              <a:rPr lang="ja-JP" altLang="en-US" dirty="0">
                <a:solidFill>
                  <a:srgbClr val="FF0000"/>
                </a:solidFill>
              </a:rPr>
              <a:t>発表</a:t>
            </a:r>
            <a:r>
              <a:rPr lang="ja-JP" altLang="en-US" dirty="0" smtClean="0">
                <a:solidFill>
                  <a:srgbClr val="FF0000"/>
                </a:solidFill>
              </a:rPr>
              <a:t>は</a:t>
            </a:r>
            <a:r>
              <a:rPr lang="en-US" altLang="ja-JP" dirty="0" smtClean="0">
                <a:solidFill>
                  <a:srgbClr val="FF0000"/>
                </a:solidFill>
              </a:rPr>
              <a:t>3</a:t>
            </a:r>
            <a:r>
              <a:rPr lang="ja-JP" altLang="en-US" dirty="0" smtClean="0">
                <a:solidFill>
                  <a:srgbClr val="FF0000"/>
                </a:solidFill>
              </a:rPr>
              <a:t>分以内で</a:t>
            </a:r>
            <a:endParaRPr lang="en-US" altLang="ja-JP" dirty="0" smtClean="0">
              <a:solidFill>
                <a:srgbClr val="FF0000"/>
              </a:solidFill>
            </a:endParaRPr>
          </a:p>
          <a:p>
            <a:pPr lvl="1"/>
            <a:r>
              <a:rPr lang="ja-JP" altLang="en-US" dirty="0"/>
              <a:t>グループ</a:t>
            </a:r>
            <a:r>
              <a:rPr lang="ja-JP" altLang="en-US" dirty="0" smtClean="0"/>
              <a:t>の</a:t>
            </a:r>
            <a:r>
              <a:rPr lang="ja-JP" altLang="en-US" dirty="0"/>
              <a:t>手元</a:t>
            </a:r>
            <a:r>
              <a:rPr lang="ja-JP" altLang="en-US" dirty="0" smtClean="0"/>
              <a:t>にはレジュメ原稿を配布します</a:t>
            </a:r>
            <a:endParaRPr lang="en-US" altLang="ja-JP" dirty="0"/>
          </a:p>
          <a:p>
            <a:r>
              <a:rPr lang="ja-JP" altLang="en-US" dirty="0" smtClean="0">
                <a:solidFill>
                  <a:srgbClr val="FF0000"/>
                </a:solidFill>
              </a:rPr>
              <a:t>発表後</a:t>
            </a:r>
            <a:r>
              <a:rPr lang="en-US" altLang="ja-JP" dirty="0" smtClean="0">
                <a:solidFill>
                  <a:srgbClr val="FF0000"/>
                </a:solidFill>
              </a:rPr>
              <a:t>1</a:t>
            </a:r>
            <a:r>
              <a:rPr lang="ja-JP" altLang="en-US" dirty="0" smtClean="0">
                <a:solidFill>
                  <a:srgbClr val="FF0000"/>
                </a:solidFill>
              </a:rPr>
              <a:t>分の質問時間を設けます（</a:t>
            </a:r>
            <a:r>
              <a:rPr lang="en-US" altLang="ja-JP" dirty="0" smtClean="0">
                <a:solidFill>
                  <a:srgbClr val="FF0000"/>
                </a:solidFill>
              </a:rPr>
              <a:t>K2</a:t>
            </a:r>
            <a:r>
              <a:rPr lang="ja-JP" altLang="en-US" dirty="0" smtClean="0">
                <a:solidFill>
                  <a:srgbClr val="FF0000"/>
                </a:solidFill>
              </a:rPr>
              <a:t>のみ）</a:t>
            </a:r>
            <a:endParaRPr lang="en-US" altLang="ja-JP" dirty="0" smtClean="0">
              <a:solidFill>
                <a:srgbClr val="FF0000"/>
              </a:solidFill>
            </a:endParaRPr>
          </a:p>
          <a:p>
            <a:pPr lvl="1"/>
            <a:r>
              <a:rPr lang="ja-JP" altLang="en-US" dirty="0"/>
              <a:t>発表</a:t>
            </a:r>
            <a:r>
              <a:rPr lang="ja-JP" altLang="en-US" dirty="0" smtClean="0"/>
              <a:t>者は自分の知っている知識で質問に答えてください</a:t>
            </a:r>
            <a:endParaRPr lang="en-US" altLang="ja-JP" dirty="0" smtClean="0"/>
          </a:p>
          <a:p>
            <a:pPr lvl="1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409242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>
                <a:solidFill>
                  <a:srgbClr val="FF0000"/>
                </a:solidFill>
              </a:rPr>
              <a:t>２．発表をしよう！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5030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>
                <a:solidFill>
                  <a:srgbClr val="FF0000"/>
                </a:solidFill>
              </a:rPr>
              <a:t>発表しよう！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5" name="コンテンツ プレースホルダー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>
                <a:solidFill>
                  <a:srgbClr val="FF0000"/>
                </a:solidFill>
              </a:rPr>
              <a:t>発表は一人</a:t>
            </a:r>
            <a:r>
              <a:rPr kumimoji="1" lang="en-US" altLang="ja-JP" dirty="0" smtClean="0">
                <a:solidFill>
                  <a:srgbClr val="FF0000"/>
                </a:solidFill>
              </a:rPr>
              <a:t>3</a:t>
            </a:r>
            <a:r>
              <a:rPr kumimoji="1" lang="ja-JP" altLang="en-US" dirty="0" smtClean="0">
                <a:solidFill>
                  <a:srgbClr val="FF0000"/>
                </a:solidFill>
              </a:rPr>
              <a:t>分</a:t>
            </a:r>
            <a:r>
              <a:rPr kumimoji="1" lang="ja-JP" altLang="en-US" dirty="0" smtClean="0"/>
              <a:t>（全体で時間をそろえて実施）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番号の若い人から順に発表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レジュメを</a:t>
            </a:r>
            <a:r>
              <a:rPr lang="ja-JP" altLang="en-US" dirty="0"/>
              <a:t>提出</a:t>
            </a:r>
            <a:r>
              <a:rPr lang="ja-JP" altLang="en-US" dirty="0" smtClean="0"/>
              <a:t>できていない</a:t>
            </a:r>
            <a:r>
              <a:rPr lang="ja-JP" altLang="en-US" dirty="0"/>
              <a:t>人</a:t>
            </a:r>
            <a:r>
              <a:rPr lang="ja-JP" altLang="en-US" dirty="0" smtClean="0"/>
              <a:t>は調べた範囲まで発表</a:t>
            </a:r>
            <a:endParaRPr lang="en-US" altLang="ja-JP" dirty="0" smtClean="0"/>
          </a:p>
          <a:p>
            <a:r>
              <a:rPr lang="ja-JP" altLang="en-US" dirty="0">
                <a:solidFill>
                  <a:srgbClr val="FF0000"/>
                </a:solidFill>
              </a:rPr>
              <a:t>発表</a:t>
            </a:r>
            <a:r>
              <a:rPr lang="ja-JP" altLang="en-US" dirty="0" smtClean="0">
                <a:solidFill>
                  <a:srgbClr val="FF0000"/>
                </a:solidFill>
              </a:rPr>
              <a:t>が終わったら（１分）</a:t>
            </a:r>
            <a:endParaRPr lang="en-US" altLang="ja-JP" dirty="0" smtClean="0">
              <a:solidFill>
                <a:srgbClr val="FF0000"/>
              </a:solidFill>
            </a:endParaRPr>
          </a:p>
          <a:p>
            <a:pPr lvl="1"/>
            <a:r>
              <a:rPr lang="ja-JP" altLang="en-US" dirty="0" smtClean="0"/>
              <a:t>共通　相互評価する（各項目</a:t>
            </a:r>
            <a:r>
              <a:rPr lang="en-US" altLang="ja-JP" dirty="0" smtClean="0"/>
              <a:t>3</a:t>
            </a:r>
            <a:r>
              <a:rPr lang="ja-JP" altLang="en-US" dirty="0" smtClean="0"/>
              <a:t>点満点）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Ｋ１　ワークシートに質問を一つ書く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Ｋ２　前の順番の人が必ず一つ質問をして答える</a:t>
            </a:r>
            <a:endParaRPr lang="en-US" altLang="ja-JP" dirty="0" smtClean="0"/>
          </a:p>
          <a:p>
            <a:pPr marL="457200" lvl="1" indent="0"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　　　（ワークシートにも発表者・質問者が記入する）</a:t>
            </a:r>
            <a:endParaRPr lang="en-US" altLang="ja-JP" dirty="0"/>
          </a:p>
          <a:p>
            <a:r>
              <a:rPr lang="ja-JP" altLang="en-US" dirty="0" smtClean="0">
                <a:solidFill>
                  <a:srgbClr val="FF0000"/>
                </a:solidFill>
              </a:rPr>
              <a:t>合図に従い次の人が発表する</a:t>
            </a:r>
            <a:endParaRPr lang="en-US" altLang="ja-JP" dirty="0" smtClean="0">
              <a:solidFill>
                <a:srgbClr val="FF0000"/>
              </a:solidFill>
            </a:endParaRPr>
          </a:p>
          <a:p>
            <a:pPr marL="457200" lvl="1" indent="0">
              <a:buNone/>
            </a:pPr>
            <a:endParaRPr lang="en-US" altLang="ja-JP" dirty="0" smtClean="0"/>
          </a:p>
          <a:p>
            <a:pPr lvl="1"/>
            <a:endParaRPr lang="en-US" altLang="ja-JP" dirty="0" smtClean="0"/>
          </a:p>
          <a:p>
            <a:pPr lvl="1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483111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1776850" y="365126"/>
            <a:ext cx="6738500" cy="1325563"/>
          </a:xfrm>
        </p:spPr>
        <p:txBody>
          <a:bodyPr/>
          <a:lstStyle/>
          <a:p>
            <a:pPr algn="ctr"/>
            <a:r>
              <a:rPr kumimoji="1" lang="ja-JP" altLang="en-US" dirty="0" smtClean="0">
                <a:solidFill>
                  <a:srgbClr val="FF0000"/>
                </a:solidFill>
              </a:rPr>
              <a:t>自分の発表に対する</a:t>
            </a:r>
            <a:r>
              <a:rPr kumimoji="1" lang="en-US" altLang="ja-JP" dirty="0" smtClean="0">
                <a:solidFill>
                  <a:srgbClr val="FF0000"/>
                </a:solidFill>
              </a:rPr>
              <a:t/>
            </a:r>
            <a:br>
              <a:rPr kumimoji="1" lang="en-US" altLang="ja-JP" dirty="0" smtClean="0">
                <a:solidFill>
                  <a:srgbClr val="FF0000"/>
                </a:solidFill>
              </a:rPr>
            </a:br>
            <a:r>
              <a:rPr lang="ja-JP" altLang="en-US" dirty="0" smtClean="0">
                <a:solidFill>
                  <a:srgbClr val="FF0000"/>
                </a:solidFill>
              </a:rPr>
              <a:t>質問答えを記入しましょう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259777" y="570707"/>
            <a:ext cx="1517073" cy="9144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4000" dirty="0" smtClean="0"/>
              <a:t>STEP1</a:t>
            </a:r>
            <a:endParaRPr lang="ja-JP" altLang="en-US" sz="4000" dirty="0"/>
          </a:p>
        </p:txBody>
      </p:sp>
      <p:graphicFrame>
        <p:nvGraphicFramePr>
          <p:cNvPr id="7" name="コンテンツ プレースホルダー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8621921"/>
              </p:ext>
            </p:extLst>
          </p:nvPr>
        </p:nvGraphicFramePr>
        <p:xfrm>
          <a:off x="628650" y="1825625"/>
          <a:ext cx="7886700" cy="293116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943350"/>
                <a:gridCol w="394335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された質問（質問者）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質問への答え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kumimoji="1" lang="en-US" altLang="ja-JP" dirty="0" smtClean="0"/>
                    </a:p>
                    <a:p>
                      <a:endParaRPr kumimoji="1" lang="en-US" altLang="ja-JP" dirty="0" smtClean="0"/>
                    </a:p>
                    <a:p>
                      <a:endParaRPr kumimoji="1" lang="en-US" altLang="ja-JP" dirty="0" smtClean="0"/>
                    </a:p>
                    <a:p>
                      <a:endParaRPr kumimoji="1" lang="en-US" altLang="ja-JP" dirty="0" smtClean="0"/>
                    </a:p>
                    <a:p>
                      <a:endParaRPr kumimoji="1" lang="en-US" altLang="ja-JP" dirty="0" smtClean="0"/>
                    </a:p>
                    <a:p>
                      <a:endParaRPr kumimoji="1" lang="en-US" altLang="ja-JP" dirty="0" smtClean="0"/>
                    </a:p>
                    <a:p>
                      <a:endParaRPr kumimoji="1" lang="en-US" altLang="ja-JP" dirty="0" smtClean="0"/>
                    </a:p>
                    <a:p>
                      <a:endParaRPr kumimoji="1" lang="en-US" altLang="ja-JP" dirty="0" smtClean="0"/>
                    </a:p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09240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221</TotalTime>
  <Words>264</Words>
  <Application>Microsoft Office PowerPoint</Application>
  <PresentationFormat>画面に合わせる (4:3)</PresentationFormat>
  <Paragraphs>94</Paragraphs>
  <Slides>12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12</vt:i4>
      </vt:variant>
    </vt:vector>
  </HeadingPairs>
  <TitlesOfParts>
    <vt:vector size="17" baseType="lpstr">
      <vt:lpstr>ＭＳ Ｐゴシック</vt:lpstr>
      <vt:lpstr>Arial</vt:lpstr>
      <vt:lpstr>Calibri</vt:lpstr>
      <vt:lpstr>Calibri Light</vt:lpstr>
      <vt:lpstr>Office テーマ</vt:lpstr>
      <vt:lpstr>レジュメの構成</vt:lpstr>
      <vt:lpstr>探究科スライド</vt:lpstr>
      <vt:lpstr>１．発表の準備をしよう</vt:lpstr>
      <vt:lpstr>自分が工夫したところを アピールしてください</vt:lpstr>
      <vt:lpstr>自分の発表に対し 　想定される質問と答えを３つ</vt:lpstr>
      <vt:lpstr>【発表の手順】</vt:lpstr>
      <vt:lpstr>２．発表をしよう！</vt:lpstr>
      <vt:lpstr>発表しよう！</vt:lpstr>
      <vt:lpstr>自分の発表に対する 質問答えを記入しましょう</vt:lpstr>
      <vt:lpstr>他の人の発表に 1つずつ質問を考えよう</vt:lpstr>
      <vt:lpstr>３．振り返ろう！</vt:lpstr>
      <vt:lpstr>　追加で調べた方がいいと 思うところを書きましょう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探究科スライド</dc:title>
  <dc:creator>Okamoto Hiroyuki</dc:creator>
  <cp:lastModifiedBy>岡本弘之</cp:lastModifiedBy>
  <cp:revision>17</cp:revision>
  <dcterms:created xsi:type="dcterms:W3CDTF">2017-08-31T22:48:23Z</dcterms:created>
  <dcterms:modified xsi:type="dcterms:W3CDTF">2017-12-31T09:43:14Z</dcterms:modified>
</cp:coreProperties>
</file>