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3" r:id="rId3"/>
    <p:sldId id="260" r:id="rId4"/>
    <p:sldId id="276" r:id="rId5"/>
    <p:sldId id="277" r:id="rId6"/>
    <p:sldId id="279" r:id="rId7"/>
    <p:sldId id="278" r:id="rId8"/>
    <p:sldId id="280" r:id="rId9"/>
    <p:sldId id="291" r:id="rId10"/>
    <p:sldId id="281" r:id="rId11"/>
    <p:sldId id="282" r:id="rId12"/>
    <p:sldId id="262"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14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4105071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30793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360176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1985496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4150202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627350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3110780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1019368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3350978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127960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A3D39B9-402F-4498-875B-030C61BE008A}" type="datetimeFigureOut">
              <a:rPr kumimoji="1" lang="ja-JP" altLang="en-US" smtClean="0"/>
              <a:t>2017/12/31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3840885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D39B9-402F-4498-875B-030C61BE008A}" type="datetimeFigureOut">
              <a:rPr kumimoji="1" lang="ja-JP" altLang="en-US" smtClean="0"/>
              <a:t>2017/12/31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265705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solidFill>
                  <a:srgbClr val="FF0000"/>
                </a:solidFill>
              </a:rPr>
              <a:t>探究科スライド</a:t>
            </a:r>
            <a:endParaRPr kumimoji="1" lang="ja-JP" altLang="en-US" dirty="0">
              <a:solidFill>
                <a:srgbClr val="FF0000"/>
              </a:solidFill>
            </a:endParaRPr>
          </a:p>
        </p:txBody>
      </p:sp>
      <p:sp>
        <p:nvSpPr>
          <p:cNvPr id="3" name="サブタイトル 2"/>
          <p:cNvSpPr>
            <a:spLocks noGrp="1"/>
          </p:cNvSpPr>
          <p:nvPr>
            <p:ph type="subTitle" idx="1"/>
          </p:nvPr>
        </p:nvSpPr>
        <p:spPr>
          <a:xfrm>
            <a:off x="1143000" y="3990112"/>
            <a:ext cx="6858000" cy="1153391"/>
          </a:xfrm>
        </p:spPr>
        <p:txBody>
          <a:bodyPr>
            <a:normAutofit/>
          </a:bodyPr>
          <a:lstStyle/>
          <a:p>
            <a:r>
              <a:rPr lang="ja-JP" altLang="en-US" sz="3600" dirty="0"/>
              <a:t>教材</a:t>
            </a:r>
            <a:r>
              <a:rPr lang="en-US" altLang="ja-JP" sz="3600" dirty="0" smtClean="0"/>
              <a:t>No.</a:t>
            </a:r>
            <a:r>
              <a:rPr lang="en-US" altLang="ja-JP" sz="3600" dirty="0"/>
              <a:t>10</a:t>
            </a:r>
          </a:p>
        </p:txBody>
      </p:sp>
    </p:spTree>
    <p:extLst>
      <p:ext uri="{BB962C8B-B14F-4D97-AF65-F5344CB8AC3E}">
        <p14:creationId xmlns:p14="http://schemas.microsoft.com/office/powerpoint/2010/main" val="624438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76850" y="365126"/>
            <a:ext cx="6738500" cy="1325563"/>
          </a:xfrm>
        </p:spPr>
        <p:txBody>
          <a:bodyPr/>
          <a:lstStyle/>
          <a:p>
            <a:r>
              <a:rPr kumimoji="1" lang="ja-JP" altLang="en-US" dirty="0" smtClean="0">
                <a:solidFill>
                  <a:srgbClr val="FF0000"/>
                </a:solidFill>
              </a:rPr>
              <a:t>模造紙の配置を相談しよう</a:t>
            </a:r>
            <a:endParaRPr kumimoji="1" lang="ja-JP" altLang="en-US" dirty="0">
              <a:solidFill>
                <a:srgbClr val="FF0000"/>
              </a:solidFill>
            </a:endParaRPr>
          </a:p>
        </p:txBody>
      </p:sp>
      <p:sp>
        <p:nvSpPr>
          <p:cNvPr id="4" name="正方形/長方形 3"/>
          <p:cNvSpPr/>
          <p:nvPr/>
        </p:nvSpPr>
        <p:spPr>
          <a:xfrm>
            <a:off x="259777" y="570707"/>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STEP3</a:t>
            </a:r>
            <a:endParaRPr lang="ja-JP" altLang="en-US" sz="4000" dirty="0"/>
          </a:p>
        </p:txBody>
      </p:sp>
      <p:sp>
        <p:nvSpPr>
          <p:cNvPr id="5" name="正方形/長方形 4"/>
          <p:cNvSpPr/>
          <p:nvPr/>
        </p:nvSpPr>
        <p:spPr>
          <a:xfrm>
            <a:off x="1049482" y="1797627"/>
            <a:ext cx="4364182" cy="47902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1517073" y="2047009"/>
            <a:ext cx="1953490" cy="369332"/>
          </a:xfrm>
          <a:prstGeom prst="rect">
            <a:avLst/>
          </a:prstGeom>
          <a:noFill/>
          <a:ln>
            <a:solidFill>
              <a:schemeClr val="tx1"/>
            </a:solidFill>
          </a:ln>
        </p:spPr>
        <p:txBody>
          <a:bodyPr wrap="square" rtlCol="0">
            <a:spAutoFit/>
          </a:bodyPr>
          <a:lstStyle/>
          <a:p>
            <a:pPr algn="ctr"/>
            <a:r>
              <a:rPr kumimoji="1" lang="ja-JP" altLang="en-US" dirty="0" smtClean="0"/>
              <a:t>タイトル</a:t>
            </a:r>
            <a:endParaRPr kumimoji="1" lang="ja-JP" altLang="en-US" dirty="0"/>
          </a:p>
        </p:txBody>
      </p:sp>
      <p:sp>
        <p:nvSpPr>
          <p:cNvPr id="7" name="テキスト ボックス 6"/>
          <p:cNvSpPr txBox="1"/>
          <p:nvPr/>
        </p:nvSpPr>
        <p:spPr>
          <a:xfrm>
            <a:off x="4042064" y="2047009"/>
            <a:ext cx="1174172" cy="369332"/>
          </a:xfrm>
          <a:prstGeom prst="rect">
            <a:avLst/>
          </a:prstGeom>
          <a:noFill/>
          <a:ln>
            <a:solidFill>
              <a:schemeClr val="tx1"/>
            </a:solidFill>
          </a:ln>
        </p:spPr>
        <p:txBody>
          <a:bodyPr wrap="square" rtlCol="0">
            <a:spAutoFit/>
          </a:bodyPr>
          <a:lstStyle/>
          <a:p>
            <a:pPr algn="ctr"/>
            <a:r>
              <a:rPr kumimoji="1" lang="ja-JP" altLang="en-US" dirty="0" smtClean="0"/>
              <a:t>メンバー</a:t>
            </a:r>
            <a:endParaRPr kumimoji="1" lang="ja-JP" altLang="en-US" dirty="0"/>
          </a:p>
        </p:txBody>
      </p:sp>
      <p:sp>
        <p:nvSpPr>
          <p:cNvPr id="8" name="テキスト ボックス 7"/>
          <p:cNvSpPr txBox="1"/>
          <p:nvPr/>
        </p:nvSpPr>
        <p:spPr>
          <a:xfrm>
            <a:off x="3740727" y="2628900"/>
            <a:ext cx="1475509" cy="923330"/>
          </a:xfrm>
          <a:prstGeom prst="rect">
            <a:avLst/>
          </a:prstGeom>
          <a:noFill/>
          <a:ln>
            <a:solidFill>
              <a:schemeClr val="tx1"/>
            </a:solidFill>
          </a:ln>
        </p:spPr>
        <p:txBody>
          <a:bodyPr wrap="square" rtlCol="0">
            <a:spAutoFit/>
          </a:bodyPr>
          <a:lstStyle/>
          <a:p>
            <a:endParaRPr lang="en-US" altLang="ja-JP" dirty="0" smtClean="0"/>
          </a:p>
          <a:p>
            <a:r>
              <a:rPr lang="ja-JP" altLang="en-US" dirty="0" smtClean="0"/>
              <a:t>・・・の表</a:t>
            </a:r>
            <a:endParaRPr lang="en-US" altLang="ja-JP" dirty="0" smtClean="0"/>
          </a:p>
          <a:p>
            <a:endParaRPr kumimoji="1" lang="ja-JP" altLang="en-US" dirty="0"/>
          </a:p>
        </p:txBody>
      </p:sp>
      <p:sp>
        <p:nvSpPr>
          <p:cNvPr id="9" name="テキスト ボックス 8"/>
          <p:cNvSpPr txBox="1"/>
          <p:nvPr/>
        </p:nvSpPr>
        <p:spPr>
          <a:xfrm>
            <a:off x="1309255" y="2628900"/>
            <a:ext cx="2161309" cy="646331"/>
          </a:xfrm>
          <a:prstGeom prst="rect">
            <a:avLst/>
          </a:prstGeom>
          <a:noFill/>
        </p:spPr>
        <p:txBody>
          <a:bodyPr wrap="square" rtlCol="0">
            <a:spAutoFit/>
          </a:bodyPr>
          <a:lstStyle/>
          <a:p>
            <a:r>
              <a:rPr kumimoji="1" lang="ja-JP" altLang="en-US" dirty="0" smtClean="0"/>
              <a:t>１．はじめに</a:t>
            </a:r>
            <a:endParaRPr kumimoji="1" lang="en-US" altLang="ja-JP" dirty="0" smtClean="0"/>
          </a:p>
          <a:p>
            <a:r>
              <a:rPr lang="ja-JP" altLang="en-US" dirty="0"/>
              <a:t>　</a:t>
            </a:r>
            <a:r>
              <a:rPr lang="ja-JP" altLang="en-US" dirty="0" smtClean="0"/>
              <a:t>・・・・・・・・・・・</a:t>
            </a:r>
            <a:endParaRPr kumimoji="1" lang="ja-JP" altLang="en-US" dirty="0"/>
          </a:p>
        </p:txBody>
      </p:sp>
      <p:sp>
        <p:nvSpPr>
          <p:cNvPr id="10" name="テキスト ボックス 9"/>
          <p:cNvSpPr txBox="1"/>
          <p:nvPr/>
        </p:nvSpPr>
        <p:spPr>
          <a:xfrm>
            <a:off x="1309255" y="3587751"/>
            <a:ext cx="3906981" cy="1477328"/>
          </a:xfrm>
          <a:prstGeom prst="rect">
            <a:avLst/>
          </a:prstGeom>
          <a:noFill/>
        </p:spPr>
        <p:txBody>
          <a:bodyPr wrap="square" rtlCol="0">
            <a:spAutoFit/>
          </a:bodyPr>
          <a:lstStyle/>
          <a:p>
            <a:r>
              <a:rPr kumimoji="1" lang="ja-JP" altLang="en-US" dirty="0" smtClean="0"/>
              <a:t>２．現状</a:t>
            </a:r>
            <a:endParaRPr kumimoji="1" lang="en-US" altLang="ja-JP" dirty="0" smtClean="0"/>
          </a:p>
          <a:p>
            <a:r>
              <a:rPr lang="ja-JP" altLang="en-US" dirty="0" smtClean="0"/>
              <a:t>（１）・・・・・・・・・　　　　　（２）・・・・・・・・・・</a:t>
            </a:r>
            <a:endParaRPr lang="en-US" altLang="ja-JP" dirty="0" smtClean="0"/>
          </a:p>
          <a:p>
            <a:r>
              <a:rPr kumimoji="1" lang="ja-JP" altLang="en-US" dirty="0"/>
              <a:t>　</a:t>
            </a:r>
            <a:r>
              <a:rPr kumimoji="1" lang="ja-JP" altLang="en-US" dirty="0" smtClean="0"/>
              <a:t>・・・・・・・・・・・　　　　　　・・・・・・・・・・・・</a:t>
            </a:r>
            <a:endParaRPr kumimoji="1" lang="en-US" altLang="ja-JP" dirty="0" smtClean="0"/>
          </a:p>
          <a:p>
            <a:r>
              <a:rPr lang="ja-JP" altLang="en-US" dirty="0"/>
              <a:t>　</a:t>
            </a:r>
            <a:r>
              <a:rPr lang="ja-JP" altLang="en-US" dirty="0" smtClean="0"/>
              <a:t>・・・・・・・・・・・　　　　　　・・・・・・・・・・・・　</a:t>
            </a:r>
            <a:endParaRPr lang="en-US" altLang="ja-JP" dirty="0" smtClean="0"/>
          </a:p>
          <a:p>
            <a:r>
              <a:rPr kumimoji="1" lang="ja-JP" altLang="en-US" dirty="0"/>
              <a:t>　</a:t>
            </a:r>
            <a:r>
              <a:rPr kumimoji="1" lang="ja-JP" altLang="en-US" dirty="0" smtClean="0"/>
              <a:t>・・・・・・・・・・・　　　　　　・・・・・・・・・・・・</a:t>
            </a:r>
            <a:endParaRPr kumimoji="1" lang="ja-JP" altLang="en-US" dirty="0"/>
          </a:p>
        </p:txBody>
      </p:sp>
      <p:sp>
        <p:nvSpPr>
          <p:cNvPr id="11" name="テキスト ボックス 10"/>
          <p:cNvSpPr txBox="1"/>
          <p:nvPr/>
        </p:nvSpPr>
        <p:spPr>
          <a:xfrm>
            <a:off x="1309254" y="5377599"/>
            <a:ext cx="2161309" cy="923330"/>
          </a:xfrm>
          <a:prstGeom prst="rect">
            <a:avLst/>
          </a:prstGeom>
          <a:noFill/>
        </p:spPr>
        <p:txBody>
          <a:bodyPr wrap="square" rtlCol="0">
            <a:spAutoFit/>
          </a:bodyPr>
          <a:lstStyle/>
          <a:p>
            <a:r>
              <a:rPr kumimoji="1" lang="ja-JP" altLang="en-US" dirty="0" smtClean="0"/>
              <a:t>３．まとめ・意見</a:t>
            </a:r>
            <a:endParaRPr kumimoji="1" lang="en-US" altLang="ja-JP" dirty="0" smtClean="0"/>
          </a:p>
          <a:p>
            <a:r>
              <a:rPr lang="ja-JP" altLang="en-US" dirty="0"/>
              <a:t>　</a:t>
            </a:r>
            <a:r>
              <a:rPr lang="ja-JP" altLang="en-US" dirty="0" smtClean="0"/>
              <a:t>・・・・・・・・・・・</a:t>
            </a:r>
            <a:endParaRPr lang="en-US" altLang="ja-JP" dirty="0" smtClean="0"/>
          </a:p>
          <a:p>
            <a:r>
              <a:rPr kumimoji="1" lang="ja-JP" altLang="en-US" dirty="0"/>
              <a:t>　</a:t>
            </a:r>
            <a:r>
              <a:rPr kumimoji="1" lang="ja-JP" altLang="en-US" dirty="0" smtClean="0"/>
              <a:t>・・・・・・・・・・・</a:t>
            </a:r>
            <a:endParaRPr kumimoji="1" lang="ja-JP" altLang="en-US" dirty="0"/>
          </a:p>
        </p:txBody>
      </p:sp>
      <p:sp>
        <p:nvSpPr>
          <p:cNvPr id="13" name="テキスト ボックス 12"/>
          <p:cNvSpPr txBox="1"/>
          <p:nvPr/>
        </p:nvSpPr>
        <p:spPr>
          <a:xfrm>
            <a:off x="3740727" y="5309121"/>
            <a:ext cx="1475509" cy="923330"/>
          </a:xfrm>
          <a:prstGeom prst="rect">
            <a:avLst/>
          </a:prstGeom>
          <a:noFill/>
          <a:ln>
            <a:solidFill>
              <a:schemeClr val="tx1"/>
            </a:solidFill>
          </a:ln>
        </p:spPr>
        <p:txBody>
          <a:bodyPr wrap="square" rtlCol="0">
            <a:spAutoFit/>
          </a:bodyPr>
          <a:lstStyle/>
          <a:p>
            <a:endParaRPr lang="en-US" altLang="ja-JP" dirty="0" smtClean="0"/>
          </a:p>
          <a:p>
            <a:r>
              <a:rPr lang="ja-JP" altLang="en-US" dirty="0" smtClean="0"/>
              <a:t>・・・の地図</a:t>
            </a:r>
            <a:endParaRPr lang="en-US" altLang="ja-JP" dirty="0" smtClean="0"/>
          </a:p>
          <a:p>
            <a:endParaRPr kumimoji="1" lang="ja-JP" altLang="en-US" dirty="0"/>
          </a:p>
        </p:txBody>
      </p:sp>
      <p:sp>
        <p:nvSpPr>
          <p:cNvPr id="14" name="テキスト ボックス 13"/>
          <p:cNvSpPr txBox="1"/>
          <p:nvPr/>
        </p:nvSpPr>
        <p:spPr>
          <a:xfrm>
            <a:off x="5787737" y="1690689"/>
            <a:ext cx="3158836" cy="4832092"/>
          </a:xfrm>
          <a:prstGeom prst="rect">
            <a:avLst/>
          </a:prstGeom>
          <a:solidFill>
            <a:schemeClr val="accent4">
              <a:lumMod val="20000"/>
              <a:lumOff val="80000"/>
            </a:schemeClr>
          </a:solidFill>
        </p:spPr>
        <p:txBody>
          <a:bodyPr wrap="square" rtlCol="0">
            <a:spAutoFit/>
          </a:bodyPr>
          <a:lstStyle/>
          <a:p>
            <a:r>
              <a:rPr kumimoji="1" lang="ja-JP" altLang="en-US" sz="2800" dirty="0" smtClean="0"/>
              <a:t>・各前に鉛筆で配置を書き込んでおこう</a:t>
            </a:r>
            <a:endParaRPr kumimoji="1" lang="en-US" altLang="ja-JP" sz="2800" dirty="0" smtClean="0"/>
          </a:p>
          <a:p>
            <a:r>
              <a:rPr lang="ja-JP" altLang="en-US" sz="2800" dirty="0" smtClean="0"/>
              <a:t>・基本はテキストの内容をわかりやすくまとめる</a:t>
            </a:r>
            <a:endParaRPr lang="en-US" altLang="ja-JP" sz="2800" dirty="0" smtClean="0"/>
          </a:p>
          <a:p>
            <a:r>
              <a:rPr lang="ja-JP" altLang="en-US" sz="2800" dirty="0" smtClean="0"/>
              <a:t>・不足する情報は調べる（ノートに記入）</a:t>
            </a:r>
            <a:endParaRPr lang="en-US" altLang="ja-JP" sz="2800" dirty="0" smtClean="0"/>
          </a:p>
          <a:p>
            <a:r>
              <a:rPr lang="ja-JP" altLang="en-US" sz="2800" dirty="0" smtClean="0"/>
              <a:t>・表・グラフ・地図もわかりやすく配置しよう（手書き</a:t>
            </a:r>
            <a:r>
              <a:rPr lang="en-US" altLang="ja-JP" sz="2800" dirty="0" smtClean="0"/>
              <a:t>or</a:t>
            </a:r>
            <a:r>
              <a:rPr lang="ja-JP" altLang="en-US" sz="2800" dirty="0" smtClean="0"/>
              <a:t>拡大コピーで）</a:t>
            </a:r>
            <a:endParaRPr kumimoji="1" lang="ja-JP" altLang="en-US" dirty="0"/>
          </a:p>
        </p:txBody>
      </p:sp>
    </p:spTree>
    <p:extLst>
      <p:ext uri="{BB962C8B-B14F-4D97-AF65-F5344CB8AC3E}">
        <p14:creationId xmlns:p14="http://schemas.microsoft.com/office/powerpoint/2010/main" val="1486961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pPr algn="ctr"/>
            <a:r>
              <a:rPr lang="ja-JP" altLang="en-US" dirty="0">
                <a:solidFill>
                  <a:srgbClr val="FF0000"/>
                </a:solidFill>
              </a:rPr>
              <a:t>　</a:t>
            </a:r>
            <a:r>
              <a:rPr lang="ja-JP" altLang="en-US" dirty="0" smtClean="0">
                <a:solidFill>
                  <a:srgbClr val="FF0000"/>
                </a:solidFill>
              </a:rPr>
              <a:t>工夫したところを</a:t>
            </a:r>
            <a:r>
              <a:rPr lang="en-US" altLang="ja-JP" dirty="0" smtClean="0">
                <a:solidFill>
                  <a:srgbClr val="FF0000"/>
                </a:solidFill>
              </a:rPr>
              <a:t/>
            </a:r>
            <a:br>
              <a:rPr lang="en-US" altLang="ja-JP" dirty="0" smtClean="0">
                <a:solidFill>
                  <a:srgbClr val="FF0000"/>
                </a:solidFill>
              </a:rPr>
            </a:br>
            <a:r>
              <a:rPr lang="ja-JP" altLang="en-US" dirty="0" smtClean="0">
                <a:solidFill>
                  <a:srgbClr val="FF0000"/>
                </a:solidFill>
              </a:rPr>
              <a:t>アピールしよう！</a:t>
            </a:r>
            <a:endParaRPr kumimoji="1" lang="ja-JP" altLang="en-US" dirty="0">
              <a:solidFill>
                <a:srgbClr val="FF0000"/>
              </a:solidFill>
            </a:endParaRPr>
          </a:p>
        </p:txBody>
      </p:sp>
      <p:sp>
        <p:nvSpPr>
          <p:cNvPr id="5" name="コンテンツ プレースホルダー 4"/>
          <p:cNvSpPr>
            <a:spLocks noGrp="1"/>
          </p:cNvSpPr>
          <p:nvPr>
            <p:ph idx="1"/>
          </p:nvPr>
        </p:nvSpPr>
        <p:spPr>
          <a:xfrm>
            <a:off x="628650" y="1825625"/>
            <a:ext cx="7886700" cy="564284"/>
          </a:xfrm>
        </p:spPr>
        <p:txBody>
          <a:bodyPr/>
          <a:lstStyle/>
          <a:p>
            <a:pPr marL="0" indent="0">
              <a:buNone/>
            </a:pPr>
            <a:r>
              <a:rPr kumimoji="1" lang="ja-JP" altLang="en-US" dirty="0" smtClean="0"/>
              <a:t>☞　箇条書きで３つ以上</a:t>
            </a:r>
            <a:endParaRPr kumimoji="1" lang="en-US" altLang="ja-JP" dirty="0" smtClean="0"/>
          </a:p>
        </p:txBody>
      </p:sp>
      <p:sp>
        <p:nvSpPr>
          <p:cNvPr id="6" name="正方形/長方形 5"/>
          <p:cNvSpPr/>
          <p:nvPr/>
        </p:nvSpPr>
        <p:spPr>
          <a:xfrm>
            <a:off x="259777" y="570707"/>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STEP4</a:t>
            </a:r>
            <a:endParaRPr lang="ja-JP" altLang="en-US" sz="4000" dirty="0"/>
          </a:p>
        </p:txBody>
      </p:sp>
      <p:graphicFrame>
        <p:nvGraphicFramePr>
          <p:cNvPr id="7" name="表 6"/>
          <p:cNvGraphicFramePr>
            <a:graphicFrameLocks noGrp="1"/>
          </p:cNvGraphicFramePr>
          <p:nvPr>
            <p:extLst>
              <p:ext uri="{D42A27DB-BD31-4B8C-83A1-F6EECF244321}">
                <p14:modId xmlns:p14="http://schemas.microsoft.com/office/powerpoint/2010/main" val="2464594958"/>
              </p:ext>
            </p:extLst>
          </p:nvPr>
        </p:nvGraphicFramePr>
        <p:xfrm>
          <a:off x="474518" y="2917463"/>
          <a:ext cx="8420100" cy="1737360"/>
        </p:xfrm>
        <a:graphic>
          <a:graphicData uri="http://schemas.openxmlformats.org/drawingml/2006/table">
            <a:tbl>
              <a:tblPr bandRow="1">
                <a:tableStyleId>{00A15C55-8517-42AA-B614-E9B94910E393}</a:tableStyleId>
              </a:tblPr>
              <a:tblGrid>
                <a:gridCol w="8420100"/>
              </a:tblGrid>
              <a:tr h="1197337">
                <a:tc>
                  <a:txBody>
                    <a:bodyPr/>
                    <a:lstStyle/>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a:txBody>
                  <a:tcPr/>
                </a:tc>
              </a:tr>
            </a:tbl>
          </a:graphicData>
        </a:graphic>
      </p:graphicFrame>
    </p:spTree>
    <p:extLst>
      <p:ext uri="{BB962C8B-B14F-4D97-AF65-F5344CB8AC3E}">
        <p14:creationId xmlns:p14="http://schemas.microsoft.com/office/powerpoint/2010/main" val="1448246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pPr algn="ctr"/>
            <a:r>
              <a:rPr lang="ja-JP" altLang="en-US" dirty="0">
                <a:solidFill>
                  <a:srgbClr val="FF0000"/>
                </a:solidFill>
              </a:rPr>
              <a:t>　</a:t>
            </a:r>
            <a:r>
              <a:rPr kumimoji="1" lang="ja-JP" altLang="en-US" dirty="0" smtClean="0">
                <a:solidFill>
                  <a:srgbClr val="FF0000"/>
                </a:solidFill>
              </a:rPr>
              <a:t>学んだことを書きましょう</a:t>
            </a:r>
            <a:endParaRPr kumimoji="1" lang="ja-JP" altLang="en-US" dirty="0">
              <a:solidFill>
                <a:srgbClr val="FF0000"/>
              </a:solidFill>
            </a:endParaRPr>
          </a:p>
        </p:txBody>
      </p:sp>
      <p:sp>
        <p:nvSpPr>
          <p:cNvPr id="5" name="コンテンツ プレースホルダー 4"/>
          <p:cNvSpPr>
            <a:spLocks noGrp="1"/>
          </p:cNvSpPr>
          <p:nvPr>
            <p:ph idx="1"/>
          </p:nvPr>
        </p:nvSpPr>
        <p:spPr/>
        <p:txBody>
          <a:bodyPr/>
          <a:lstStyle/>
          <a:p>
            <a:r>
              <a:rPr kumimoji="1" lang="ja-JP" altLang="en-US" dirty="0" smtClean="0"/>
              <a:t>箇条書きで３つ以上</a:t>
            </a:r>
            <a:endParaRPr kumimoji="1" lang="en-US" altLang="ja-JP" dirty="0" smtClean="0"/>
          </a:p>
          <a:p>
            <a:r>
              <a:rPr kumimoji="1" lang="ja-JP" altLang="en-US" dirty="0" smtClean="0"/>
              <a:t>客観的な内容（</a:t>
            </a:r>
            <a:r>
              <a:rPr kumimoji="1" lang="en-US" altLang="ja-JP" dirty="0" smtClean="0"/>
              <a:t>×</a:t>
            </a:r>
            <a:r>
              <a:rPr kumimoji="1" lang="ja-JP" altLang="en-US" dirty="0" smtClean="0"/>
              <a:t>感想）</a:t>
            </a:r>
            <a:endParaRPr kumimoji="1" lang="ja-JP" altLang="en-US" dirty="0"/>
          </a:p>
        </p:txBody>
      </p:sp>
      <p:sp>
        <p:nvSpPr>
          <p:cNvPr id="6" name="正方形/長方形 5"/>
          <p:cNvSpPr/>
          <p:nvPr/>
        </p:nvSpPr>
        <p:spPr>
          <a:xfrm>
            <a:off x="259777" y="570707"/>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STEP5</a:t>
            </a:r>
            <a:endParaRPr lang="ja-JP" altLang="en-US" sz="4000" dirty="0"/>
          </a:p>
        </p:txBody>
      </p:sp>
      <p:graphicFrame>
        <p:nvGraphicFramePr>
          <p:cNvPr id="7" name="表 6"/>
          <p:cNvGraphicFramePr>
            <a:graphicFrameLocks noGrp="1"/>
          </p:cNvGraphicFramePr>
          <p:nvPr>
            <p:extLst>
              <p:ext uri="{D42A27DB-BD31-4B8C-83A1-F6EECF244321}">
                <p14:modId xmlns:p14="http://schemas.microsoft.com/office/powerpoint/2010/main" val="2038633133"/>
              </p:ext>
            </p:extLst>
          </p:nvPr>
        </p:nvGraphicFramePr>
        <p:xfrm>
          <a:off x="361950" y="3156454"/>
          <a:ext cx="8420100" cy="1737360"/>
        </p:xfrm>
        <a:graphic>
          <a:graphicData uri="http://schemas.openxmlformats.org/drawingml/2006/table">
            <a:tbl>
              <a:tblPr bandRow="1">
                <a:tableStyleId>{00A15C55-8517-42AA-B614-E9B94910E393}</a:tableStyleId>
              </a:tblPr>
              <a:tblGrid>
                <a:gridCol w="8420100"/>
              </a:tblGrid>
              <a:tr h="1197337">
                <a:tc>
                  <a:txBody>
                    <a:bodyPr/>
                    <a:lstStyle/>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a:txBody>
                  <a:tcPr/>
                </a:tc>
              </a:tr>
            </a:tbl>
          </a:graphicData>
        </a:graphic>
      </p:graphicFrame>
    </p:spTree>
    <p:extLst>
      <p:ext uri="{BB962C8B-B14F-4D97-AF65-F5344CB8AC3E}">
        <p14:creationId xmlns:p14="http://schemas.microsoft.com/office/powerpoint/2010/main" val="1709222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23887" y="1709739"/>
            <a:ext cx="8356827" cy="2852737"/>
          </a:xfrm>
        </p:spPr>
        <p:txBody>
          <a:bodyPr/>
          <a:lstStyle/>
          <a:p>
            <a:r>
              <a:rPr kumimoji="1" lang="ja-JP" altLang="en-US" dirty="0" smtClean="0">
                <a:solidFill>
                  <a:srgbClr val="FF0000"/>
                </a:solidFill>
              </a:rPr>
              <a:t>１．世界の課題を</a:t>
            </a:r>
            <a:r>
              <a:rPr kumimoji="1" lang="en-US" altLang="ja-JP" dirty="0" smtClean="0">
                <a:solidFill>
                  <a:srgbClr val="FF0000"/>
                </a:solidFill>
              </a:rPr>
              <a:t/>
            </a:r>
            <a:br>
              <a:rPr kumimoji="1" lang="en-US" altLang="ja-JP" dirty="0" smtClean="0">
                <a:solidFill>
                  <a:srgbClr val="FF0000"/>
                </a:solidFill>
              </a:rPr>
            </a:br>
            <a:r>
              <a:rPr lang="ja-JP" altLang="en-US" dirty="0">
                <a:solidFill>
                  <a:srgbClr val="FF0000"/>
                </a:solidFill>
              </a:rPr>
              <a:t>　</a:t>
            </a:r>
            <a:r>
              <a:rPr lang="ja-JP" altLang="en-US" dirty="0" smtClean="0">
                <a:solidFill>
                  <a:srgbClr val="FF0000"/>
                </a:solidFill>
              </a:rPr>
              <a:t>　　　</a:t>
            </a:r>
            <a:r>
              <a:rPr kumimoji="1" lang="ja-JP" altLang="en-US" dirty="0" smtClean="0">
                <a:solidFill>
                  <a:srgbClr val="FF0000"/>
                </a:solidFill>
              </a:rPr>
              <a:t>見つけよう（</a:t>
            </a:r>
            <a:r>
              <a:rPr kumimoji="1" lang="en-US" altLang="ja-JP" dirty="0" smtClean="0">
                <a:solidFill>
                  <a:srgbClr val="FF0000"/>
                </a:solidFill>
              </a:rPr>
              <a:t>NO.10</a:t>
            </a:r>
            <a:r>
              <a:rPr kumimoji="1" lang="ja-JP" altLang="en-US" dirty="0" smtClean="0">
                <a:solidFill>
                  <a:srgbClr val="FF0000"/>
                </a:solidFill>
              </a:rPr>
              <a:t>）</a:t>
            </a:r>
            <a:endParaRPr kumimoji="1" lang="ja-JP" altLang="en-US" dirty="0">
              <a:solidFill>
                <a:srgbClr val="FF0000"/>
              </a:solidFill>
            </a:endParaRPr>
          </a:p>
        </p:txBody>
      </p:sp>
      <p:sp>
        <p:nvSpPr>
          <p:cNvPr id="5" name="テキスト プレースホルダー 4"/>
          <p:cNvSpPr>
            <a:spLocks noGrp="1"/>
          </p:cNvSpPr>
          <p:nvPr>
            <p:ph type="body" idx="1"/>
          </p:nvPr>
        </p:nvSpPr>
        <p:spPr>
          <a:xfrm>
            <a:off x="1817914" y="4589464"/>
            <a:ext cx="6692673" cy="1500187"/>
          </a:xfrm>
        </p:spPr>
        <p:txBody>
          <a:bodyPr/>
          <a:lstStyle/>
          <a:p>
            <a:r>
              <a:rPr kumimoji="1" lang="ja-JP" altLang="en-US" dirty="0" smtClean="0"/>
              <a:t>・配布したテキストからテーマを選びまとめる</a:t>
            </a:r>
            <a:endParaRPr kumimoji="1" lang="ja-JP" altLang="en-US" dirty="0"/>
          </a:p>
        </p:txBody>
      </p:sp>
    </p:spTree>
    <p:extLst>
      <p:ext uri="{BB962C8B-B14F-4D97-AF65-F5344CB8AC3E}">
        <p14:creationId xmlns:p14="http://schemas.microsoft.com/office/powerpoint/2010/main" val="2781738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7868" y="365126"/>
            <a:ext cx="7886700" cy="1325563"/>
          </a:xfrm>
        </p:spPr>
        <p:txBody>
          <a:bodyPr/>
          <a:lstStyle/>
          <a:p>
            <a:pPr algn="ctr"/>
            <a:r>
              <a:rPr kumimoji="1" lang="ja-JP" altLang="en-US" dirty="0" smtClean="0">
                <a:solidFill>
                  <a:srgbClr val="FF0000"/>
                </a:solidFill>
              </a:rPr>
              <a:t>後半のテキストの紹介</a:t>
            </a:r>
            <a:endParaRPr kumimoji="1" lang="ja-JP" altLang="en-US" dirty="0">
              <a:solidFill>
                <a:srgbClr val="FF0000"/>
              </a:solidFill>
            </a:endParaRPr>
          </a:p>
        </p:txBody>
      </p:sp>
      <p:sp>
        <p:nvSpPr>
          <p:cNvPr id="4" name="正方形/長方形 3"/>
          <p:cNvSpPr/>
          <p:nvPr/>
        </p:nvSpPr>
        <p:spPr>
          <a:xfrm>
            <a:off x="259777" y="570707"/>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STEP0</a:t>
            </a:r>
            <a:endParaRPr lang="ja-JP" altLang="en-US" sz="4000" dirty="0"/>
          </a:p>
        </p:txBody>
      </p:sp>
      <p:sp>
        <p:nvSpPr>
          <p:cNvPr id="5" name="コンテンツ プレースホルダー 4"/>
          <p:cNvSpPr>
            <a:spLocks noGrp="1"/>
          </p:cNvSpPr>
          <p:nvPr>
            <p:ph idx="1"/>
          </p:nvPr>
        </p:nvSpPr>
        <p:spPr>
          <a:xfrm>
            <a:off x="639039" y="1815234"/>
            <a:ext cx="5429252" cy="4351338"/>
          </a:xfrm>
        </p:spPr>
        <p:txBody>
          <a:bodyPr/>
          <a:lstStyle/>
          <a:p>
            <a:pPr marL="0" indent="0">
              <a:buNone/>
            </a:pPr>
            <a:r>
              <a:rPr lang="ja-JP" altLang="ja-JP" dirty="0"/>
              <a:t>【</a:t>
            </a:r>
            <a:r>
              <a:rPr lang="en-US" altLang="ja-JP" dirty="0"/>
              <a:t>2</a:t>
            </a:r>
            <a:r>
              <a:rPr lang="ja-JP" altLang="ja-JP" dirty="0"/>
              <a:t>学期からの共通テキスト】</a:t>
            </a:r>
          </a:p>
          <a:p>
            <a:r>
              <a:rPr lang="ja-JP" altLang="ja-JP" dirty="0"/>
              <a:t>　「今がわかる　時代がわかる　世界地図</a:t>
            </a:r>
            <a:r>
              <a:rPr lang="en-US" altLang="ja-JP" dirty="0"/>
              <a:t>2017</a:t>
            </a:r>
            <a:r>
              <a:rPr lang="ja-JP" altLang="ja-JP" dirty="0"/>
              <a:t>」（成美堂出版）をテキストとして指定しました。</a:t>
            </a:r>
          </a:p>
          <a:p>
            <a:r>
              <a:rPr lang="ja-JP" altLang="ja-JP" dirty="0"/>
              <a:t>　政治、経済、環境、スポーツなど世界の今の課題がグラフなどを使ってわかりやすく</a:t>
            </a:r>
            <a:r>
              <a:rPr lang="ja-JP" altLang="ja-JP" dirty="0" smtClean="0"/>
              <a:t>まとめられて</a:t>
            </a:r>
            <a:r>
              <a:rPr lang="ja-JP" altLang="ja-JP" dirty="0"/>
              <a:t>います</a:t>
            </a:r>
            <a:r>
              <a:rPr lang="ja-JP" altLang="ja-JP" dirty="0" smtClean="0"/>
              <a:t>。</a:t>
            </a:r>
            <a:endParaRPr lang="en-US" altLang="ja-JP" dirty="0" smtClean="0"/>
          </a:p>
          <a:p>
            <a:r>
              <a:rPr lang="ja-JP" altLang="ja-JP" dirty="0" smtClean="0"/>
              <a:t>後半</a:t>
            </a:r>
            <a:r>
              <a:rPr lang="ja-JP" altLang="ja-JP" dirty="0"/>
              <a:t>はこれをテキストにして今の世界の課題を学んでいきます。　</a:t>
            </a:r>
          </a:p>
          <a:p>
            <a:endParaRPr kumimoji="1" lang="ja-JP" altLang="en-US" dirty="0"/>
          </a:p>
        </p:txBody>
      </p:sp>
      <p:pic>
        <p:nvPicPr>
          <p:cNvPr id="8" name="図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00848" y="2459474"/>
            <a:ext cx="2806771" cy="3990253"/>
          </a:xfrm>
          <a:prstGeom prst="rect">
            <a:avLst/>
          </a:prstGeom>
          <a:ln>
            <a:solidFill>
              <a:schemeClr val="tx1"/>
            </a:solidFill>
          </a:ln>
        </p:spPr>
      </p:pic>
    </p:spTree>
    <p:extLst>
      <p:ext uri="{BB962C8B-B14F-4D97-AF65-F5344CB8AC3E}">
        <p14:creationId xmlns:p14="http://schemas.microsoft.com/office/powerpoint/2010/main" val="3978367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7868" y="365126"/>
            <a:ext cx="7886700" cy="1325563"/>
          </a:xfrm>
        </p:spPr>
        <p:txBody>
          <a:bodyPr/>
          <a:lstStyle/>
          <a:p>
            <a:pPr algn="ctr"/>
            <a:r>
              <a:rPr kumimoji="1" lang="ja-JP" altLang="en-US" dirty="0" smtClean="0">
                <a:solidFill>
                  <a:srgbClr val="FF0000"/>
                </a:solidFill>
              </a:rPr>
              <a:t>自分が気になる</a:t>
            </a:r>
            <a:r>
              <a:rPr kumimoji="1" lang="en-US" altLang="ja-JP" dirty="0" smtClean="0">
                <a:solidFill>
                  <a:srgbClr val="FF0000"/>
                </a:solidFill>
              </a:rPr>
              <a:t/>
            </a:r>
            <a:br>
              <a:rPr kumimoji="1" lang="en-US" altLang="ja-JP" dirty="0" smtClean="0">
                <a:solidFill>
                  <a:srgbClr val="FF0000"/>
                </a:solidFill>
              </a:rPr>
            </a:br>
            <a:r>
              <a:rPr kumimoji="1" lang="ja-JP" altLang="en-US" dirty="0" smtClean="0">
                <a:solidFill>
                  <a:srgbClr val="FF0000"/>
                </a:solidFill>
              </a:rPr>
              <a:t>テーマを選ぼう</a:t>
            </a:r>
            <a:endParaRPr kumimoji="1" lang="ja-JP" altLang="en-US" dirty="0">
              <a:solidFill>
                <a:srgbClr val="FF0000"/>
              </a:solidFill>
            </a:endParaRPr>
          </a:p>
        </p:txBody>
      </p:sp>
      <p:sp>
        <p:nvSpPr>
          <p:cNvPr id="4" name="正方形/長方形 3"/>
          <p:cNvSpPr/>
          <p:nvPr/>
        </p:nvSpPr>
        <p:spPr>
          <a:xfrm>
            <a:off x="259777" y="570707"/>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STEP1</a:t>
            </a:r>
            <a:endParaRPr lang="ja-JP" altLang="en-US" sz="4000" dirty="0"/>
          </a:p>
        </p:txBody>
      </p:sp>
      <p:sp>
        <p:nvSpPr>
          <p:cNvPr id="5" name="コンテンツ プレースホルダー 4"/>
          <p:cNvSpPr>
            <a:spLocks noGrp="1"/>
          </p:cNvSpPr>
          <p:nvPr>
            <p:ph idx="1"/>
          </p:nvPr>
        </p:nvSpPr>
        <p:spPr>
          <a:xfrm>
            <a:off x="446810" y="1815234"/>
            <a:ext cx="8156864" cy="772102"/>
          </a:xfrm>
        </p:spPr>
        <p:txBody>
          <a:bodyPr>
            <a:normAutofit fontScale="92500" lnSpcReduction="10000"/>
          </a:bodyPr>
          <a:lstStyle/>
          <a:p>
            <a:r>
              <a:rPr lang="en-US" altLang="ja-JP" dirty="0" smtClean="0"/>
              <a:t>P24</a:t>
            </a:r>
            <a:r>
              <a:rPr lang="ja-JP" altLang="en-US" dirty="0" smtClean="0"/>
              <a:t>～</a:t>
            </a:r>
            <a:r>
              <a:rPr lang="en-US" altLang="ja-JP" dirty="0" smtClean="0"/>
              <a:t>43</a:t>
            </a:r>
            <a:r>
              <a:rPr lang="ja-JP" altLang="en-US" dirty="0" smtClean="0"/>
              <a:t>の中から気になるテーマを選ぶ</a:t>
            </a:r>
            <a:endParaRPr lang="en-US" altLang="ja-JP" dirty="0" smtClean="0"/>
          </a:p>
          <a:p>
            <a:pPr lvl="1"/>
            <a:r>
              <a:rPr lang="ja-JP" altLang="en-US" dirty="0" smtClean="0"/>
              <a:t>見開き</a:t>
            </a:r>
            <a:r>
              <a:rPr lang="en-US" altLang="ja-JP" dirty="0" smtClean="0"/>
              <a:t>2</a:t>
            </a:r>
            <a:r>
              <a:rPr lang="ja-JP" altLang="en-US" dirty="0" smtClean="0"/>
              <a:t>ページの大テーマでも、一部分のテーマでもよい</a:t>
            </a:r>
            <a:endParaRPr lang="ja-JP" altLang="ja-JP" dirty="0"/>
          </a:p>
          <a:p>
            <a:endParaRPr kumimoji="1" lang="ja-JP" altLang="en-US" dirty="0"/>
          </a:p>
        </p:txBody>
      </p:sp>
      <p:pic>
        <p:nvPicPr>
          <p:cNvPr id="3" name="図 2" descr="画面の領域"/>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93617" y="2711881"/>
            <a:ext cx="4838045" cy="3362348"/>
          </a:xfrm>
          <a:prstGeom prst="rect">
            <a:avLst/>
          </a:prstGeom>
        </p:spPr>
      </p:pic>
      <p:sp>
        <p:nvSpPr>
          <p:cNvPr id="6" name="下矢印 5"/>
          <p:cNvSpPr/>
          <p:nvPr/>
        </p:nvSpPr>
        <p:spPr>
          <a:xfrm rot="2669873">
            <a:off x="3187948" y="2353407"/>
            <a:ext cx="249382" cy="773117"/>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7" name="正方形/長方形 6"/>
          <p:cNvSpPr/>
          <p:nvPr/>
        </p:nvSpPr>
        <p:spPr>
          <a:xfrm>
            <a:off x="794657" y="2711882"/>
            <a:ext cx="5065816" cy="3362348"/>
          </a:xfrm>
          <a:prstGeom prst="rect">
            <a:avLst/>
          </a:prstGeom>
          <a:noFill/>
          <a:ln w="28575"/>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9" name="下矢印 8"/>
          <p:cNvSpPr/>
          <p:nvPr/>
        </p:nvSpPr>
        <p:spPr>
          <a:xfrm rot="2409133">
            <a:off x="4987488" y="2387213"/>
            <a:ext cx="280557" cy="732082"/>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0" name="正方形/長方形 9"/>
          <p:cNvSpPr/>
          <p:nvPr/>
        </p:nvSpPr>
        <p:spPr>
          <a:xfrm>
            <a:off x="3489619" y="2917463"/>
            <a:ext cx="2469813" cy="2057308"/>
          </a:xfrm>
          <a:prstGeom prst="rect">
            <a:avLst/>
          </a:prstGeom>
          <a:noFill/>
          <a:ln w="28575">
            <a:solidFill>
              <a:srgbClr val="00B05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1" name="テキスト ボックス 10"/>
          <p:cNvSpPr txBox="1"/>
          <p:nvPr/>
        </p:nvSpPr>
        <p:spPr>
          <a:xfrm>
            <a:off x="6041571" y="2711881"/>
            <a:ext cx="2998520" cy="3323987"/>
          </a:xfrm>
          <a:prstGeom prst="rect">
            <a:avLst/>
          </a:prstGeom>
          <a:noFill/>
        </p:spPr>
        <p:txBody>
          <a:bodyPr wrap="square" rtlCol="0">
            <a:spAutoFit/>
          </a:bodyPr>
          <a:lstStyle/>
          <a:p>
            <a:r>
              <a:rPr kumimoji="1" lang="ja-JP" altLang="en-US" sz="2400" dirty="0" smtClean="0"/>
              <a:t>このページなら</a:t>
            </a:r>
            <a:endParaRPr kumimoji="1" lang="en-US" altLang="ja-JP" sz="2400" dirty="0" smtClean="0"/>
          </a:p>
          <a:p>
            <a:r>
              <a:rPr lang="ja-JP" altLang="en-US" sz="2400" dirty="0" smtClean="0">
                <a:solidFill>
                  <a:srgbClr val="FF0000"/>
                </a:solidFill>
              </a:rPr>
              <a:t>・北朝鮮の核問題</a:t>
            </a:r>
            <a:endParaRPr lang="en-US" altLang="ja-JP" sz="2400" dirty="0" smtClean="0">
              <a:solidFill>
                <a:srgbClr val="FF0000"/>
              </a:solidFill>
            </a:endParaRPr>
          </a:p>
          <a:p>
            <a:r>
              <a:rPr kumimoji="1" lang="ja-JP" altLang="en-US" sz="2400" dirty="0" smtClean="0">
                <a:solidFill>
                  <a:srgbClr val="FF0000"/>
                </a:solidFill>
              </a:rPr>
              <a:t>・核開発拠点</a:t>
            </a:r>
            <a:endParaRPr kumimoji="1" lang="en-US" altLang="ja-JP" sz="2400" dirty="0" smtClean="0">
              <a:solidFill>
                <a:srgbClr val="FF0000"/>
              </a:solidFill>
            </a:endParaRPr>
          </a:p>
          <a:p>
            <a:r>
              <a:rPr lang="ja-JP" altLang="en-US" sz="2400" dirty="0" smtClean="0">
                <a:solidFill>
                  <a:srgbClr val="FF0000"/>
                </a:solidFill>
              </a:rPr>
              <a:t>・周辺国の動き</a:t>
            </a:r>
            <a:endParaRPr lang="en-US" altLang="ja-JP" sz="2400" dirty="0" smtClean="0">
              <a:solidFill>
                <a:srgbClr val="FF0000"/>
              </a:solidFill>
            </a:endParaRPr>
          </a:p>
          <a:p>
            <a:r>
              <a:rPr kumimoji="1" lang="ja-JP" altLang="en-US" sz="2400" dirty="0" smtClean="0">
                <a:solidFill>
                  <a:srgbClr val="FF0000"/>
                </a:solidFill>
              </a:rPr>
              <a:t>・開発の歴史</a:t>
            </a:r>
            <a:endParaRPr kumimoji="1" lang="en-US" altLang="ja-JP" sz="2400" dirty="0" smtClean="0">
              <a:solidFill>
                <a:srgbClr val="FF0000"/>
              </a:solidFill>
            </a:endParaRPr>
          </a:p>
          <a:p>
            <a:r>
              <a:rPr lang="ja-JP" altLang="en-US" sz="2400" dirty="0" smtClean="0">
                <a:solidFill>
                  <a:srgbClr val="FF0000"/>
                </a:solidFill>
              </a:rPr>
              <a:t>・射程距離</a:t>
            </a:r>
            <a:endParaRPr lang="en-US" altLang="ja-JP" sz="2400" dirty="0" smtClean="0">
              <a:solidFill>
                <a:srgbClr val="FF0000"/>
              </a:solidFill>
            </a:endParaRPr>
          </a:p>
          <a:p>
            <a:r>
              <a:rPr kumimoji="1" lang="ja-JP" altLang="en-US" sz="2400" dirty="0" smtClean="0">
                <a:solidFill>
                  <a:srgbClr val="FF0000"/>
                </a:solidFill>
              </a:rPr>
              <a:t>・米国の防衛システム</a:t>
            </a:r>
            <a:endParaRPr kumimoji="1" lang="en-US" altLang="ja-JP" sz="2400" dirty="0" smtClean="0">
              <a:solidFill>
                <a:srgbClr val="FF0000"/>
              </a:solidFill>
            </a:endParaRPr>
          </a:p>
          <a:p>
            <a:r>
              <a:rPr kumimoji="1" lang="ja-JP" altLang="en-US" sz="2400" dirty="0" smtClean="0"/>
              <a:t>　というテーマがある</a:t>
            </a:r>
            <a:endParaRPr kumimoji="1" lang="en-US" altLang="ja-JP" sz="2400" dirty="0" smtClean="0"/>
          </a:p>
          <a:p>
            <a:endParaRPr kumimoji="1" lang="ja-JP" altLang="en-US" dirty="0"/>
          </a:p>
        </p:txBody>
      </p:sp>
    </p:spTree>
    <p:extLst>
      <p:ext uri="{BB962C8B-B14F-4D97-AF65-F5344CB8AC3E}">
        <p14:creationId xmlns:p14="http://schemas.microsoft.com/office/powerpoint/2010/main" val="598909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76850" y="365126"/>
            <a:ext cx="6738500" cy="1325563"/>
          </a:xfrm>
        </p:spPr>
        <p:txBody>
          <a:bodyPr/>
          <a:lstStyle/>
          <a:p>
            <a:r>
              <a:rPr kumimoji="1" lang="ja-JP" altLang="en-US" dirty="0" smtClean="0">
                <a:solidFill>
                  <a:srgbClr val="FF0000"/>
                </a:solidFill>
              </a:rPr>
              <a:t>グループで共有しよう</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1825625"/>
            <a:ext cx="7886700" cy="1478684"/>
          </a:xfrm>
        </p:spPr>
        <p:txBody>
          <a:bodyPr>
            <a:normAutofit/>
          </a:bodyPr>
          <a:lstStyle/>
          <a:p>
            <a:r>
              <a:rPr lang="ja-JP" altLang="en-US" dirty="0"/>
              <a:t>順番</a:t>
            </a:r>
            <a:r>
              <a:rPr lang="ja-JP" altLang="en-US" dirty="0" smtClean="0"/>
              <a:t>に自分が気になるテーマを理由と一緒に発表していこう。</a:t>
            </a:r>
            <a:endParaRPr lang="en-US" altLang="ja-JP" dirty="0" smtClean="0"/>
          </a:p>
          <a:p>
            <a:r>
              <a:rPr kumimoji="1" lang="ja-JP" altLang="en-US" dirty="0"/>
              <a:t>他</a:t>
            </a:r>
            <a:r>
              <a:rPr kumimoji="1" lang="ja-JP" altLang="en-US" dirty="0" smtClean="0"/>
              <a:t>の</a:t>
            </a:r>
            <a:r>
              <a:rPr kumimoji="1" lang="ja-JP" altLang="en-US" dirty="0"/>
              <a:t>メンバ</a:t>
            </a:r>
            <a:r>
              <a:rPr kumimoji="1" lang="ja-JP" altLang="en-US" dirty="0" smtClean="0"/>
              <a:t>ーのテーマと理由をメモしよう</a:t>
            </a:r>
            <a:endParaRPr kumimoji="1" lang="ja-JP" altLang="en-US" dirty="0"/>
          </a:p>
        </p:txBody>
      </p:sp>
      <p:sp>
        <p:nvSpPr>
          <p:cNvPr id="4" name="正方形/長方形 3"/>
          <p:cNvSpPr/>
          <p:nvPr/>
        </p:nvSpPr>
        <p:spPr>
          <a:xfrm>
            <a:off x="259777" y="570707"/>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STEP2</a:t>
            </a:r>
            <a:endParaRPr lang="ja-JP" altLang="en-US" sz="4000" dirty="0"/>
          </a:p>
        </p:txBody>
      </p:sp>
      <p:graphicFrame>
        <p:nvGraphicFramePr>
          <p:cNvPr id="5" name="表 4"/>
          <p:cNvGraphicFramePr>
            <a:graphicFrameLocks noGrp="1"/>
          </p:cNvGraphicFramePr>
          <p:nvPr>
            <p:extLst>
              <p:ext uri="{D42A27DB-BD31-4B8C-83A1-F6EECF244321}">
                <p14:modId xmlns:p14="http://schemas.microsoft.com/office/powerpoint/2010/main" val="913126795"/>
              </p:ext>
            </p:extLst>
          </p:nvPr>
        </p:nvGraphicFramePr>
        <p:xfrm>
          <a:off x="453736" y="3582481"/>
          <a:ext cx="8420100" cy="1849727"/>
        </p:xfrm>
        <a:graphic>
          <a:graphicData uri="http://schemas.openxmlformats.org/drawingml/2006/table">
            <a:tbl>
              <a:tblPr bandRow="1">
                <a:tableStyleId>{00A15C55-8517-42AA-B614-E9B94910E393}</a:tableStyleId>
              </a:tblPr>
              <a:tblGrid>
                <a:gridCol w="8420100"/>
              </a:tblGrid>
              <a:tr h="1849727">
                <a:tc>
                  <a:txBody>
                    <a:bodyPr/>
                    <a:lstStyle/>
                    <a:p>
                      <a:endParaRPr kumimoji="1" lang="ja-JP" altLang="en-US" dirty="0"/>
                    </a:p>
                  </a:txBody>
                  <a:tcPr/>
                </a:tc>
              </a:tr>
            </a:tbl>
          </a:graphicData>
        </a:graphic>
      </p:graphicFrame>
    </p:spTree>
    <p:extLst>
      <p:ext uri="{BB962C8B-B14F-4D97-AF65-F5344CB8AC3E}">
        <p14:creationId xmlns:p14="http://schemas.microsoft.com/office/powerpoint/2010/main" val="887890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76850" y="365126"/>
            <a:ext cx="6738500" cy="1325563"/>
          </a:xfrm>
        </p:spPr>
        <p:txBody>
          <a:bodyPr>
            <a:normAutofit/>
          </a:bodyPr>
          <a:lstStyle/>
          <a:p>
            <a:r>
              <a:rPr kumimoji="1" lang="ja-JP" altLang="en-US" dirty="0" smtClean="0">
                <a:solidFill>
                  <a:srgbClr val="FF0000"/>
                </a:solidFill>
              </a:rPr>
              <a:t>グループでまとめる</a:t>
            </a:r>
            <a:r>
              <a:rPr kumimoji="1" lang="en-US" altLang="ja-JP" dirty="0" smtClean="0">
                <a:solidFill>
                  <a:srgbClr val="FF0000"/>
                </a:solidFill>
              </a:rPr>
              <a:t/>
            </a:r>
            <a:br>
              <a:rPr kumimoji="1" lang="en-US" altLang="ja-JP" dirty="0" smtClean="0">
                <a:solidFill>
                  <a:srgbClr val="FF0000"/>
                </a:solidFill>
              </a:rPr>
            </a:br>
            <a:r>
              <a:rPr kumimoji="1" lang="ja-JP" altLang="en-US" dirty="0" smtClean="0">
                <a:solidFill>
                  <a:srgbClr val="FF0000"/>
                </a:solidFill>
              </a:rPr>
              <a:t>　　　　　テーマを一つ選ぼう</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1825625"/>
            <a:ext cx="7886700" cy="927966"/>
          </a:xfrm>
        </p:spPr>
        <p:txBody>
          <a:bodyPr>
            <a:normAutofit/>
          </a:bodyPr>
          <a:lstStyle/>
          <a:p>
            <a:r>
              <a:rPr lang="ja-JP" altLang="en-US" dirty="0" smtClean="0"/>
              <a:t>メンバーの意見をふまえて話し合い、自分たちのグループがまとめるテーマを１つ選ぼう</a:t>
            </a:r>
            <a:endParaRPr lang="en-US" altLang="ja-JP" dirty="0" smtClean="0"/>
          </a:p>
        </p:txBody>
      </p:sp>
      <p:sp>
        <p:nvSpPr>
          <p:cNvPr id="4" name="正方形/長方形 3"/>
          <p:cNvSpPr/>
          <p:nvPr/>
        </p:nvSpPr>
        <p:spPr>
          <a:xfrm>
            <a:off x="259777" y="570707"/>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STEP3</a:t>
            </a:r>
            <a:endParaRPr lang="ja-JP" altLang="en-US" sz="4000" dirty="0"/>
          </a:p>
        </p:txBody>
      </p:sp>
      <p:graphicFrame>
        <p:nvGraphicFramePr>
          <p:cNvPr id="6" name="表 5"/>
          <p:cNvGraphicFramePr>
            <a:graphicFrameLocks noGrp="1"/>
          </p:cNvGraphicFramePr>
          <p:nvPr>
            <p:extLst>
              <p:ext uri="{D42A27DB-BD31-4B8C-83A1-F6EECF244321}">
                <p14:modId xmlns:p14="http://schemas.microsoft.com/office/powerpoint/2010/main" val="4125691797"/>
              </p:ext>
            </p:extLst>
          </p:nvPr>
        </p:nvGraphicFramePr>
        <p:xfrm>
          <a:off x="628650" y="3017982"/>
          <a:ext cx="7684077" cy="2011680"/>
        </p:xfrm>
        <a:graphic>
          <a:graphicData uri="http://schemas.openxmlformats.org/drawingml/2006/table">
            <a:tbl>
              <a:tblPr firstCol="1">
                <a:tableStyleId>{00A15C55-8517-42AA-B614-E9B94910E393}</a:tableStyleId>
              </a:tblPr>
              <a:tblGrid>
                <a:gridCol w="2104160"/>
                <a:gridCol w="5579917"/>
              </a:tblGrid>
              <a:tr h="370840">
                <a:tc>
                  <a:txBody>
                    <a:bodyPr/>
                    <a:lstStyle/>
                    <a:p>
                      <a:r>
                        <a:rPr kumimoji="1" lang="ja-JP" altLang="en-US" sz="2400" dirty="0" smtClean="0"/>
                        <a:t>調べるテーマ</a:t>
                      </a:r>
                      <a:endParaRPr kumimoji="1" lang="en-US" altLang="ja-JP" sz="2400" dirty="0" smtClean="0"/>
                    </a:p>
                    <a:p>
                      <a:r>
                        <a:rPr kumimoji="1" lang="ja-JP" altLang="en-US" sz="2400" dirty="0" smtClean="0"/>
                        <a:t>　　（ページも）</a:t>
                      </a:r>
                      <a:endParaRPr kumimoji="1" lang="ja-JP" altLang="en-US" sz="2400" dirty="0"/>
                    </a:p>
                  </a:txBody>
                  <a:tcPr/>
                </a:tc>
                <a:tc>
                  <a:txBody>
                    <a:bodyPr/>
                    <a:lstStyle/>
                    <a:p>
                      <a:endParaRPr kumimoji="1" lang="en-US" altLang="ja-JP" sz="2400" dirty="0" smtClean="0"/>
                    </a:p>
                    <a:p>
                      <a:endParaRPr kumimoji="1" lang="ja-JP" altLang="en-US" sz="2400" dirty="0"/>
                    </a:p>
                  </a:txBody>
                  <a:tcPr/>
                </a:tc>
              </a:tr>
              <a:tr h="370840">
                <a:tc>
                  <a:txBody>
                    <a:bodyPr/>
                    <a:lstStyle/>
                    <a:p>
                      <a:endParaRPr kumimoji="1" lang="en-US" altLang="ja-JP" sz="2400" dirty="0" smtClean="0"/>
                    </a:p>
                    <a:p>
                      <a:r>
                        <a:rPr kumimoji="1" lang="ja-JP" altLang="en-US" sz="2400" dirty="0" smtClean="0"/>
                        <a:t>選んだ理由</a:t>
                      </a:r>
                      <a:endParaRPr kumimoji="1" lang="en-US" altLang="ja-JP" sz="2400" dirty="0" smtClean="0"/>
                    </a:p>
                    <a:p>
                      <a:endParaRPr kumimoji="1" lang="ja-JP" altLang="en-US" sz="2400" dirty="0"/>
                    </a:p>
                  </a:txBody>
                  <a:tcPr/>
                </a:tc>
                <a:tc>
                  <a:txBody>
                    <a:bodyPr/>
                    <a:lstStyle/>
                    <a:p>
                      <a:endParaRPr kumimoji="1" lang="ja-JP" altLang="en-US" sz="2400" dirty="0"/>
                    </a:p>
                  </a:txBody>
                  <a:tcPr/>
                </a:tc>
              </a:tr>
            </a:tbl>
          </a:graphicData>
        </a:graphic>
      </p:graphicFrame>
      <p:sp>
        <p:nvSpPr>
          <p:cNvPr id="7" name="下矢印 6"/>
          <p:cNvSpPr/>
          <p:nvPr/>
        </p:nvSpPr>
        <p:spPr>
          <a:xfrm>
            <a:off x="3574473" y="5340927"/>
            <a:ext cx="1350818" cy="301337"/>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87086" y="5798127"/>
            <a:ext cx="7684077" cy="954107"/>
          </a:xfrm>
          <a:prstGeom prst="rect">
            <a:avLst/>
          </a:prstGeom>
          <a:noFill/>
        </p:spPr>
        <p:txBody>
          <a:bodyPr wrap="square" rtlCol="0">
            <a:spAutoFit/>
          </a:bodyPr>
          <a:lstStyle/>
          <a:p>
            <a:pPr algn="ctr"/>
            <a:r>
              <a:rPr kumimoji="1" lang="ja-JP" altLang="en-US" sz="2800" dirty="0" smtClean="0"/>
              <a:t>このテーマについてテキストでしらべ</a:t>
            </a:r>
            <a:endParaRPr kumimoji="1" lang="en-US" altLang="ja-JP" sz="2800" dirty="0" smtClean="0"/>
          </a:p>
          <a:p>
            <a:pPr algn="ctr"/>
            <a:r>
              <a:rPr kumimoji="1" lang="ja-JP" altLang="en-US" sz="2800" dirty="0" smtClean="0"/>
              <a:t>模造紙にまとめます（今回・次回）</a:t>
            </a:r>
            <a:endParaRPr kumimoji="1" lang="ja-JP" altLang="en-US" sz="2800" dirty="0"/>
          </a:p>
        </p:txBody>
      </p:sp>
    </p:spTree>
    <p:extLst>
      <p:ext uri="{BB962C8B-B14F-4D97-AF65-F5344CB8AC3E}">
        <p14:creationId xmlns:p14="http://schemas.microsoft.com/office/powerpoint/2010/main" val="2330063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solidFill>
                  <a:srgbClr val="FF0000"/>
                </a:solidFill>
              </a:rPr>
              <a:t>２．模造紙にまとめよう</a:t>
            </a:r>
            <a:endParaRPr kumimoji="1" lang="ja-JP" altLang="en-US" dirty="0">
              <a:solidFill>
                <a:srgbClr val="FF0000"/>
              </a:solidFill>
            </a:endParaRPr>
          </a:p>
        </p:txBody>
      </p:sp>
      <p:sp>
        <p:nvSpPr>
          <p:cNvPr id="5" name="テキスト プレースホルダー 4"/>
          <p:cNvSpPr>
            <a:spLocks noGrp="1"/>
          </p:cNvSpPr>
          <p:nvPr>
            <p:ph type="body" idx="1"/>
          </p:nvPr>
        </p:nvSpPr>
        <p:spPr>
          <a:xfrm>
            <a:off x="1295400" y="4589464"/>
            <a:ext cx="7215188" cy="1500187"/>
          </a:xfrm>
        </p:spPr>
        <p:txBody>
          <a:bodyPr/>
          <a:lstStyle/>
          <a:p>
            <a:pPr marL="342900" indent="-342900">
              <a:buFont typeface="Arial" panose="020B0604020202020204" pitchFamily="34" charset="0"/>
              <a:buChar char="•"/>
            </a:pPr>
            <a:r>
              <a:rPr kumimoji="1" lang="ja-JP" altLang="en-US" dirty="0" smtClean="0"/>
              <a:t>基本はテキストの内容を分かりやすくまとめて伝える</a:t>
            </a:r>
            <a:endParaRPr kumimoji="1" lang="en-US" altLang="ja-JP" dirty="0" smtClean="0"/>
          </a:p>
          <a:p>
            <a:pPr marL="342900" indent="-342900">
              <a:buFont typeface="Arial" panose="020B0604020202020204" pitchFamily="34" charset="0"/>
              <a:buChar char="•"/>
            </a:pPr>
            <a:r>
              <a:rPr lang="ja-JP" altLang="en-US" dirty="0" smtClean="0"/>
              <a:t>疑問に思ったことがあれば追加で調べる</a:t>
            </a:r>
            <a:endParaRPr kumimoji="1" lang="ja-JP" altLang="en-US" dirty="0"/>
          </a:p>
        </p:txBody>
      </p:sp>
    </p:spTree>
    <p:extLst>
      <p:ext uri="{BB962C8B-B14F-4D97-AF65-F5344CB8AC3E}">
        <p14:creationId xmlns:p14="http://schemas.microsoft.com/office/powerpoint/2010/main" val="350130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76850" y="365126"/>
            <a:ext cx="6738500" cy="1325563"/>
          </a:xfrm>
        </p:spPr>
        <p:txBody>
          <a:bodyPr/>
          <a:lstStyle/>
          <a:p>
            <a:r>
              <a:rPr kumimoji="1" lang="ja-JP" altLang="en-US" dirty="0" smtClean="0">
                <a:solidFill>
                  <a:srgbClr val="FF0000"/>
                </a:solidFill>
              </a:rPr>
              <a:t>表題を考えよう</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1825625"/>
            <a:ext cx="7886700" cy="1478684"/>
          </a:xfrm>
        </p:spPr>
        <p:txBody>
          <a:bodyPr>
            <a:normAutofit/>
          </a:bodyPr>
          <a:lstStyle/>
          <a:p>
            <a:r>
              <a:rPr lang="ja-JP" altLang="en-US" dirty="0" smtClean="0"/>
              <a:t>調べるテーマの表題を疑問形で考えてください</a:t>
            </a:r>
            <a:endParaRPr lang="en-US" altLang="ja-JP" dirty="0" smtClean="0"/>
          </a:p>
          <a:p>
            <a:pPr marL="0" indent="0">
              <a:buNone/>
            </a:pPr>
            <a:r>
              <a:rPr lang="ja-JP" altLang="en-US" dirty="0"/>
              <a:t>　</a:t>
            </a:r>
            <a:r>
              <a:rPr lang="ja-JP" altLang="en-US" dirty="0" smtClean="0"/>
              <a:t>　</a:t>
            </a:r>
            <a:r>
              <a:rPr lang="en-US" altLang="ja-JP" dirty="0" smtClean="0"/>
              <a:t>×</a:t>
            </a:r>
            <a:r>
              <a:rPr lang="ja-JP" altLang="en-US" dirty="0" smtClean="0"/>
              <a:t>「○○について」　〇「なぜ・・は・・・か？」</a:t>
            </a:r>
            <a:endParaRPr lang="en-US" altLang="ja-JP" dirty="0" smtClean="0"/>
          </a:p>
        </p:txBody>
      </p:sp>
      <p:sp>
        <p:nvSpPr>
          <p:cNvPr id="4" name="正方形/長方形 3"/>
          <p:cNvSpPr/>
          <p:nvPr/>
        </p:nvSpPr>
        <p:spPr>
          <a:xfrm>
            <a:off x="259777" y="570707"/>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smtClean="0"/>
              <a:t>STEP1</a:t>
            </a:r>
            <a:endParaRPr lang="ja-JP" altLang="en-US" sz="4000" dirty="0"/>
          </a:p>
        </p:txBody>
      </p:sp>
      <p:graphicFrame>
        <p:nvGraphicFramePr>
          <p:cNvPr id="5" name="表 4"/>
          <p:cNvGraphicFramePr>
            <a:graphicFrameLocks noGrp="1"/>
          </p:cNvGraphicFramePr>
          <p:nvPr>
            <p:extLst>
              <p:ext uri="{D42A27DB-BD31-4B8C-83A1-F6EECF244321}">
                <p14:modId xmlns:p14="http://schemas.microsoft.com/office/powerpoint/2010/main" val="3272498222"/>
              </p:ext>
            </p:extLst>
          </p:nvPr>
        </p:nvGraphicFramePr>
        <p:xfrm>
          <a:off x="474518" y="2917463"/>
          <a:ext cx="8420100" cy="1197337"/>
        </p:xfrm>
        <a:graphic>
          <a:graphicData uri="http://schemas.openxmlformats.org/drawingml/2006/table">
            <a:tbl>
              <a:tblPr bandRow="1">
                <a:tableStyleId>{00A15C55-8517-42AA-B614-E9B94910E393}</a:tableStyleId>
              </a:tblPr>
              <a:tblGrid>
                <a:gridCol w="8420100"/>
              </a:tblGrid>
              <a:tr h="1197337">
                <a:tc>
                  <a:txBody>
                    <a:bodyPr/>
                    <a:lstStyle/>
                    <a:p>
                      <a:endParaRPr kumimoji="1" lang="ja-JP" altLang="en-US" dirty="0"/>
                    </a:p>
                  </a:txBody>
                  <a:tcPr/>
                </a:tc>
              </a:tr>
            </a:tbl>
          </a:graphicData>
        </a:graphic>
      </p:graphicFrame>
      <p:sp>
        <p:nvSpPr>
          <p:cNvPr id="6" name="コンテンツ プレースホルダー 2"/>
          <p:cNvSpPr txBox="1">
            <a:spLocks/>
          </p:cNvSpPr>
          <p:nvPr/>
        </p:nvSpPr>
        <p:spPr>
          <a:xfrm>
            <a:off x="628650" y="4396147"/>
            <a:ext cx="7886700" cy="5291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smtClean="0"/>
              <a:t>追加で調べることを考えよう！</a:t>
            </a:r>
            <a:endParaRPr lang="en-US" altLang="ja-JP" dirty="0" smtClean="0"/>
          </a:p>
        </p:txBody>
      </p:sp>
      <p:graphicFrame>
        <p:nvGraphicFramePr>
          <p:cNvPr id="7" name="表 6"/>
          <p:cNvGraphicFramePr>
            <a:graphicFrameLocks noGrp="1"/>
          </p:cNvGraphicFramePr>
          <p:nvPr>
            <p:extLst>
              <p:ext uri="{D42A27DB-BD31-4B8C-83A1-F6EECF244321}">
                <p14:modId xmlns:p14="http://schemas.microsoft.com/office/powerpoint/2010/main" val="2946949320"/>
              </p:ext>
            </p:extLst>
          </p:nvPr>
        </p:nvGraphicFramePr>
        <p:xfrm>
          <a:off x="474518" y="4972627"/>
          <a:ext cx="8420100" cy="1197337"/>
        </p:xfrm>
        <a:graphic>
          <a:graphicData uri="http://schemas.openxmlformats.org/drawingml/2006/table">
            <a:tbl>
              <a:tblPr bandRow="1">
                <a:tableStyleId>{00A15C55-8517-42AA-B614-E9B94910E393}</a:tableStyleId>
              </a:tblPr>
              <a:tblGrid>
                <a:gridCol w="8420100"/>
              </a:tblGrid>
              <a:tr h="1197337">
                <a:tc>
                  <a:txBody>
                    <a:bodyPr/>
                    <a:lstStyle/>
                    <a:p>
                      <a:endParaRPr kumimoji="1" lang="ja-JP" altLang="en-US" dirty="0"/>
                    </a:p>
                  </a:txBody>
                  <a:tcPr/>
                </a:tc>
              </a:tr>
            </a:tbl>
          </a:graphicData>
        </a:graphic>
      </p:graphicFrame>
      <p:sp>
        <p:nvSpPr>
          <p:cNvPr id="8" name="テキスト ボックス 7"/>
          <p:cNvSpPr txBox="1"/>
          <p:nvPr/>
        </p:nvSpPr>
        <p:spPr>
          <a:xfrm>
            <a:off x="3366655" y="6169964"/>
            <a:ext cx="5527963" cy="369332"/>
          </a:xfrm>
          <a:prstGeom prst="rect">
            <a:avLst/>
          </a:prstGeom>
          <a:noFill/>
        </p:spPr>
        <p:txBody>
          <a:bodyPr wrap="square" rtlCol="0">
            <a:spAutoFit/>
          </a:bodyPr>
          <a:lstStyle/>
          <a:p>
            <a:r>
              <a:rPr kumimoji="1" lang="ja-JP" altLang="en-US" dirty="0" smtClean="0"/>
              <a:t>→調べたことは「情報ノート」に記録して提出してください</a:t>
            </a:r>
            <a:endParaRPr kumimoji="1" lang="ja-JP" altLang="en-US" dirty="0"/>
          </a:p>
        </p:txBody>
      </p:sp>
    </p:spTree>
    <p:extLst>
      <p:ext uri="{BB962C8B-B14F-4D97-AF65-F5344CB8AC3E}">
        <p14:creationId xmlns:p14="http://schemas.microsoft.com/office/powerpoint/2010/main" val="3838175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26895" y="299812"/>
            <a:ext cx="7886700" cy="1325563"/>
          </a:xfrm>
        </p:spPr>
        <p:txBody>
          <a:bodyPr/>
          <a:lstStyle/>
          <a:p>
            <a:pPr algn="ctr"/>
            <a:r>
              <a:rPr kumimoji="1" lang="ja-JP" altLang="en-US" dirty="0">
                <a:solidFill>
                  <a:srgbClr val="FF0000"/>
                </a:solidFill>
              </a:rPr>
              <a:t>ポスターセッションとは？</a:t>
            </a:r>
          </a:p>
        </p:txBody>
      </p:sp>
      <p:sp>
        <p:nvSpPr>
          <p:cNvPr id="5" name="コンテンツ プレースホルダー 4"/>
          <p:cNvSpPr>
            <a:spLocks noGrp="1"/>
          </p:cNvSpPr>
          <p:nvPr>
            <p:ph idx="1"/>
          </p:nvPr>
        </p:nvSpPr>
        <p:spPr>
          <a:xfrm>
            <a:off x="628650" y="1825625"/>
            <a:ext cx="7886700" cy="2615746"/>
          </a:xfrm>
          <a:solidFill>
            <a:schemeClr val="accent4">
              <a:lumMod val="20000"/>
              <a:lumOff val="80000"/>
            </a:schemeClr>
          </a:solidFill>
        </p:spPr>
        <p:txBody>
          <a:bodyPr>
            <a:normAutofit/>
          </a:bodyPr>
          <a:lstStyle/>
          <a:p>
            <a:pPr algn="just"/>
            <a:r>
              <a:rPr lang="ja-JP" altLang="en-US" dirty="0"/>
              <a:t>自分</a:t>
            </a:r>
            <a:r>
              <a:rPr lang="ja-JP" altLang="en-US" dirty="0" smtClean="0"/>
              <a:t>たちが</a:t>
            </a:r>
            <a:r>
              <a:rPr lang="ja-JP" altLang="en-US" dirty="0"/>
              <a:t>調</a:t>
            </a:r>
            <a:r>
              <a:rPr lang="ja-JP" altLang="en-US" dirty="0" smtClean="0"/>
              <a:t>べたことをポスター（大きな紙）にまとめ壁に掲示し、その前で報告を聞きに来た人に対し適宜説明する発表の方法です。</a:t>
            </a:r>
            <a:endParaRPr lang="en-US" altLang="ja-JP" dirty="0" smtClean="0"/>
          </a:p>
          <a:p>
            <a:pPr algn="just"/>
            <a:r>
              <a:rPr lang="ja-JP" altLang="en-US" dirty="0" smtClean="0"/>
              <a:t>聞く人はポスターを自由に行き来し、また発表者と聴衆の距離が近いので意見交換が行いやすい特徴があります</a:t>
            </a:r>
            <a:endParaRPr lang="en-US" altLang="ja-JP" dirty="0"/>
          </a:p>
        </p:txBody>
      </p:sp>
      <p:pic>
        <p:nvPicPr>
          <p:cNvPr id="7" name="図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59047" y="4041596"/>
            <a:ext cx="3510642" cy="2632982"/>
          </a:xfrm>
          <a:prstGeom prst="rect">
            <a:avLst/>
          </a:prstGeom>
        </p:spPr>
      </p:pic>
      <p:pic>
        <p:nvPicPr>
          <p:cNvPr id="8" name="図 7"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997981" y="4354285"/>
            <a:ext cx="3889706" cy="2320293"/>
          </a:xfrm>
          <a:prstGeom prst="rect">
            <a:avLst/>
          </a:prstGeom>
        </p:spPr>
      </p:pic>
    </p:spTree>
    <p:extLst>
      <p:ext uri="{BB962C8B-B14F-4D97-AF65-F5344CB8AC3E}">
        <p14:creationId xmlns:p14="http://schemas.microsoft.com/office/powerpoint/2010/main" val="33214059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531</TotalTime>
  <Words>391</Words>
  <Application>Microsoft Office PowerPoint</Application>
  <PresentationFormat>画面に合わせる (4:3)</PresentationFormat>
  <Paragraphs>84</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ＭＳ Ｐゴシック</vt:lpstr>
      <vt:lpstr>Arial</vt:lpstr>
      <vt:lpstr>Calibri</vt:lpstr>
      <vt:lpstr>Calibri Light</vt:lpstr>
      <vt:lpstr>Office テーマ</vt:lpstr>
      <vt:lpstr>探究科スライド</vt:lpstr>
      <vt:lpstr>１．世界の課題を 　　　　見つけよう（NO.10）</vt:lpstr>
      <vt:lpstr>後半のテキストの紹介</vt:lpstr>
      <vt:lpstr>自分が気になる テーマを選ぼう</vt:lpstr>
      <vt:lpstr>グループで共有しよう</vt:lpstr>
      <vt:lpstr>グループでまとめる 　　　　　テーマを一つ選ぼう</vt:lpstr>
      <vt:lpstr>２．模造紙にまとめよう</vt:lpstr>
      <vt:lpstr>表題を考えよう</vt:lpstr>
      <vt:lpstr>ポスターセッションとは？</vt:lpstr>
      <vt:lpstr>模造紙の配置を相談しよう</vt:lpstr>
      <vt:lpstr>　工夫したところを アピールしよう！</vt:lpstr>
      <vt:lpstr>　学んだことを書きましょう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探究科スライド</dc:title>
  <dc:creator>Okamoto Hiroyuki</dc:creator>
  <cp:lastModifiedBy>岡本弘之</cp:lastModifiedBy>
  <cp:revision>32</cp:revision>
  <dcterms:created xsi:type="dcterms:W3CDTF">2017-08-31T22:48:23Z</dcterms:created>
  <dcterms:modified xsi:type="dcterms:W3CDTF">2017-12-31T12:07:20Z</dcterms:modified>
</cp:coreProperties>
</file>