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7" r:id="rId2"/>
    <p:sldId id="259" r:id="rId3"/>
    <p:sldId id="258" r:id="rId4"/>
    <p:sldId id="261" r:id="rId5"/>
    <p:sldId id="262" r:id="rId6"/>
    <p:sldId id="263" r:id="rId7"/>
    <p:sldId id="265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2" r:id="rId23"/>
    <p:sldId id="279" r:id="rId24"/>
    <p:sldId id="280" r:id="rId25"/>
  </p:sldIdLst>
  <p:sldSz cx="9144000" cy="6858000" type="screen4x3"/>
  <p:notesSz cx="9882188" cy="67452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2281" cy="3384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97620" y="0"/>
            <a:ext cx="4282281" cy="3384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46174-6073-45E0-85B8-0CB6E3E2AF98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06853"/>
            <a:ext cx="4282281" cy="3384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97620" y="6406853"/>
            <a:ext cx="4282281" cy="3384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773BD-EDE3-475D-9D48-0B71F8C21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380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89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84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32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4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56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5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5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5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13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22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6AD1-6F3B-4162-BFA1-3883EC993862}" type="datetimeFigureOut">
              <a:rPr kumimoji="1" lang="ja-JP" altLang="en-US" smtClean="0"/>
              <a:t>2017/12/31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9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/>
              <a:t>No.06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818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賛成派立論（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＜話し方の例＞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ja-JP" dirty="0"/>
              <a:t>私たちは○○に賛成です。その理由は３つあります。それは・・・と・・・と・・です</a:t>
            </a:r>
            <a:r>
              <a:rPr lang="ja-JP" altLang="ja-JP" dirty="0" smtClean="0"/>
              <a:t>。</a:t>
            </a:r>
            <a:r>
              <a:rPr lang="ja-JP" altLang="en-US" dirty="0" smtClean="0"/>
              <a:t>」</a:t>
            </a: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「</a:t>
            </a:r>
            <a:r>
              <a:rPr lang="ja-JP" altLang="ja-JP" dirty="0" smtClean="0"/>
              <a:t>今</a:t>
            </a:r>
            <a:r>
              <a:rPr lang="ja-JP" altLang="ja-JP" dirty="0"/>
              <a:t>からこれらについて説明します。まず・・・についてです。・・（根拠①）・・」</a:t>
            </a: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ja-JP" dirty="0" smtClean="0"/>
              <a:t>「</a:t>
            </a:r>
            <a:r>
              <a:rPr lang="ja-JP" altLang="ja-JP" dirty="0"/>
              <a:t>以上</a:t>
            </a:r>
            <a:r>
              <a:rPr lang="en-US" altLang="ja-JP" dirty="0"/>
              <a:t>3</a:t>
            </a:r>
            <a:r>
              <a:rPr lang="ja-JP" altLang="ja-JP" dirty="0" err="1"/>
              <a:t>つの</a:t>
            </a:r>
            <a:r>
              <a:rPr lang="ja-JP" altLang="ja-JP" dirty="0"/>
              <a:t>理由から私たちは賛成します。」</a:t>
            </a:r>
          </a:p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330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☞意見は</a:t>
            </a:r>
            <a:r>
              <a:rPr lang="en-US" altLang="ja-JP" sz="2400" dirty="0" smtClean="0"/>
              <a:t>3</a:t>
            </a:r>
            <a:r>
              <a:rPr lang="ja-JP" altLang="ja-JP" sz="2400" dirty="0" smtClean="0"/>
              <a:t>つくらいに整理し、根拠は具体的な数値も入れると説得力が増すよ。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1353451" y="1693956"/>
            <a:ext cx="6405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3200" dirty="0" smtClean="0">
                <a:solidFill>
                  <a:srgbClr val="FF0000"/>
                </a:solidFill>
              </a:rPr>
              <a:t>賛成派が順番に根拠・主張を述べる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1039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反対派質問（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en-US" dirty="0" smtClean="0"/>
              <a:t>立論で</a:t>
            </a:r>
            <a:r>
              <a:rPr lang="ja-JP" altLang="ja-JP" dirty="0" smtClean="0"/>
              <a:t>・</a:t>
            </a:r>
            <a:r>
              <a:rPr lang="ja-JP" altLang="ja-JP" dirty="0"/>
              <a:t>・・と言われましたが、その効果はどれくらいですか。」</a:t>
            </a:r>
          </a:p>
          <a:p>
            <a:pPr marL="0" indent="0">
              <a:buNone/>
            </a:pPr>
            <a:r>
              <a:rPr lang="ja-JP" altLang="ja-JP" dirty="0"/>
              <a:t>　　　　　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5903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☞質問には説明した人が答える。詰まったら他の人がフォローする。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75296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反対</a:t>
            </a:r>
            <a:r>
              <a:rPr lang="ja-JP" altLang="ja-JP" sz="3200" dirty="0" smtClean="0">
                <a:solidFill>
                  <a:srgbClr val="FF0000"/>
                </a:solidFill>
              </a:rPr>
              <a:t>派が</a:t>
            </a:r>
            <a:r>
              <a:rPr lang="ja-JP" altLang="en-US" sz="3200" dirty="0" smtClean="0">
                <a:solidFill>
                  <a:srgbClr val="FF0000"/>
                </a:solidFill>
              </a:rPr>
              <a:t>立論に対し質問をする（</a:t>
            </a:r>
            <a:r>
              <a:rPr lang="en-US" altLang="ja-JP" sz="3200" dirty="0" smtClean="0">
                <a:solidFill>
                  <a:srgbClr val="FF0000"/>
                </a:solidFill>
              </a:rPr>
              <a:t>×</a:t>
            </a:r>
            <a:r>
              <a:rPr lang="ja-JP" altLang="en-US" sz="3200" dirty="0" smtClean="0">
                <a:solidFill>
                  <a:srgbClr val="FF0000"/>
                </a:solidFill>
              </a:rPr>
              <a:t>意見）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5709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反対派立論（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＜話し方の例＞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ja-JP" dirty="0"/>
              <a:t>私たちは○○</a:t>
            </a:r>
            <a:r>
              <a:rPr lang="ja-JP" altLang="ja-JP" dirty="0" smtClean="0"/>
              <a:t>に</a:t>
            </a:r>
            <a:r>
              <a:rPr lang="ja-JP" altLang="en-US" dirty="0" smtClean="0"/>
              <a:t>反対</a:t>
            </a:r>
            <a:r>
              <a:rPr lang="ja-JP" altLang="ja-JP" dirty="0" smtClean="0"/>
              <a:t>です</a:t>
            </a:r>
            <a:r>
              <a:rPr lang="ja-JP" altLang="ja-JP" dirty="0"/>
              <a:t>。その理由は３つあります。それは・・・と・・・と・・です</a:t>
            </a:r>
            <a:r>
              <a:rPr lang="ja-JP" altLang="ja-JP" dirty="0" smtClean="0"/>
              <a:t>。</a:t>
            </a:r>
            <a:r>
              <a:rPr lang="ja-JP" altLang="en-US" dirty="0" smtClean="0"/>
              <a:t>」</a:t>
            </a: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「</a:t>
            </a:r>
            <a:r>
              <a:rPr lang="ja-JP" altLang="ja-JP" dirty="0" smtClean="0"/>
              <a:t>今</a:t>
            </a:r>
            <a:r>
              <a:rPr lang="ja-JP" altLang="ja-JP" dirty="0"/>
              <a:t>からこれらについて説明します。まず・・・についてです。・・（根拠①）・・」</a:t>
            </a: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ja-JP" dirty="0" smtClean="0"/>
              <a:t>「</a:t>
            </a:r>
            <a:r>
              <a:rPr lang="ja-JP" altLang="ja-JP" dirty="0"/>
              <a:t>以上</a:t>
            </a:r>
            <a:r>
              <a:rPr lang="en-US" altLang="ja-JP" dirty="0"/>
              <a:t>3</a:t>
            </a:r>
            <a:r>
              <a:rPr lang="ja-JP" altLang="ja-JP" dirty="0" err="1"/>
              <a:t>つの</a:t>
            </a:r>
            <a:r>
              <a:rPr lang="ja-JP" altLang="ja-JP" dirty="0"/>
              <a:t>理由から私たち</a:t>
            </a:r>
            <a:r>
              <a:rPr lang="ja-JP" altLang="ja-JP" dirty="0" smtClean="0"/>
              <a:t>は</a:t>
            </a:r>
            <a:r>
              <a:rPr lang="ja-JP" altLang="en-US" dirty="0" smtClean="0"/>
              <a:t>反対</a:t>
            </a:r>
            <a:r>
              <a:rPr lang="ja-JP" altLang="ja-JP" dirty="0" smtClean="0"/>
              <a:t>します</a:t>
            </a:r>
            <a:r>
              <a:rPr lang="ja-JP" altLang="ja-JP" dirty="0"/>
              <a:t>。」</a:t>
            </a:r>
          </a:p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330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☞意見は</a:t>
            </a:r>
            <a:r>
              <a:rPr lang="en-US" altLang="ja-JP" sz="2400" dirty="0" smtClean="0"/>
              <a:t>3</a:t>
            </a:r>
            <a:r>
              <a:rPr lang="ja-JP" altLang="ja-JP" sz="2400" dirty="0" smtClean="0"/>
              <a:t>つくらいに整理し、根拠は具体的な数値も入れると説得力が増すよ。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1353451" y="1693956"/>
            <a:ext cx="64059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反対</a:t>
            </a:r>
            <a:r>
              <a:rPr lang="ja-JP" altLang="ja-JP" sz="3200" dirty="0" smtClean="0">
                <a:solidFill>
                  <a:srgbClr val="FF0000"/>
                </a:solidFill>
              </a:rPr>
              <a:t>派が順番に根拠・主張を述べる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4146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賛成派質問（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en-US" dirty="0" smtClean="0"/>
              <a:t>立論で</a:t>
            </a:r>
            <a:r>
              <a:rPr lang="ja-JP" altLang="ja-JP" dirty="0" smtClean="0"/>
              <a:t>・</a:t>
            </a:r>
            <a:r>
              <a:rPr lang="ja-JP" altLang="ja-JP" dirty="0"/>
              <a:t>・・と言われましたが、その効果はどれくらいですか。」</a:t>
            </a:r>
          </a:p>
          <a:p>
            <a:pPr marL="0" indent="0">
              <a:buNone/>
            </a:pPr>
            <a:r>
              <a:rPr lang="ja-JP" altLang="ja-JP" dirty="0"/>
              <a:t>　　　　　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5903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☞質問には説明した人が答える。詰まったら他の人がフォローする。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73196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賛成</a:t>
            </a:r>
            <a:r>
              <a:rPr lang="ja-JP" altLang="ja-JP" sz="3200" dirty="0" smtClean="0">
                <a:solidFill>
                  <a:srgbClr val="FF0000"/>
                </a:solidFill>
              </a:rPr>
              <a:t>派が</a:t>
            </a:r>
            <a:r>
              <a:rPr lang="ja-JP" altLang="en-US" sz="3200" dirty="0" smtClean="0">
                <a:solidFill>
                  <a:srgbClr val="FF0000"/>
                </a:solidFill>
              </a:rPr>
              <a:t>立論に対し質問をする（</a:t>
            </a:r>
            <a:r>
              <a:rPr lang="en-US" altLang="ja-JP" sz="3200" dirty="0" smtClean="0">
                <a:solidFill>
                  <a:srgbClr val="FF0000"/>
                </a:solidFill>
              </a:rPr>
              <a:t>×</a:t>
            </a:r>
            <a:r>
              <a:rPr lang="ja-JP" altLang="en-US" sz="3200" dirty="0" smtClean="0">
                <a:solidFill>
                  <a:srgbClr val="FF0000"/>
                </a:solidFill>
              </a:rPr>
              <a:t>意見）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STEP4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154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相談タイム（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5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535381"/>
            <a:ext cx="8239991" cy="192231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smtClean="0"/>
              <a:t>＜最終立論の内容＞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・相手の立論への反論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「・・・といわれましたが、私たちは・・・と考えます」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・もう一度、意見を主張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72715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相手の立論を踏まえ最後の主張を考える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9" name="コンテンツ プレースホルダー 4"/>
          <p:cNvSpPr txBox="1">
            <a:spLocks/>
          </p:cNvSpPr>
          <p:nvPr/>
        </p:nvSpPr>
        <p:spPr>
          <a:xfrm>
            <a:off x="436416" y="4586412"/>
            <a:ext cx="8239991" cy="2022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☆ジャッジはここまでの部分を判定する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①最初の立論　　　　　賛成派　　反対派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②質問の鋭さ・回答　　賛成派　　反対派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ja-JP" dirty="0" smtClean="0"/>
              <a:t>　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①・②で優位と感じた方に〇をつけておく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900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反対派反論（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＜最終立論の話し方の例＞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en-US" dirty="0" smtClean="0"/>
              <a:t>私たちは・・・に反対です。その理由は・・・です。」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「賛成派の言われた・・・という問題については、私たちは</a:t>
            </a:r>
            <a:r>
              <a:rPr lang="en-US" altLang="ja-JP" dirty="0" smtClean="0"/>
              <a:t>‥‥</a:t>
            </a:r>
            <a:r>
              <a:rPr lang="ja-JP" altLang="en-US" dirty="0" smtClean="0"/>
              <a:t>と考えています。」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　　　　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69493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賛成派の立論に対抗する意見を述べる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STEP5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8018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賛成派反論（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＜最終立論の話し方の例＞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en-US" dirty="0" smtClean="0"/>
              <a:t>私たちは・・・に賛成です。その理由は・・・です。」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「反対派の言われた・・・という問題については、私たちは</a:t>
            </a:r>
            <a:r>
              <a:rPr lang="en-US" altLang="ja-JP" dirty="0" smtClean="0"/>
              <a:t>‥‥</a:t>
            </a:r>
            <a:r>
              <a:rPr lang="ja-JP" altLang="en-US" dirty="0" smtClean="0"/>
              <a:t>と考えています。」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　　　　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69493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反対派の立論に対抗する意見を述べる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STEP6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722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審判相談タイム（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＜判定の材料＞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①最初の立論　　　　　賛成派　　反対派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②質問の鋭さ・回答　　賛成派　　反対派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③最終反論　　　　　　　賛成派　　反対派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①～③で優位と感じた方に</a:t>
            </a:r>
            <a:r>
              <a:rPr lang="ja-JP" altLang="en-US" dirty="0" err="1" smtClean="0"/>
              <a:t>〇</a:t>
            </a:r>
            <a:r>
              <a:rPr lang="ja-JP" altLang="en-US" dirty="0" smtClean="0"/>
              <a:t>、多い方が勝利</a:t>
            </a:r>
            <a:r>
              <a:rPr lang="ja-JP" altLang="ja-JP" dirty="0"/>
              <a:t>　　　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798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</a:t>
            </a:r>
            <a:r>
              <a:rPr lang="ja-JP" altLang="en-US" sz="2400" dirty="0"/>
              <a:t>主張</a:t>
            </a:r>
            <a:r>
              <a:rPr lang="ja-JP" altLang="en-US" sz="2400" dirty="0" smtClean="0"/>
              <a:t>をした</a:t>
            </a:r>
            <a:r>
              <a:rPr lang="ja-JP" altLang="en-US" sz="2400" dirty="0"/>
              <a:t>チーム</a:t>
            </a:r>
            <a:r>
              <a:rPr lang="ja-JP" altLang="en-US" sz="2400" dirty="0" smtClean="0"/>
              <a:t>はここまでの反省を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　しておこう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66062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最初の立論・回答・反論をふまえ判定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1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審判</a:t>
            </a:r>
            <a:r>
              <a:rPr lang="ja-JP" altLang="en-US" dirty="0">
                <a:solidFill>
                  <a:srgbClr val="FF0000"/>
                </a:solidFill>
              </a:rPr>
              <a:t>判定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36417" y="2649681"/>
            <a:ext cx="8239991" cy="270163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＜話し方の例＞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 smtClean="0"/>
              <a:t>「</a:t>
            </a:r>
            <a:r>
              <a:rPr lang="ja-JP" altLang="en-US" dirty="0"/>
              <a:t>審判</a:t>
            </a:r>
            <a:r>
              <a:rPr lang="ja-JP" altLang="en-US" dirty="0" smtClean="0"/>
              <a:t>の</a:t>
            </a:r>
            <a:r>
              <a:rPr lang="ja-JP" altLang="en-US" dirty="0"/>
              <a:t>判定</a:t>
            </a:r>
            <a:r>
              <a:rPr lang="ja-JP" altLang="en-US" dirty="0" smtClean="0"/>
              <a:t>は・・・派の勝利と判定します。」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最初の立論の勝者は・・・派で、理由は・・・・です。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続いて質問では・・・派で、理由は・・・です。・・・」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　　　　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45872" y="5508443"/>
            <a:ext cx="5798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 smtClean="0"/>
              <a:t>☞</a:t>
            </a:r>
            <a:r>
              <a:rPr lang="ja-JP" altLang="en-US" sz="2400" dirty="0" smtClean="0"/>
              <a:t>ジャッジはここまでの立論についてまず</a:t>
            </a:r>
            <a:endParaRPr lang="en-US" altLang="ja-JP" sz="2400" dirty="0" smtClean="0"/>
          </a:p>
          <a:p>
            <a:r>
              <a:rPr lang="ja-JP" altLang="en-US" sz="2400" dirty="0" smtClean="0"/>
              <a:t>どちらの立論が説得力があったか判定する</a:t>
            </a:r>
            <a:endParaRPr lang="ja-JP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985725" y="1693956"/>
            <a:ext cx="68579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審判が勝利を判定しその根拠を述べる</a:t>
            </a:r>
            <a:endParaRPr lang="ja-JP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STEP7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9084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３．振り返り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46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71873" y="2755306"/>
            <a:ext cx="75472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未成年者のスマホ使用を</a:t>
            </a:r>
            <a:endParaRPr lang="en-US" altLang="ja-JP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ja-JP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禁止すべきか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今回のテーマ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5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次回に向けて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改善点を挙げてみよう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箇条書きで３つ以上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843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学んだことで書きましょう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箇条書きで３つ以上</a:t>
            </a:r>
            <a:endParaRPr kumimoji="1" lang="en-US" altLang="ja-JP" dirty="0" smtClean="0"/>
          </a:p>
          <a:p>
            <a:r>
              <a:rPr kumimoji="1" lang="ja-JP" altLang="en-US" dirty="0" smtClean="0"/>
              <a:t>客観的な内容（</a:t>
            </a:r>
            <a:r>
              <a:rPr kumimoji="1" lang="en-US" altLang="ja-JP" dirty="0" smtClean="0"/>
              <a:t>×</a:t>
            </a:r>
            <a:r>
              <a:rPr kumimoji="1" lang="ja-JP" altLang="en-US" dirty="0" smtClean="0"/>
              <a:t>感想）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709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今日の提出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3200" dirty="0" smtClean="0"/>
              <a:t>プリントＮｏ．５（ディベート準備）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プリントＮｏ．６（ディベート実施）</a:t>
            </a:r>
            <a:endParaRPr lang="en-US" altLang="ja-JP" sz="3200" dirty="0" smtClean="0"/>
          </a:p>
          <a:p>
            <a:pPr marL="0" indent="0">
              <a:buNone/>
            </a:pPr>
            <a:r>
              <a:rPr kumimoji="1" lang="ja-JP" altLang="en-US" sz="3200" dirty="0" smtClean="0"/>
              <a:t>　「学んだことを書きましょう」を忘れずに！　</a:t>
            </a:r>
            <a:endParaRPr kumimoji="1" lang="en-US" altLang="ja-JP" sz="3200" dirty="0" smtClean="0"/>
          </a:p>
          <a:p>
            <a:pPr marL="0" indent="0">
              <a:buNone/>
            </a:pPr>
            <a:endParaRPr kumimoji="1" lang="en-US" altLang="ja-JP" sz="3200" dirty="0"/>
          </a:p>
          <a:p>
            <a:r>
              <a:rPr lang="ja-JP" altLang="en-US" sz="3200" dirty="0" smtClean="0"/>
              <a:t>夏休みの宿題　プリント</a:t>
            </a:r>
            <a:r>
              <a:rPr lang="en-US" altLang="ja-JP" sz="3200" dirty="0" smtClean="0"/>
              <a:t>No.7</a:t>
            </a:r>
            <a:r>
              <a:rPr lang="ja-JP" altLang="en-US" sz="3200" dirty="0" smtClean="0"/>
              <a:t>（１行作文）</a:t>
            </a:r>
            <a:endParaRPr lang="en-US" altLang="ja-JP" sz="3200" dirty="0" smtClean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 smtClean="0">
                <a:solidFill>
                  <a:srgbClr val="FF0000"/>
                </a:solidFill>
              </a:rPr>
              <a:t>１学期の評価は制作物と各提出物の内容で算出します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4632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教員ディベート評価表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416014"/>
              </p:ext>
            </p:extLst>
          </p:nvPr>
        </p:nvGraphicFramePr>
        <p:xfrm>
          <a:off x="280551" y="1604818"/>
          <a:ext cx="8478984" cy="449536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9746"/>
                <a:gridCol w="2119746"/>
                <a:gridCol w="2119746"/>
                <a:gridCol w="2119746"/>
              </a:tblGrid>
              <a:tr h="499485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賛成派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反対派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ジャッジ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①賛成立論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時間・内容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②反対質問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回答内容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質問内容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③反対立論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時間・内容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④賛成質問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質問内容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回答内容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⑤反対反論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立論内容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⑥賛成反論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立論内容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進行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⑦審判判定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時間・内容・根拠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499485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評価（Ｓ・Ａ・Ｂ・Ｃ）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　　（　　　　　　　）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/>
                        <a:t>　　（　　　　　　　）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　　（　　　　　　　）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763982" y="6100183"/>
            <a:ext cx="5995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①～⑦の項目で評価し、総合的に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段階で評価してください。</a:t>
            </a:r>
            <a:endParaRPr kumimoji="1" lang="en-US" altLang="ja-JP" dirty="0" smtClean="0"/>
          </a:p>
          <a:p>
            <a:r>
              <a:rPr lang="ja-JP" altLang="en-US" dirty="0" smtClean="0"/>
              <a:t>Ｂが普通　とし　Ａはよい　Ｃは不足　Ｓはすばらしい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438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ディベート　ジャッジ用評価表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581596"/>
              </p:ext>
            </p:extLst>
          </p:nvPr>
        </p:nvGraphicFramePr>
        <p:xfrm>
          <a:off x="280551" y="1604818"/>
          <a:ext cx="8478984" cy="40997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9746"/>
                <a:gridCol w="2119746"/>
                <a:gridCol w="914402"/>
                <a:gridCol w="3325090"/>
              </a:tblGrid>
              <a:tr h="819958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審査内容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判定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理由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819958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①立論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時間・内容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  <a:tr h="819958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②質問と回答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時間・内容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  <a:tr h="819958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③反論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時間・判定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  <a:tr h="819958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総合評価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①～③の総合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943100" y="5912427"/>
            <a:ext cx="6816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・判定には賛成派または反対派を記入する。理由はその判定理由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</a:t>
            </a:r>
            <a:r>
              <a:rPr lang="ja-JP" altLang="en-US" dirty="0" smtClean="0"/>
              <a:t>①②③でそれぞれ</a:t>
            </a:r>
            <a:r>
              <a:rPr lang="en-US" altLang="ja-JP" dirty="0" smtClean="0"/>
              <a:t>1</a:t>
            </a:r>
            <a:r>
              <a:rPr lang="ja-JP" altLang="en-US" dirty="0" smtClean="0"/>
              <a:t>ポイント、ポイントが多い方が総合判定で勝利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064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</a:t>
            </a:r>
            <a:r>
              <a:rPr lang="ja-JP" altLang="en-US" dirty="0" smtClean="0">
                <a:solidFill>
                  <a:srgbClr val="FF0000"/>
                </a:solidFill>
              </a:rPr>
              <a:t>準備編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93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ディベートの進行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7861339"/>
              </p:ext>
            </p:extLst>
          </p:nvPr>
        </p:nvGraphicFramePr>
        <p:xfrm>
          <a:off x="262370" y="1409990"/>
          <a:ext cx="8619260" cy="512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44364"/>
                <a:gridCol w="1896465"/>
                <a:gridCol w="33784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賛成派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ジャッジ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反対派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①賛成派立論　３分</a:t>
                      </a:r>
                      <a:endParaRPr kumimoji="1" lang="en-US" altLang="ja-JP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dirty="0" smtClean="0"/>
                        <a:t>　　・意見・根拠を述べる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司会・判定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②反対派質問　２分　</a:t>
                      </a:r>
                      <a:endParaRPr kumimoji="1" lang="en-US" altLang="ja-JP" sz="2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③反対派立論　３分</a:t>
                      </a:r>
                      <a:endParaRPr kumimoji="1" lang="en-US" altLang="ja-JP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dirty="0" smtClean="0"/>
                        <a:t>　・意見・根拠を述べる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④賛成派質問　２分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⑤相談タイム　５分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ここまでの判定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⑤相談タイム　５分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⑥反対派反論　３分</a:t>
                      </a:r>
                      <a:endParaRPr kumimoji="1" lang="en-US" altLang="ja-JP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dirty="0" smtClean="0"/>
                        <a:t>　・質問・反対派立論をふまえる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⑦賛成派反論　３分</a:t>
                      </a:r>
                      <a:endParaRPr kumimoji="1" lang="en-US" altLang="ja-JP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1" lang="ja-JP" altLang="en-US" dirty="0" smtClean="0"/>
                        <a:t>　・質問・反対派立論をふまえる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⑧審判協議３分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※</a:t>
                      </a:r>
                      <a:r>
                        <a:rPr kumimoji="1" lang="ja-JP" altLang="en-US" dirty="0" smtClean="0"/>
                        <a:t>論理的・説得力ある方が勝利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</a:rPr>
                        <a:t>⑨審判判定２分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※</a:t>
                      </a:r>
                      <a:r>
                        <a:rPr kumimoji="1" lang="ja-JP" altLang="en-US" dirty="0" smtClean="0"/>
                        <a:t>判定では理由・根拠も述べる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68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ディベートの対戦発表（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K1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024665"/>
              </p:ext>
            </p:extLst>
          </p:nvPr>
        </p:nvGraphicFramePr>
        <p:xfrm>
          <a:off x="628650" y="1597025"/>
          <a:ext cx="7886700" cy="3566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賛成派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反対派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ジャッジ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評価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チームＡ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１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２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３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チームＢ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５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４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６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チームＣ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７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８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９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チームＤ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１１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１０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１２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チームＥ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１３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１４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１５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チームＦ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１７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１６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１８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28650" y="5434445"/>
            <a:ext cx="7886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ジャッジ</a:t>
            </a:r>
            <a:r>
              <a:rPr lang="ja-JP" altLang="en-US" dirty="0" smtClean="0"/>
              <a:t>は司会進行と、賛成派・反対派のどちらが説得力あるかを判定する</a:t>
            </a:r>
            <a:endParaRPr kumimoji="1"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教員は①～⑨の段階で　１）時間の使い方　２）内容（特に根拠）　を評価する。</a:t>
            </a:r>
            <a:endParaRPr lang="en-US" altLang="ja-JP" dirty="0" smtClean="0"/>
          </a:p>
          <a:p>
            <a:r>
              <a:rPr lang="ja-JP" altLang="en-US" dirty="0" smtClean="0"/>
              <a:t>　　ジャッジの進行・判定も同様の視点で評価します。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93804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ディベートの対戦発表（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K2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401513"/>
              </p:ext>
            </p:extLst>
          </p:nvPr>
        </p:nvGraphicFramePr>
        <p:xfrm>
          <a:off x="628650" y="1597025"/>
          <a:ext cx="7886700" cy="2255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賛成派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反対派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ジャッジ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評価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チームＡ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１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２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３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チームＢ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５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４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６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チームＣ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７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８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９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28650" y="4405745"/>
            <a:ext cx="7886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ジャッジ</a:t>
            </a:r>
            <a:r>
              <a:rPr lang="ja-JP" altLang="en-US" dirty="0" smtClean="0"/>
              <a:t>は司会進行と、賛成派・反対派のどちらが説得力あるかを判定する</a:t>
            </a:r>
            <a:endParaRPr kumimoji="1"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教員は①～⑨の段階で　１）時間の使い方　２）内容（特に根拠）　を評価する。</a:t>
            </a:r>
            <a:endParaRPr lang="en-US" altLang="ja-JP" dirty="0" smtClean="0"/>
          </a:p>
          <a:p>
            <a:r>
              <a:rPr lang="ja-JP" altLang="en-US" dirty="0" smtClean="0"/>
              <a:t>　　ジャッジの進行・判定も同様の視点で評価します。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8691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相談しよう（</a:t>
            </a:r>
            <a:r>
              <a:rPr kumimoji="1" lang="en-US" altLang="ja-JP" dirty="0" smtClean="0">
                <a:solidFill>
                  <a:srgbClr val="FF0000"/>
                </a:solidFill>
              </a:rPr>
              <a:t>5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分）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704811"/>
          </a:xfrm>
        </p:spPr>
        <p:txBody>
          <a:bodyPr/>
          <a:lstStyle/>
          <a:p>
            <a:r>
              <a:rPr kumimoji="1" lang="ja-JP" altLang="en-US" dirty="0" smtClean="0"/>
              <a:t>立論（最初の主張）で述べること　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意見（こう考える）＋根拠（客観的資料）</a:t>
            </a:r>
            <a:endParaRPr kumimoji="1" lang="en-US" altLang="ja-JP" dirty="0" smtClean="0"/>
          </a:p>
          <a:p>
            <a:r>
              <a:rPr lang="ja-JP" altLang="en-US" dirty="0"/>
              <a:t>質問</a:t>
            </a:r>
            <a:r>
              <a:rPr lang="ja-JP" altLang="en-US" dirty="0" smtClean="0"/>
              <a:t>の答え　</a:t>
            </a:r>
            <a:r>
              <a:rPr lang="en-US" altLang="ja-JP" dirty="0" smtClean="0"/>
              <a:t>2</a:t>
            </a:r>
            <a:r>
              <a:rPr lang="ja-JP" altLang="en-US" dirty="0" smtClean="0"/>
              <a:t>分　→質問されそうなことを想定</a:t>
            </a:r>
            <a:endParaRPr kumimoji="1" lang="en-US" altLang="ja-JP" dirty="0" smtClean="0"/>
          </a:p>
          <a:p>
            <a:r>
              <a:rPr lang="ja-JP" altLang="en-US" dirty="0" smtClean="0"/>
              <a:t>相手に質問すること　</a:t>
            </a:r>
            <a:r>
              <a:rPr lang="en-US" altLang="ja-JP" dirty="0" smtClean="0"/>
              <a:t>2</a:t>
            </a:r>
            <a:r>
              <a:rPr lang="ja-JP" altLang="en-US" dirty="0" smtClean="0"/>
              <a:t>分　←立論を聞いてから</a:t>
            </a:r>
            <a:endParaRPr lang="en-US" altLang="ja-JP" dirty="0" smtClean="0"/>
          </a:p>
          <a:p>
            <a:r>
              <a:rPr kumimoji="1" lang="ja-JP" altLang="en-US" dirty="0"/>
              <a:t>最後</a:t>
            </a:r>
            <a:r>
              <a:rPr kumimoji="1" lang="ja-JP" altLang="en-US" dirty="0" smtClean="0"/>
              <a:t>の反論　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分　←途中の相談タイムで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77982" y="1825625"/>
            <a:ext cx="8037368" cy="1353993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上矢印 4"/>
          <p:cNvSpPr/>
          <p:nvPr/>
        </p:nvSpPr>
        <p:spPr>
          <a:xfrm>
            <a:off x="7949045" y="3178031"/>
            <a:ext cx="270164" cy="1352406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034145" y="4530437"/>
            <a:ext cx="5185064" cy="97674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このあたり誰がいうか？何を言うか？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/>
              <a:t>決</a:t>
            </a:r>
            <a:r>
              <a:rPr lang="ja-JP" altLang="en-US" sz="2400" dirty="0" smtClean="0"/>
              <a:t>めておくとよ</a:t>
            </a:r>
            <a:r>
              <a:rPr lang="ja-JP" altLang="en-US" sz="2400" dirty="0"/>
              <a:t>い</a:t>
            </a:r>
            <a:endParaRPr kumimoji="1" lang="ja-JP" altLang="en-US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STEP2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18719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メンバーを記入しよう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926164"/>
              </p:ext>
            </p:extLst>
          </p:nvPr>
        </p:nvGraphicFramePr>
        <p:xfrm>
          <a:off x="628650" y="1825625"/>
          <a:ext cx="7886700" cy="192024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1511877"/>
                <a:gridCol w="637482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賛成派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反対派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ジャッジ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7043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２．展開編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131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</TotalTime>
  <Words>771</Words>
  <Application>Microsoft Office PowerPoint</Application>
  <PresentationFormat>画面に合わせる (4:3)</PresentationFormat>
  <Paragraphs>230</Paragraphs>
  <Slides>24</Slides>
  <Notes>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9" baseType="lpstr">
      <vt:lpstr>ＭＳ Ｐゴシック</vt:lpstr>
      <vt:lpstr>Arial</vt:lpstr>
      <vt:lpstr>Calibri</vt:lpstr>
      <vt:lpstr>Calibri Light</vt:lpstr>
      <vt:lpstr>Office テーマ</vt:lpstr>
      <vt:lpstr>探究科スライド</vt:lpstr>
      <vt:lpstr>今回のテーマ</vt:lpstr>
      <vt:lpstr>１．準備編</vt:lpstr>
      <vt:lpstr>ディベートの進行</vt:lpstr>
      <vt:lpstr>ディベートの対戦発表（K1）</vt:lpstr>
      <vt:lpstr>ディベートの対戦発表（K2）</vt:lpstr>
      <vt:lpstr>相談しよう（5分）</vt:lpstr>
      <vt:lpstr>メンバーを記入しよう</vt:lpstr>
      <vt:lpstr>２．展開編</vt:lpstr>
      <vt:lpstr>賛成派立論（3分）</vt:lpstr>
      <vt:lpstr>反対派質問（2分）</vt:lpstr>
      <vt:lpstr>反対派立論（3分）</vt:lpstr>
      <vt:lpstr>賛成派質問（2分）</vt:lpstr>
      <vt:lpstr>相談タイム（5分）</vt:lpstr>
      <vt:lpstr>反対派反論（3分）</vt:lpstr>
      <vt:lpstr>賛成派反論（3分）</vt:lpstr>
      <vt:lpstr>審判相談タイム（3分）</vt:lpstr>
      <vt:lpstr>審判判定（2分）</vt:lpstr>
      <vt:lpstr>３．振り返り</vt:lpstr>
      <vt:lpstr>次回に向けて 改善点を挙げてみよう</vt:lpstr>
      <vt:lpstr>　学んだことで書きましょう</vt:lpstr>
      <vt:lpstr>今日の提出</vt:lpstr>
      <vt:lpstr>教員ディベート評価表</vt:lpstr>
      <vt:lpstr>ディベート　ジャッジ用評価表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岡本弘之</cp:lastModifiedBy>
  <cp:revision>23</cp:revision>
  <cp:lastPrinted>2017-06-29T07:11:21Z</cp:lastPrinted>
  <dcterms:created xsi:type="dcterms:W3CDTF">2017-06-22T03:36:30Z</dcterms:created>
  <dcterms:modified xsi:type="dcterms:W3CDTF">2017-12-31T11:44:31Z</dcterms:modified>
</cp:coreProperties>
</file>