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71" r:id="rId2"/>
    <p:sldId id="273" r:id="rId3"/>
    <p:sldId id="257" r:id="rId4"/>
    <p:sldId id="284" r:id="rId5"/>
    <p:sldId id="261" r:id="rId6"/>
    <p:sldId id="262" r:id="rId7"/>
    <p:sldId id="263" r:id="rId8"/>
    <p:sldId id="276" r:id="rId9"/>
    <p:sldId id="277" r:id="rId10"/>
    <p:sldId id="264" r:id="rId11"/>
    <p:sldId id="285" r:id="rId12"/>
    <p:sldId id="278" r:id="rId13"/>
    <p:sldId id="279" r:id="rId14"/>
    <p:sldId id="280" r:id="rId15"/>
    <p:sldId id="281" r:id="rId16"/>
    <p:sldId id="282" r:id="rId17"/>
    <p:sldId id="283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1711-02DC-4F5A-B0A4-D7A4CFB82638}" type="datetimeFigureOut">
              <a:rPr lang="en-US" smtClean="0"/>
              <a:t>12/31/2017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43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AFC5-17E4-4A26-A144-49682BD36ECA}" type="datetimeFigureOut">
              <a:rPr lang="en-US" smtClean="0"/>
              <a:t>12/31/2017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6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9482-E0DA-4858-9A19-F8B792C0C3D9}" type="datetimeFigureOut">
              <a:rPr lang="en-US" smtClean="0"/>
              <a:t>12/31/2017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46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0A69-C0BC-4A5A-8FE4-5D0B5D0F11EE}" type="datetimeFigureOut">
              <a:rPr lang="en-US" smtClean="0"/>
              <a:t>12/31/2017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402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3B61-F054-442D-881D-6A81C2774BFE}" type="datetimeFigureOut">
              <a:rPr lang="en-US" smtClean="0"/>
              <a:t>12/31/2017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59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CD3A-8283-4FC4-856C-D5E0BF662449}" type="datetimeFigureOut">
              <a:rPr lang="en-US" smtClean="0"/>
              <a:t>12/31/2017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078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FEE8-FC08-4C54-BE1B-81CB6CA05FC8}" type="datetimeFigureOut">
              <a:rPr lang="en-US" smtClean="0"/>
              <a:t>12/31/2017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17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A528B-AADB-4276-9F0D-B13FCF86F309}" type="datetimeFigureOut">
              <a:rPr lang="en-US" smtClean="0"/>
              <a:t>12/31/2017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28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497F-A1E4-4C0B-8811-954A59B26923}" type="datetimeFigureOut">
              <a:rPr lang="en-US" smtClean="0"/>
              <a:t>12/31/2017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92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824E7-1432-4F89-B9E6-59843C6C91FE}" type="datetimeFigureOut">
              <a:rPr lang="en-US" smtClean="0"/>
              <a:t>12/31/2017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62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AD9C-D29C-4D1E-A739-CC3C95B41085}" type="datetimeFigureOut">
              <a:rPr lang="en-US" smtClean="0"/>
              <a:t>12/31/2017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41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8ED7C-D9A5-4EA8-B309-6E368BFA8F2B}" type="datetimeFigureOut">
              <a:rPr lang="en-US" smtClean="0"/>
              <a:t>12/31/2017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84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0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No.05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65386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/>
              <a:t>　</a:t>
            </a:r>
            <a:r>
              <a:rPr lang="ja-JP" altLang="en-US" sz="4000" dirty="0">
                <a:solidFill>
                  <a:srgbClr val="FF0000"/>
                </a:solidFill>
              </a:rPr>
              <a:t>主張と根拠を調べよう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kumimoji="1" lang="ja-JP" altLang="en-US" sz="2400" dirty="0"/>
              <a:t>メンバーと意見交換をして、チームの主張を考えましょう。</a:t>
            </a:r>
            <a:endParaRPr kumimoji="1" lang="en-US" altLang="ja-JP" sz="2400" dirty="0"/>
          </a:p>
          <a:p>
            <a:r>
              <a:rPr kumimoji="1" lang="ja-JP" altLang="en-US" sz="2400" dirty="0"/>
              <a:t>チームの主張を強めるために、説得力のある根拠を考えましょう。</a:t>
            </a:r>
            <a:endParaRPr kumimoji="1" lang="en-US" altLang="ja-JP" sz="2400" dirty="0"/>
          </a:p>
          <a:p>
            <a:r>
              <a:rPr lang="ja-JP" altLang="en-US" sz="2400" dirty="0"/>
              <a:t>データや文献を参照した場合は、必ず何を見たのかメモをとってください。</a:t>
            </a:r>
            <a:endParaRPr kumimoji="1" lang="en-US" altLang="ja-JP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5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sp>
        <p:nvSpPr>
          <p:cNvPr id="5" name="正方形/長方形 4"/>
          <p:cNvSpPr/>
          <p:nvPr/>
        </p:nvSpPr>
        <p:spPr>
          <a:xfrm>
            <a:off x="852054" y="4316559"/>
            <a:ext cx="8156863" cy="21544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kumimoji="1" lang="en-US" altLang="ja-JP" sz="2000" dirty="0" smtClean="0"/>
              <a:t>【</a:t>
            </a:r>
            <a:r>
              <a:rPr kumimoji="1" lang="ja-JP" altLang="en-US" sz="2000" dirty="0" smtClean="0"/>
              <a:t>参考文献の記入の仕方</a:t>
            </a:r>
            <a:r>
              <a:rPr kumimoji="1" lang="en-US" altLang="ja-JP" sz="2000" dirty="0" smtClean="0"/>
              <a:t>】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2000" dirty="0" smtClean="0"/>
              <a:t>書籍</a:t>
            </a:r>
            <a:r>
              <a:rPr kumimoji="1" lang="ja-JP" altLang="en-US" sz="2000" dirty="0"/>
              <a:t>の場合</a:t>
            </a:r>
            <a:endParaRPr kumimoji="1" lang="en-US" altLang="ja-JP" sz="2000" dirty="0"/>
          </a:p>
          <a:p>
            <a:r>
              <a:rPr lang="ja-JP" altLang="en-US" dirty="0" smtClean="0"/>
              <a:t>　著者名</a:t>
            </a:r>
            <a:r>
              <a:rPr lang="ja-JP" altLang="en-US" dirty="0"/>
              <a:t>　</a:t>
            </a:r>
            <a:r>
              <a:rPr lang="en-US" altLang="ja-JP" dirty="0"/>
              <a:t>『</a:t>
            </a:r>
            <a:r>
              <a:rPr lang="ja-JP" altLang="en-US" dirty="0"/>
              <a:t>書名</a:t>
            </a:r>
            <a:r>
              <a:rPr lang="en-US" altLang="ja-JP" dirty="0"/>
              <a:t>』</a:t>
            </a:r>
            <a:r>
              <a:rPr lang="ja-JP" altLang="en-US" dirty="0"/>
              <a:t>　（出版社名、発行年）　○○ページ</a:t>
            </a:r>
            <a:endParaRPr lang="en-US" altLang="ja-JP" dirty="0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2000" dirty="0" smtClean="0"/>
              <a:t>論文</a:t>
            </a:r>
            <a:r>
              <a:rPr kumimoji="1" lang="ja-JP" altLang="en-US" sz="2000" dirty="0"/>
              <a:t>の場合</a:t>
            </a:r>
            <a:endParaRPr kumimoji="1" lang="en-US" altLang="ja-JP" sz="2000" dirty="0"/>
          </a:p>
          <a:p>
            <a:r>
              <a:rPr kumimoji="1" lang="ja-JP" altLang="en-US" dirty="0" smtClean="0"/>
              <a:t>　執筆者名</a:t>
            </a:r>
            <a:r>
              <a:rPr kumimoji="1" lang="ja-JP" altLang="en-US" dirty="0"/>
              <a:t>　</a:t>
            </a:r>
            <a:r>
              <a:rPr lang="ja-JP" altLang="en-US" dirty="0"/>
              <a:t>「</a:t>
            </a:r>
            <a:r>
              <a:rPr kumimoji="1" lang="ja-JP" altLang="en-US" dirty="0"/>
              <a:t>論文名</a:t>
            </a:r>
            <a:r>
              <a:rPr lang="ja-JP" altLang="en-US" dirty="0"/>
              <a:t>」　（</a:t>
            </a:r>
            <a:r>
              <a:rPr lang="en-US" altLang="ja-JP" dirty="0"/>
              <a:t>『</a:t>
            </a:r>
            <a:r>
              <a:rPr lang="ja-JP" altLang="en-US" dirty="0"/>
              <a:t>論文集名または書名</a:t>
            </a:r>
            <a:r>
              <a:rPr lang="en-US" altLang="ja-JP" dirty="0"/>
              <a:t>』</a:t>
            </a:r>
            <a:r>
              <a:rPr lang="ja-JP" altLang="en-US" dirty="0" err="1"/>
              <a:t>、</a:t>
            </a:r>
            <a:r>
              <a:rPr lang="ja-JP" altLang="en-US" dirty="0"/>
              <a:t>出版社名、発行年、○○ページ）</a:t>
            </a:r>
            <a:endParaRPr kumimoji="1" lang="en-US" altLang="ja-JP" dirty="0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000" dirty="0" smtClean="0"/>
              <a:t>ウェブページ</a:t>
            </a:r>
            <a:r>
              <a:rPr lang="ja-JP" altLang="en-US" sz="2000" dirty="0"/>
              <a:t>の場合</a:t>
            </a:r>
            <a:endParaRPr lang="en-US" altLang="ja-JP" sz="2000" dirty="0"/>
          </a:p>
          <a:p>
            <a:r>
              <a:rPr kumimoji="1" lang="ja-JP" altLang="en-US" dirty="0" smtClean="0"/>
              <a:t>　資料</a:t>
            </a:r>
            <a:r>
              <a:rPr kumimoji="1" lang="ja-JP" altLang="en-US" dirty="0"/>
              <a:t>の名称、</a:t>
            </a:r>
            <a:r>
              <a:rPr lang="en-US" altLang="ja-JP" dirty="0"/>
              <a:t>URL</a:t>
            </a:r>
            <a:r>
              <a:rPr lang="ja-JP" altLang="en-US" dirty="0"/>
              <a:t>　（検索日）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1934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000" dirty="0" smtClean="0">
                <a:solidFill>
                  <a:srgbClr val="FF0000"/>
                </a:solidFill>
              </a:rPr>
              <a:t>主張と根拠の考え方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37755" y="2130136"/>
            <a:ext cx="7678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主張：子</a:t>
            </a:r>
            <a:r>
              <a:rPr kumimoji="1" lang="ja-JP" altLang="en-US" sz="2400" dirty="0"/>
              <a:t>ども</a:t>
            </a:r>
            <a:r>
              <a:rPr kumimoji="1" lang="ja-JP" altLang="en-US" sz="2400" dirty="0" smtClean="0"/>
              <a:t>のうちにスマートフォンに慣れさせた方がいい</a:t>
            </a:r>
            <a:endParaRPr kumimoji="1" lang="ja-JP" altLang="en-US" sz="2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2119" y="2961411"/>
            <a:ext cx="8094518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根拠１．大人のスマートフォン所持率・普及率　２０代で９４％（総務省</a:t>
            </a:r>
            <a:r>
              <a:rPr kumimoji="1" lang="en-US" altLang="ja-JP" sz="2000" dirty="0" smtClean="0"/>
              <a:t>2014</a:t>
            </a:r>
            <a:r>
              <a:rPr kumimoji="1" lang="ja-JP" altLang="en-US" sz="2000" dirty="0" smtClean="0"/>
              <a:t>）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根拠２．スマートフォンを活用した勉強方法：アプリ・動画などの利用など</a:t>
            </a:r>
            <a:endParaRPr kumimoji="1" lang="en-US" altLang="ja-JP" sz="2000" dirty="0" smtClean="0"/>
          </a:p>
          <a:p>
            <a:endParaRPr kumimoji="1" lang="ja-JP" altLang="en-US" sz="2000" dirty="0"/>
          </a:p>
        </p:txBody>
      </p:sp>
      <p:sp>
        <p:nvSpPr>
          <p:cNvPr id="5" name="上矢印 4"/>
          <p:cNvSpPr/>
          <p:nvPr/>
        </p:nvSpPr>
        <p:spPr>
          <a:xfrm>
            <a:off x="3501736" y="2591801"/>
            <a:ext cx="1122218" cy="30726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1839191" y="3808202"/>
            <a:ext cx="4748645" cy="36158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根拠は主張を裏付ける客観的事実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4741" y="5016963"/>
            <a:ext cx="7990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最初に意見を考え、次にそれを補強する根拠を考えるとよい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563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参考：出典の表記の仕方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9544" y="1350818"/>
            <a:ext cx="8624456" cy="52681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dirty="0" smtClean="0">
                <a:solidFill>
                  <a:schemeClr val="tx2"/>
                </a:solidFill>
              </a:rPr>
              <a:t>【</a:t>
            </a:r>
            <a:r>
              <a:rPr lang="ja-JP" altLang="en-US" dirty="0" smtClean="0">
                <a:solidFill>
                  <a:schemeClr val="tx2"/>
                </a:solidFill>
              </a:rPr>
              <a:t>書籍の場合</a:t>
            </a:r>
            <a:r>
              <a:rPr lang="en-US" altLang="ja-JP" dirty="0" smtClean="0">
                <a:solidFill>
                  <a:schemeClr val="tx2"/>
                </a:solidFill>
              </a:rPr>
              <a:t>】</a:t>
            </a:r>
          </a:p>
          <a:p>
            <a:r>
              <a:rPr lang="ja-JP" altLang="en-US" dirty="0" smtClean="0">
                <a:solidFill>
                  <a:srgbClr val="FF0000"/>
                </a:solidFill>
              </a:rPr>
              <a:t>著者名　</a:t>
            </a:r>
            <a:r>
              <a:rPr lang="en-US" altLang="ja-JP" dirty="0" smtClean="0">
                <a:solidFill>
                  <a:srgbClr val="FF0000"/>
                </a:solidFill>
              </a:rPr>
              <a:t>『</a:t>
            </a:r>
            <a:r>
              <a:rPr lang="ja-JP" altLang="en-US" dirty="0" smtClean="0">
                <a:solidFill>
                  <a:srgbClr val="FF0000"/>
                </a:solidFill>
              </a:rPr>
              <a:t>書名</a:t>
            </a:r>
            <a:r>
              <a:rPr lang="en-US" altLang="ja-JP" dirty="0" smtClean="0">
                <a:solidFill>
                  <a:srgbClr val="FF0000"/>
                </a:solidFill>
              </a:rPr>
              <a:t>』</a:t>
            </a:r>
            <a:r>
              <a:rPr lang="ja-JP" altLang="en-US" dirty="0" smtClean="0">
                <a:solidFill>
                  <a:srgbClr val="FF0000"/>
                </a:solidFill>
              </a:rPr>
              <a:t>　（出版社名、発行年）　○○ページ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（例）松岡修造　</a:t>
            </a:r>
            <a:r>
              <a:rPr lang="en-US" altLang="ja-JP" dirty="0" smtClean="0"/>
              <a:t>『</a:t>
            </a:r>
            <a:r>
              <a:rPr lang="ja-JP" altLang="en-US" dirty="0" smtClean="0"/>
              <a:t>テニスの王子様勝利学</a:t>
            </a:r>
            <a:r>
              <a:rPr lang="en-US" altLang="ja-JP" dirty="0" smtClean="0"/>
              <a:t>』</a:t>
            </a:r>
            <a:r>
              <a:rPr lang="ja-JP" altLang="en-US" dirty="0" smtClean="0"/>
              <a:t>　（集英社インターナショナル、</a:t>
            </a:r>
            <a:r>
              <a:rPr lang="en-US" altLang="ja-JP" dirty="0" smtClean="0"/>
              <a:t>2003</a:t>
            </a:r>
            <a:r>
              <a:rPr lang="ja-JP" altLang="en-US" dirty="0" smtClean="0"/>
              <a:t>）　</a:t>
            </a:r>
            <a:r>
              <a:rPr lang="en-US" altLang="ja-JP" dirty="0" smtClean="0"/>
              <a:t>30</a:t>
            </a:r>
            <a:r>
              <a:rPr lang="ja-JP" altLang="en-US" dirty="0" smtClean="0"/>
              <a:t>～</a:t>
            </a:r>
            <a:r>
              <a:rPr lang="en-US" altLang="ja-JP" dirty="0" smtClean="0"/>
              <a:t>31</a:t>
            </a:r>
            <a:r>
              <a:rPr lang="ja-JP" altLang="en-US" dirty="0" smtClean="0"/>
              <a:t>ページ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著者名（訳者名）　</a:t>
            </a:r>
            <a:r>
              <a:rPr lang="en-US" altLang="ja-JP" dirty="0" smtClean="0">
                <a:solidFill>
                  <a:srgbClr val="FF0000"/>
                </a:solidFill>
              </a:rPr>
              <a:t>『</a:t>
            </a:r>
            <a:r>
              <a:rPr lang="ja-JP" altLang="en-US" dirty="0" smtClean="0">
                <a:solidFill>
                  <a:srgbClr val="FF0000"/>
                </a:solidFill>
              </a:rPr>
              <a:t>書名</a:t>
            </a:r>
            <a:r>
              <a:rPr lang="en-US" altLang="ja-JP" dirty="0" smtClean="0">
                <a:solidFill>
                  <a:srgbClr val="FF0000"/>
                </a:solidFill>
              </a:rPr>
              <a:t>』</a:t>
            </a:r>
            <a:r>
              <a:rPr lang="ja-JP" altLang="en-US" dirty="0" smtClean="0">
                <a:solidFill>
                  <a:srgbClr val="FF0000"/>
                </a:solidFill>
              </a:rPr>
              <a:t>　（出版社名、発行年）　○○ページ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（例）サン</a:t>
            </a:r>
            <a:r>
              <a:rPr lang="ja-JP" altLang="en-US" dirty="0"/>
              <a:t>＝テグジュペリ（河野万里子）　</a:t>
            </a:r>
            <a:r>
              <a:rPr lang="en-US" altLang="ja-JP" dirty="0"/>
              <a:t>『</a:t>
            </a:r>
            <a:r>
              <a:rPr lang="ja-JP" altLang="en-US" dirty="0"/>
              <a:t>星の王子様</a:t>
            </a:r>
            <a:r>
              <a:rPr lang="en-US" altLang="ja-JP" dirty="0"/>
              <a:t>』</a:t>
            </a:r>
            <a:r>
              <a:rPr lang="ja-JP" altLang="en-US" dirty="0"/>
              <a:t>　（新潮社、</a:t>
            </a:r>
            <a:r>
              <a:rPr lang="en-US" altLang="ja-JP" dirty="0"/>
              <a:t>2006</a:t>
            </a:r>
            <a:r>
              <a:rPr lang="ja-JP" altLang="en-US" dirty="0"/>
              <a:t>）　</a:t>
            </a:r>
            <a:r>
              <a:rPr lang="en-US" altLang="ja-JP" dirty="0"/>
              <a:t>12</a:t>
            </a:r>
            <a:r>
              <a:rPr lang="ja-JP" altLang="en-US" dirty="0"/>
              <a:t>～</a:t>
            </a:r>
            <a:r>
              <a:rPr lang="en-US" altLang="ja-JP" dirty="0"/>
              <a:t>13</a:t>
            </a:r>
            <a:r>
              <a:rPr lang="ja-JP" altLang="en-US" dirty="0" smtClean="0"/>
              <a:t>ページ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>
                <a:solidFill>
                  <a:schemeClr val="tx2"/>
                </a:solidFill>
              </a:rPr>
              <a:t>【</a:t>
            </a:r>
            <a:r>
              <a:rPr lang="ja-JP" altLang="en-US" dirty="0" smtClean="0">
                <a:solidFill>
                  <a:schemeClr val="tx2"/>
                </a:solidFill>
              </a:rPr>
              <a:t>論文の場合</a:t>
            </a:r>
            <a:r>
              <a:rPr lang="en-US" altLang="ja-JP" dirty="0" smtClean="0">
                <a:solidFill>
                  <a:schemeClr val="tx2"/>
                </a:solidFill>
              </a:rPr>
              <a:t>】</a:t>
            </a:r>
          </a:p>
          <a:p>
            <a:r>
              <a:rPr lang="ja-JP" altLang="en-US" dirty="0" smtClean="0">
                <a:solidFill>
                  <a:srgbClr val="FF0000"/>
                </a:solidFill>
              </a:rPr>
              <a:t>執筆者名　「論文名」　（</a:t>
            </a:r>
            <a:r>
              <a:rPr lang="en-US" altLang="ja-JP" dirty="0" smtClean="0">
                <a:solidFill>
                  <a:srgbClr val="FF0000"/>
                </a:solidFill>
              </a:rPr>
              <a:t>『</a:t>
            </a:r>
            <a:r>
              <a:rPr lang="ja-JP" altLang="en-US" dirty="0" smtClean="0">
                <a:solidFill>
                  <a:srgbClr val="FF0000"/>
                </a:solidFill>
              </a:rPr>
              <a:t>論文集名または書名</a:t>
            </a:r>
            <a:r>
              <a:rPr lang="en-US" altLang="ja-JP" dirty="0" smtClean="0">
                <a:solidFill>
                  <a:srgbClr val="FF0000"/>
                </a:solidFill>
              </a:rPr>
              <a:t>』</a:t>
            </a:r>
            <a:r>
              <a:rPr lang="ja-JP" altLang="en-US" dirty="0" err="1" smtClean="0">
                <a:solidFill>
                  <a:srgbClr val="FF0000"/>
                </a:solidFill>
              </a:rPr>
              <a:t>、</a:t>
            </a:r>
            <a:r>
              <a:rPr lang="ja-JP" altLang="en-US" dirty="0" smtClean="0">
                <a:solidFill>
                  <a:srgbClr val="FF0000"/>
                </a:solidFill>
              </a:rPr>
              <a:t>出版社名、発行年、○○ページ）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（例）高橋正治　「大和物語 </a:t>
            </a:r>
            <a:r>
              <a:rPr lang="en-US" altLang="ja-JP" dirty="0" smtClean="0"/>
              <a:t>D </a:t>
            </a:r>
            <a:r>
              <a:rPr lang="ja-JP" altLang="en-US" dirty="0" smtClean="0"/>
              <a:t>系統本の系統」　（</a:t>
            </a:r>
            <a:r>
              <a:rPr lang="en-US" altLang="ja-JP" dirty="0" smtClean="0"/>
              <a:t>『</a:t>
            </a:r>
            <a:r>
              <a:rPr lang="ja-JP" altLang="en-US" dirty="0" smtClean="0"/>
              <a:t>清泉女子大学紀要</a:t>
            </a:r>
            <a:r>
              <a:rPr lang="en-US" altLang="ja-JP" dirty="0" smtClean="0"/>
              <a:t>』</a:t>
            </a:r>
            <a:r>
              <a:rPr lang="ja-JP" altLang="en-US" dirty="0" smtClean="0"/>
              <a:t>通号 </a:t>
            </a:r>
            <a:r>
              <a:rPr lang="en-US" altLang="ja-JP" dirty="0" smtClean="0"/>
              <a:t>43</a:t>
            </a:r>
            <a:r>
              <a:rPr lang="ja-JP" altLang="en-US" dirty="0" err="1" smtClean="0"/>
              <a:t>，</a:t>
            </a:r>
            <a:r>
              <a:rPr lang="en-US" altLang="ja-JP" dirty="0" smtClean="0"/>
              <a:t>1995.12</a:t>
            </a:r>
            <a:r>
              <a:rPr lang="ja-JP" altLang="en-US" dirty="0" err="1" smtClean="0"/>
              <a:t>，</a:t>
            </a:r>
            <a:r>
              <a:rPr lang="en-US" altLang="ja-JP" dirty="0" smtClean="0"/>
              <a:t>p.9-30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（例）</a:t>
            </a:r>
            <a:r>
              <a:rPr lang="en-US" altLang="ja-JP" dirty="0" smtClean="0"/>
              <a:t>T. A. Knightley</a:t>
            </a:r>
            <a:r>
              <a:rPr lang="ja-JP" altLang="en-US" dirty="0" smtClean="0"/>
              <a:t>　</a:t>
            </a:r>
            <a:r>
              <a:rPr lang="en-US" altLang="ja-JP" dirty="0" smtClean="0"/>
              <a:t>“Emma Woodhouse and Her Rival Characters”</a:t>
            </a:r>
          </a:p>
          <a:p>
            <a:pPr marL="0" indent="0">
              <a:buNone/>
            </a:pPr>
            <a:r>
              <a:rPr lang="ja-JP" altLang="en-US" dirty="0" smtClean="0"/>
              <a:t>　　　　　　　　　　　　　　　　　　     （</a:t>
            </a:r>
            <a:r>
              <a:rPr lang="en-US" altLang="ja-JP" dirty="0" smtClean="0"/>
              <a:t>English Literary Review, No.133 (1914), p.1-15.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>
                <a:solidFill>
                  <a:schemeClr val="tx2"/>
                </a:solidFill>
              </a:rPr>
              <a:t>【</a:t>
            </a:r>
            <a:r>
              <a:rPr lang="ja-JP" altLang="en-US" dirty="0" smtClean="0">
                <a:solidFill>
                  <a:schemeClr val="tx2"/>
                </a:solidFill>
              </a:rPr>
              <a:t>Ｗｅｂページの場合</a:t>
            </a:r>
            <a:r>
              <a:rPr lang="en-US" altLang="ja-JP" dirty="0" smtClean="0">
                <a:solidFill>
                  <a:schemeClr val="tx2"/>
                </a:solidFill>
              </a:rPr>
              <a:t>】</a:t>
            </a:r>
          </a:p>
          <a:p>
            <a:r>
              <a:rPr lang="ja-JP" altLang="en-US" dirty="0" smtClean="0">
                <a:solidFill>
                  <a:srgbClr val="FF0000"/>
                </a:solidFill>
              </a:rPr>
              <a:t>著者名、資料の名称、</a:t>
            </a:r>
            <a:r>
              <a:rPr lang="en-US" altLang="ja-JP" dirty="0" smtClean="0">
                <a:solidFill>
                  <a:srgbClr val="FF0000"/>
                </a:solidFill>
              </a:rPr>
              <a:t>URL</a:t>
            </a:r>
            <a:r>
              <a:rPr lang="ja-JP" altLang="en-US" dirty="0" smtClean="0">
                <a:solidFill>
                  <a:srgbClr val="FF0000"/>
                </a:solidFill>
              </a:rPr>
              <a:t>（検索日）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（例）科学技術振興機構「科学技術情報流通技術基準</a:t>
            </a:r>
            <a:r>
              <a:rPr lang="en-US" altLang="ja-JP" dirty="0" smtClean="0"/>
              <a:t>―</a:t>
            </a:r>
            <a:r>
              <a:rPr lang="ja-JP" altLang="en-US" dirty="0" smtClean="0"/>
              <a:t>参照文献の書き方</a:t>
            </a:r>
            <a:r>
              <a:rPr lang="en-US" altLang="ja-JP" dirty="0" smtClean="0"/>
              <a:t>―</a:t>
            </a:r>
            <a:r>
              <a:rPr lang="ja-JP" altLang="en-US" dirty="0" smtClean="0"/>
              <a:t>」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>
                <a:latin typeface="+mn-ea"/>
              </a:rPr>
              <a:t>〈http://www.jst.go.jp/SIST/handbook/sist02/sist02.htm〉</a:t>
            </a:r>
            <a:r>
              <a:rPr lang="ja-JP" altLang="en-US" dirty="0" smtClean="0"/>
              <a:t>（最終アクセス </a:t>
            </a:r>
            <a:r>
              <a:rPr lang="en-US" altLang="ja-JP" dirty="0" smtClean="0"/>
              <a:t>2004 </a:t>
            </a:r>
            <a:r>
              <a:rPr lang="ja-JP" altLang="en-US" dirty="0" smtClean="0"/>
              <a:t>年 </a:t>
            </a:r>
            <a:r>
              <a:rPr lang="en-US" altLang="ja-JP" dirty="0" smtClean="0"/>
              <a:t>4 </a:t>
            </a:r>
            <a:r>
              <a:rPr lang="ja-JP" altLang="en-US" dirty="0" smtClean="0"/>
              <a:t>月 </a:t>
            </a:r>
            <a:r>
              <a:rPr lang="en-US" altLang="ja-JP" dirty="0" smtClean="0"/>
              <a:t>12 </a:t>
            </a:r>
            <a:r>
              <a:rPr lang="ja-JP" altLang="en-US" dirty="0" smtClean="0"/>
              <a:t>日） </a:t>
            </a:r>
            <a:endParaRPr lang="en-US" altLang="ja-JP" dirty="0" smtClean="0">
              <a:latin typeface="+mn-ea"/>
            </a:endParaRP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473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3200" dirty="0" smtClean="0">
                <a:solidFill>
                  <a:srgbClr val="FF0000"/>
                </a:solidFill>
              </a:rPr>
              <a:t>逆の立場から想定される質問・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/>
            </a:r>
            <a:br>
              <a:rPr kumimoji="1" lang="en-US" altLang="ja-JP" sz="3200" dirty="0" smtClean="0">
                <a:solidFill>
                  <a:srgbClr val="FF0000"/>
                </a:solidFill>
              </a:rPr>
            </a:br>
            <a:r>
              <a:rPr kumimoji="1" lang="ja-JP" altLang="en-US" sz="3200" dirty="0" smtClean="0">
                <a:solidFill>
                  <a:srgbClr val="FF0000"/>
                </a:solidFill>
              </a:rPr>
              <a:t>その答えを準備しておこう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9775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509866"/>
              </p:ext>
            </p:extLst>
          </p:nvPr>
        </p:nvGraphicFramePr>
        <p:xfrm>
          <a:off x="628650" y="1992732"/>
          <a:ext cx="7985414" cy="3291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92707"/>
                <a:gridCol w="3992707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想定される質問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自分たちの答え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07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自分たちが逆の立場に質問する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dirty="0" smtClean="0">
                <a:solidFill>
                  <a:srgbClr val="FF0000"/>
                </a:solidFill>
              </a:rPr>
              <a:t>内容を相談しておこう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9775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STEP4</a:t>
            </a:r>
            <a:endParaRPr lang="ja-JP" altLang="en-US" sz="40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510552"/>
              </p:ext>
            </p:extLst>
          </p:nvPr>
        </p:nvGraphicFramePr>
        <p:xfrm>
          <a:off x="628650" y="2483427"/>
          <a:ext cx="7886700" cy="2213264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7886700"/>
              </a:tblGrid>
              <a:tr h="22132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11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000" dirty="0" smtClean="0">
                <a:solidFill>
                  <a:srgbClr val="FF0000"/>
                </a:solidFill>
              </a:rPr>
              <a:t>当日の役割分担も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/>
            </a:r>
            <a:br>
              <a:rPr kumimoji="1" lang="en-US" altLang="ja-JP" sz="4000" dirty="0" smtClean="0">
                <a:solidFill>
                  <a:srgbClr val="FF0000"/>
                </a:solidFill>
              </a:rPr>
            </a:br>
            <a:r>
              <a:rPr kumimoji="1" lang="ja-JP" altLang="en-US" sz="4000" dirty="0" smtClean="0">
                <a:solidFill>
                  <a:srgbClr val="FF0000"/>
                </a:solidFill>
              </a:rPr>
              <a:t>決めおこう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立論（最初に説明をする）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立論への質問に答える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反対</a:t>
            </a:r>
            <a:r>
              <a:rPr kumimoji="1" lang="ja-JP" altLang="en-US" sz="2800" dirty="0"/>
              <a:t>質問</a:t>
            </a:r>
            <a:r>
              <a:rPr kumimoji="1" lang="ja-JP" altLang="en-US" sz="2800" dirty="0" smtClean="0"/>
              <a:t>をする</a:t>
            </a:r>
            <a:endParaRPr kumimoji="1" lang="en-US" altLang="ja-JP" sz="2800" dirty="0" smtClean="0"/>
          </a:p>
          <a:p>
            <a:r>
              <a:rPr lang="ja-JP" altLang="en-US" sz="2800" dirty="0"/>
              <a:t>最後</a:t>
            </a:r>
            <a:r>
              <a:rPr lang="ja-JP" altLang="en-US" sz="2800" dirty="0" smtClean="0"/>
              <a:t>のまとめを</a:t>
            </a:r>
            <a:r>
              <a:rPr lang="ja-JP" altLang="en-US" sz="2800" dirty="0"/>
              <a:t>述</a:t>
            </a:r>
            <a:r>
              <a:rPr lang="ja-JP" altLang="en-US" sz="2800" dirty="0" smtClean="0"/>
              <a:t>べる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5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STEP5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830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３．主張と根拠を述べよう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　　　　　～個人宿題編～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1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000" dirty="0" smtClean="0">
                <a:solidFill>
                  <a:srgbClr val="FF0000"/>
                </a:solidFill>
              </a:rPr>
              <a:t>宿題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ＳＴＥＰ１の表について各項目２つ以上調べてきてください</a:t>
            </a:r>
            <a:endParaRPr kumimoji="1"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5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73201"/>
              </p:ext>
            </p:extLst>
          </p:nvPr>
        </p:nvGraphicFramePr>
        <p:xfrm>
          <a:off x="947275" y="2989032"/>
          <a:ext cx="7249449" cy="3100041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883428"/>
                <a:gridCol w="2949042"/>
                <a:gridCol w="2416979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分類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主張・根拠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参照・出典・名前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664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r>
                        <a:rPr lang="ja-JP" sz="2000" kern="100" dirty="0" smtClean="0">
                          <a:effectLst/>
                        </a:rPr>
                        <a:t>自分</a:t>
                      </a:r>
                      <a:r>
                        <a:rPr lang="ja-JP" sz="2000" kern="100" dirty="0">
                          <a:effectLst/>
                        </a:rPr>
                        <a:t>の</a:t>
                      </a:r>
                      <a:r>
                        <a:rPr lang="ja-JP" sz="2000" kern="100" dirty="0" smtClean="0">
                          <a:effectLst/>
                        </a:rPr>
                        <a:t>立場</a:t>
                      </a: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r>
                        <a:rPr lang="ja-JP" sz="2000" kern="100" dirty="0" smtClean="0">
                          <a:effectLst/>
                        </a:rPr>
                        <a:t>逆</a:t>
                      </a:r>
                      <a:r>
                        <a:rPr lang="ja-JP" sz="2000" kern="100" dirty="0">
                          <a:effectLst/>
                        </a:rPr>
                        <a:t>の意見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その他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54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　プリントＮｏ．５の授業で</a:t>
            </a:r>
            <a:r>
              <a:rPr lang="en-US" altLang="ja-JP" dirty="0" smtClean="0">
                <a:solidFill>
                  <a:srgbClr val="FF0000"/>
                </a:solidFill>
              </a:rPr>
              <a:t/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ja-JP" altLang="en-US" dirty="0" smtClean="0">
                <a:solidFill>
                  <a:srgbClr val="FF0000"/>
                </a:solidFill>
              </a:rPr>
              <a:t>　　学んだことを書きましょう！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箇条書きで３つ以上書いてください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59775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845574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１．ディベートをしよう！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　　　　　　　～説明編～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476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</a:rPr>
              <a:t>ディ</a:t>
            </a:r>
            <a:r>
              <a:rPr lang="ja-JP" altLang="en-US" sz="4000" dirty="0">
                <a:solidFill>
                  <a:srgbClr val="FF0000"/>
                </a:solidFill>
              </a:rPr>
              <a:t>ベ</a:t>
            </a:r>
            <a:r>
              <a:rPr kumimoji="1" lang="ja-JP" altLang="en-US" sz="4000" dirty="0">
                <a:solidFill>
                  <a:srgbClr val="FF0000"/>
                </a:solidFill>
              </a:rPr>
              <a:t>ートとは</a:t>
            </a:r>
            <a:r>
              <a:rPr kumimoji="1" lang="en-US" altLang="ja-JP" sz="4000" dirty="0">
                <a:solidFill>
                  <a:srgbClr val="FF0000"/>
                </a:solidFill>
              </a:rPr>
              <a:t>…</a:t>
            </a:r>
            <a:r>
              <a:rPr kumimoji="1" lang="ja-JP" altLang="en-US" sz="4000" dirty="0">
                <a:solidFill>
                  <a:srgbClr val="FF0000"/>
                </a:solidFill>
              </a:rPr>
              <a:t>？</a:t>
            </a:r>
          </a:p>
        </p:txBody>
      </p:sp>
      <p:pic>
        <p:nvPicPr>
          <p:cNvPr id="6" name="コンテンツ プレースホルダー 5" descr="チーム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6733" y="3436600"/>
            <a:ext cx="1624081" cy="1624081"/>
          </a:xfrm>
        </p:spPr>
      </p:pic>
      <p:sp>
        <p:nvSpPr>
          <p:cNvPr id="4" name="リボン: 上に曲がる 3"/>
          <p:cNvSpPr/>
          <p:nvPr/>
        </p:nvSpPr>
        <p:spPr>
          <a:xfrm>
            <a:off x="1088773" y="1974273"/>
            <a:ext cx="6540760" cy="954457"/>
          </a:xfrm>
          <a:prstGeom prst="ribbon2">
            <a:avLst>
              <a:gd name="adj1" fmla="val 16667"/>
              <a:gd name="adj2" fmla="val 72692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テーマ</a:t>
            </a:r>
            <a:endParaRPr kumimoji="1" lang="en-US" altLang="ja-JP" sz="2400" b="1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kumimoji="1" lang="ja-JP" altLang="en-US" sz="2400" b="1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○○</a:t>
            </a:r>
            <a:r>
              <a:rPr kumimoji="1" lang="ja-JP" altLang="en-US" sz="24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は</a:t>
            </a:r>
            <a:r>
              <a:rPr kumimoji="1" lang="en-US" altLang="ja-JP" sz="24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××</a:t>
            </a:r>
            <a:r>
              <a:rPr kumimoji="1" lang="ja-JP" altLang="en-US" sz="24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をするべきである</a:t>
            </a:r>
          </a:p>
        </p:txBody>
      </p:sp>
      <p:pic>
        <p:nvPicPr>
          <p:cNvPr id="7" name="コンテンツ プレースホルダー 5" descr="チーム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817493" y="3436600"/>
            <a:ext cx="1624081" cy="1624081"/>
          </a:xfrm>
          <a:prstGeom prst="rect">
            <a:avLst/>
          </a:prstGeom>
        </p:spPr>
      </p:pic>
      <p:pic>
        <p:nvPicPr>
          <p:cNvPr id="9" name="グラフィックス 8" descr="ユーザー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580588" y="4601818"/>
            <a:ext cx="1557130" cy="1557130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631571" y="5060680"/>
            <a:ext cx="1188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C0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肯定側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07382" y="5060680"/>
            <a:ext cx="962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00206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否定側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804639" y="4417152"/>
            <a:ext cx="1241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accent1">
                    <a:lumMod val="50000"/>
                  </a:schemeClr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ジャッジ</a:t>
            </a:r>
          </a:p>
        </p:txBody>
      </p:sp>
      <p:sp>
        <p:nvSpPr>
          <p:cNvPr id="13" name="矢印: 下 12"/>
          <p:cNvSpPr/>
          <p:nvPr/>
        </p:nvSpPr>
        <p:spPr>
          <a:xfrm rot="3018576">
            <a:off x="2366699" y="2903124"/>
            <a:ext cx="424070" cy="1361865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矢印: 下 13"/>
          <p:cNvSpPr/>
          <p:nvPr/>
        </p:nvSpPr>
        <p:spPr>
          <a:xfrm rot="18688121">
            <a:off x="5871089" y="2921204"/>
            <a:ext cx="424070" cy="1361865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矢印: 下 14"/>
          <p:cNvSpPr/>
          <p:nvPr/>
        </p:nvSpPr>
        <p:spPr>
          <a:xfrm rot="18033645">
            <a:off x="2528666" y="4220278"/>
            <a:ext cx="424070" cy="1361865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矢印: 下 15"/>
          <p:cNvSpPr/>
          <p:nvPr/>
        </p:nvSpPr>
        <p:spPr>
          <a:xfrm rot="3018576">
            <a:off x="5719821" y="4220277"/>
            <a:ext cx="424070" cy="1361865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215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</a:rPr>
              <a:t>ディベート＝論破？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92898" y="1413690"/>
            <a:ext cx="85679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・ディベート</a:t>
            </a:r>
            <a:r>
              <a:rPr kumimoji="1" lang="ja-JP" altLang="en-US" sz="3200" dirty="0"/>
              <a:t>は第三者に向かって発信するもの。</a:t>
            </a:r>
            <a:endParaRPr kumimoji="1" lang="en-US" altLang="ja-JP" sz="3200" dirty="0"/>
          </a:p>
          <a:p>
            <a:r>
              <a:rPr kumimoji="1" lang="ja-JP" altLang="en-US" sz="3200" dirty="0" smtClean="0"/>
              <a:t>　相手</a:t>
            </a:r>
            <a:r>
              <a:rPr kumimoji="1" lang="ja-JP" altLang="en-US" sz="3200" dirty="0"/>
              <a:t>を言い負かすのではなく、説得力を競う</a:t>
            </a:r>
            <a:r>
              <a:rPr kumimoji="1" lang="ja-JP" altLang="en-US" sz="3200" dirty="0" smtClean="0"/>
              <a:t>！</a:t>
            </a:r>
            <a:endParaRPr kumimoji="1" lang="ja-JP" altLang="en-US" sz="3200" dirty="0"/>
          </a:p>
        </p:txBody>
      </p:sp>
      <p:sp>
        <p:nvSpPr>
          <p:cNvPr id="5" name="正方形/長方形 4"/>
          <p:cNvSpPr/>
          <p:nvPr/>
        </p:nvSpPr>
        <p:spPr>
          <a:xfrm>
            <a:off x="628650" y="3672508"/>
            <a:ext cx="8333509" cy="26776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3000" b="1" dirty="0">
                <a:solidFill>
                  <a:srgbClr val="FF0000"/>
                </a:solidFill>
              </a:rPr>
              <a:t>１．スピーチに時間制限を</a:t>
            </a:r>
            <a:r>
              <a:rPr lang="ja-JP" altLang="en-US" sz="3000" b="1" dirty="0" smtClean="0">
                <a:solidFill>
                  <a:srgbClr val="FF0000"/>
                </a:solidFill>
              </a:rPr>
              <a:t>設ける</a:t>
            </a:r>
            <a:r>
              <a:rPr lang="ja-JP" altLang="en-US" sz="2600" dirty="0">
                <a:solidFill>
                  <a:srgbClr val="FF0000"/>
                </a:solidFill>
              </a:rPr>
              <a:t/>
            </a:r>
            <a:br>
              <a:rPr lang="ja-JP" altLang="en-US" sz="2600" dirty="0">
                <a:solidFill>
                  <a:srgbClr val="FF0000"/>
                </a:solidFill>
              </a:rPr>
            </a:br>
            <a:r>
              <a:rPr lang="ja-JP" altLang="en-US" sz="2600" dirty="0" smtClean="0">
                <a:solidFill>
                  <a:srgbClr val="FF0000"/>
                </a:solidFill>
              </a:rPr>
              <a:t>　　</a:t>
            </a:r>
            <a:r>
              <a:rPr lang="ja-JP" altLang="en-US" sz="2300" dirty="0" smtClean="0"/>
              <a:t>発言</a:t>
            </a:r>
            <a:r>
              <a:rPr lang="ja-JP" altLang="en-US" sz="2300" dirty="0"/>
              <a:t>する機会は平等。</a:t>
            </a:r>
            <a:r>
              <a:rPr lang="ja-JP" altLang="en-US" sz="2300" dirty="0" smtClean="0"/>
              <a:t>一人が</a:t>
            </a:r>
            <a:r>
              <a:rPr lang="ja-JP" altLang="en-US" sz="2300" dirty="0"/>
              <a:t>延々としゃべり続けること</a:t>
            </a:r>
            <a:r>
              <a:rPr lang="ja-JP" altLang="en-US" sz="2300" dirty="0" smtClean="0"/>
              <a:t>は</a:t>
            </a:r>
            <a:r>
              <a:rPr lang="en-US" altLang="ja-JP" sz="2300" dirty="0" smtClean="0"/>
              <a:t>×</a:t>
            </a:r>
            <a:r>
              <a:rPr lang="ja-JP" altLang="en-US" sz="2300" dirty="0" err="1" smtClean="0"/>
              <a:t>。</a:t>
            </a:r>
            <a:endParaRPr lang="en-US" altLang="ja-JP" sz="2300" dirty="0"/>
          </a:p>
          <a:p>
            <a:r>
              <a:rPr lang="ja-JP" altLang="en-US" sz="3000" b="1" dirty="0" smtClean="0">
                <a:solidFill>
                  <a:srgbClr val="FF0000"/>
                </a:solidFill>
              </a:rPr>
              <a:t>２</a:t>
            </a:r>
            <a:r>
              <a:rPr lang="ja-JP" altLang="en-US" sz="3000" b="1" dirty="0">
                <a:solidFill>
                  <a:srgbClr val="FF0000"/>
                </a:solidFill>
              </a:rPr>
              <a:t>．主張をしたら理由や根拠を示す</a:t>
            </a:r>
            <a:r>
              <a:rPr lang="ja-JP" altLang="en-US" sz="2600" dirty="0"/>
              <a:t/>
            </a:r>
            <a:br>
              <a:rPr lang="ja-JP" altLang="en-US" sz="2600" dirty="0"/>
            </a:br>
            <a:r>
              <a:rPr lang="ja-JP" altLang="en-US" sz="2600" dirty="0" smtClean="0"/>
              <a:t>　　</a:t>
            </a:r>
            <a:r>
              <a:rPr lang="ja-JP" altLang="en-US" sz="2300" dirty="0" smtClean="0"/>
              <a:t>理由</a:t>
            </a:r>
            <a:r>
              <a:rPr lang="ja-JP" altLang="en-US" sz="2300" dirty="0"/>
              <a:t>や根拠が示されていなければ、その主張は</a:t>
            </a:r>
            <a:r>
              <a:rPr lang="ja-JP" altLang="en-US" sz="2300" dirty="0" smtClean="0"/>
              <a:t>無効。</a:t>
            </a:r>
            <a:endParaRPr lang="en-US" altLang="ja-JP" sz="2300" dirty="0"/>
          </a:p>
          <a:p>
            <a:r>
              <a:rPr lang="ja-JP" altLang="en-US" sz="3000" b="1" dirty="0" smtClean="0">
                <a:solidFill>
                  <a:srgbClr val="FF0000"/>
                </a:solidFill>
              </a:rPr>
              <a:t>３</a:t>
            </a:r>
            <a:r>
              <a:rPr lang="ja-JP" altLang="en-US" sz="3000" b="1" dirty="0">
                <a:solidFill>
                  <a:srgbClr val="FF0000"/>
                </a:solidFill>
              </a:rPr>
              <a:t>．発言内容と人格は完全に切り離す</a:t>
            </a:r>
            <a:r>
              <a:rPr lang="ja-JP" altLang="en-US" sz="2600" dirty="0"/>
              <a:t/>
            </a:r>
            <a:br>
              <a:rPr lang="ja-JP" altLang="en-US" sz="2600" dirty="0"/>
            </a:br>
            <a:r>
              <a:rPr lang="ja-JP" altLang="en-US" sz="2600" dirty="0" smtClean="0"/>
              <a:t>　　</a:t>
            </a:r>
            <a:r>
              <a:rPr lang="ja-JP" altLang="en-US" sz="2300" dirty="0" smtClean="0"/>
              <a:t>相手の人格</a:t>
            </a:r>
            <a:r>
              <a:rPr lang="ja-JP" altLang="en-US" sz="2300" dirty="0"/>
              <a:t>批判は反則行為。発言内容がすべて。</a:t>
            </a:r>
            <a:endParaRPr kumimoji="1" lang="ja-JP" altLang="en-US" dirty="0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492898" y="2857293"/>
            <a:ext cx="7886700" cy="646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>
                <a:solidFill>
                  <a:srgbClr val="FF0000"/>
                </a:solidFill>
              </a:rPr>
              <a:t>口げんかにしないために</a:t>
            </a:r>
            <a:r>
              <a:rPr lang="en-US" altLang="ja-JP" sz="4000" dirty="0" smtClean="0">
                <a:solidFill>
                  <a:srgbClr val="FF0000"/>
                </a:solidFill>
              </a:rPr>
              <a:t>…</a:t>
            </a:r>
            <a:endParaRPr lang="ja-JP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699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</a:rPr>
              <a:t>第</a:t>
            </a:r>
            <a:r>
              <a:rPr kumimoji="1" lang="en-US" altLang="ja-JP" sz="4000" dirty="0">
                <a:solidFill>
                  <a:srgbClr val="FF0000"/>
                </a:solidFill>
              </a:rPr>
              <a:t>3</a:t>
            </a:r>
            <a:r>
              <a:rPr kumimoji="1" lang="ja-JP" altLang="en-US" sz="4000" dirty="0">
                <a:solidFill>
                  <a:srgbClr val="FF0000"/>
                </a:solidFill>
              </a:rPr>
              <a:t>者の視点で考える</a:t>
            </a:r>
          </a:p>
        </p:txBody>
      </p:sp>
      <p:sp>
        <p:nvSpPr>
          <p:cNvPr id="4" name="楕円 3"/>
          <p:cNvSpPr/>
          <p:nvPr/>
        </p:nvSpPr>
        <p:spPr>
          <a:xfrm>
            <a:off x="3301886" y="1904025"/>
            <a:ext cx="2114534" cy="168302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者の視点</a:t>
            </a:r>
          </a:p>
        </p:txBody>
      </p:sp>
      <p:sp>
        <p:nvSpPr>
          <p:cNvPr id="5" name="楕円 4"/>
          <p:cNvSpPr/>
          <p:nvPr/>
        </p:nvSpPr>
        <p:spPr>
          <a:xfrm>
            <a:off x="697833" y="3917770"/>
            <a:ext cx="2114534" cy="168302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主観的な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自分の考え</a:t>
            </a:r>
          </a:p>
        </p:txBody>
      </p:sp>
      <p:sp>
        <p:nvSpPr>
          <p:cNvPr id="6" name="楕円 5"/>
          <p:cNvSpPr/>
          <p:nvPr/>
        </p:nvSpPr>
        <p:spPr>
          <a:xfrm>
            <a:off x="6117974" y="3890339"/>
            <a:ext cx="2264577" cy="168302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自分とは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対立する考え</a:t>
            </a:r>
            <a:endParaRPr kumimoji="1" lang="en-US" altLang="ja-JP" dirty="0"/>
          </a:p>
        </p:txBody>
      </p:sp>
      <p:sp>
        <p:nvSpPr>
          <p:cNvPr id="11" name="矢印: 右 10"/>
          <p:cNvSpPr/>
          <p:nvPr/>
        </p:nvSpPr>
        <p:spPr>
          <a:xfrm rot="19433441">
            <a:off x="2481581" y="3606292"/>
            <a:ext cx="1033670" cy="19819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矢印: 右 11"/>
          <p:cNvSpPr/>
          <p:nvPr/>
        </p:nvSpPr>
        <p:spPr>
          <a:xfrm>
            <a:off x="2957531" y="4465983"/>
            <a:ext cx="2952940" cy="28628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矢印: 右 12"/>
          <p:cNvSpPr/>
          <p:nvPr/>
        </p:nvSpPr>
        <p:spPr>
          <a:xfrm rot="12916965">
            <a:off x="5244476" y="3587869"/>
            <a:ext cx="1217920" cy="24891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91804" y="3200084"/>
            <a:ext cx="1707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難しい・・・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690191" y="4948310"/>
            <a:ext cx="3732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あえて、相手に立場に</a:t>
            </a:r>
            <a:r>
              <a:rPr kumimoji="1" lang="ja-JP" altLang="en-US" b="1" u="sng" dirty="0"/>
              <a:t>なってみる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067911" y="3139718"/>
            <a:ext cx="2826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両方の立場で考えられる</a:t>
            </a:r>
          </a:p>
        </p:txBody>
      </p:sp>
    </p:spTree>
    <p:extLst>
      <p:ext uri="{BB962C8B-B14F-4D97-AF65-F5344CB8AC3E}">
        <p14:creationId xmlns:p14="http://schemas.microsoft.com/office/powerpoint/2010/main" val="3123372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71873" y="2755306"/>
            <a:ext cx="754725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未成年者のスマホ使用</a:t>
            </a:r>
            <a:r>
              <a:rPr lang="ja-JP" alt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を</a:t>
            </a:r>
            <a:endParaRPr lang="en-US" altLang="ja-JP" sz="54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ja-JP" alt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禁止</a:t>
            </a:r>
            <a:r>
              <a:rPr lang="ja-JP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すべきか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今回のテーマ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298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sz="4000" dirty="0" smtClean="0">
                <a:solidFill>
                  <a:srgbClr val="FF0000"/>
                </a:solidFill>
              </a:rPr>
              <a:t>自分</a:t>
            </a:r>
            <a:r>
              <a:rPr kumimoji="1" lang="ja-JP" altLang="en-US" sz="4000" dirty="0">
                <a:solidFill>
                  <a:srgbClr val="FF0000"/>
                </a:solidFill>
              </a:rPr>
              <a:t>の意見を書こう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kumimoji="1" lang="ja-JP" altLang="en-US" sz="2400" dirty="0"/>
              <a:t>テーマについて、自分の意見を書きましょう。</a:t>
            </a:r>
            <a:endParaRPr kumimoji="1" lang="en-US" altLang="ja-JP" sz="2400" dirty="0"/>
          </a:p>
          <a:p>
            <a:r>
              <a:rPr kumimoji="1" lang="ja-JP" altLang="en-US" sz="2400" dirty="0"/>
              <a:t>自分は「賛成」なのか「反対」なのか、はっきり提示してください。</a:t>
            </a:r>
            <a:endParaRPr kumimoji="1" lang="en-US" altLang="ja-JP" sz="2400" dirty="0"/>
          </a:p>
          <a:p>
            <a:r>
              <a:rPr lang="ja-JP" altLang="en-US" sz="2400" dirty="0"/>
              <a:t>理由も必ず述べましょう。</a:t>
            </a:r>
            <a:endParaRPr kumimoji="1" lang="ja-JP" altLang="en-US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5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sp>
        <p:nvSpPr>
          <p:cNvPr id="5" name="正方形/長方形 4"/>
          <p:cNvSpPr/>
          <p:nvPr/>
        </p:nvSpPr>
        <p:spPr>
          <a:xfrm>
            <a:off x="852054" y="4316559"/>
            <a:ext cx="8156863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kumimoji="1" lang="en-US" altLang="ja-JP" sz="2000" dirty="0" smtClean="0"/>
              <a:t>【</a:t>
            </a:r>
            <a:r>
              <a:rPr kumimoji="1" lang="ja-JP" altLang="en-US" sz="2000" dirty="0" smtClean="0"/>
              <a:t>参考：意見の書き方</a:t>
            </a:r>
            <a:r>
              <a:rPr kumimoji="1" lang="en-US" altLang="ja-JP" sz="2000" dirty="0" smtClean="0"/>
              <a:t>】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000" dirty="0" smtClean="0"/>
              <a:t>最初に結論を書こう</a:t>
            </a:r>
            <a:endParaRPr kumimoji="1" lang="en-US" altLang="ja-JP" sz="2000" dirty="0" smtClean="0"/>
          </a:p>
          <a:p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　　　「私は・・・に賛成（反対）です」</a:t>
            </a:r>
            <a:endParaRPr kumimoji="1" lang="en-US" altLang="ja-JP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結論のあとに、そう考えた理由・根拠を文章で書こう</a:t>
            </a:r>
            <a:endParaRPr kumimoji="1" lang="en-US" altLang="ja-JP" dirty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「理由は二つあります。一つは・・・・で、もう一つは・・・・と考えるからです。」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635794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２．ディベートをしよう！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　　　　　　　～準備編～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3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000" dirty="0" smtClean="0">
                <a:solidFill>
                  <a:srgbClr val="FF0000"/>
                </a:solidFill>
              </a:rPr>
              <a:t>割り当てられた立場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/>
            </a:r>
            <a:br>
              <a:rPr kumimoji="1" lang="en-US" altLang="ja-JP" sz="4000" dirty="0" smtClean="0">
                <a:solidFill>
                  <a:srgbClr val="FF0000"/>
                </a:solidFill>
              </a:rPr>
            </a:br>
            <a:r>
              <a:rPr kumimoji="1" lang="ja-JP" altLang="en-US" sz="4000" dirty="0" smtClean="0">
                <a:solidFill>
                  <a:srgbClr val="FF0000"/>
                </a:solidFill>
              </a:rPr>
              <a:t>メンバーをメモしよう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530639"/>
          </a:xfrm>
        </p:spPr>
        <p:txBody>
          <a:bodyPr/>
          <a:lstStyle/>
          <a:p>
            <a:r>
              <a:rPr kumimoji="1" lang="ja-JP" altLang="en-US" dirty="0" smtClean="0"/>
              <a:t>ディベートでは自分の意見を述べるのではなく、あらかじめ決められた役割について意見を述べていきます。</a:t>
            </a:r>
            <a:endParaRPr kumimoji="1" lang="en-US" altLang="ja-JP" dirty="0" smtClean="0"/>
          </a:p>
          <a:p>
            <a:r>
              <a:rPr lang="ja-JP" altLang="en-US" dirty="0"/>
              <a:t>今回</a:t>
            </a:r>
            <a:r>
              <a:rPr lang="ja-JP" altLang="en-US" dirty="0" smtClean="0"/>
              <a:t>もグループに賛成・反対の立場を割り当てます（当日はジャッジをするグループもあります）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5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308209"/>
              </p:ext>
            </p:extLst>
          </p:nvPr>
        </p:nvGraphicFramePr>
        <p:xfrm>
          <a:off x="628649" y="3491200"/>
          <a:ext cx="7725641" cy="1036320"/>
        </p:xfrm>
        <a:graphic>
          <a:graphicData uri="http://schemas.openxmlformats.org/drawingml/2006/table">
            <a:tbl>
              <a:tblPr firstCol="1">
                <a:tableStyleId>{00A15C55-8517-42AA-B614-E9B94910E393}</a:tableStyleId>
              </a:tblPr>
              <a:tblGrid>
                <a:gridCol w="2153084"/>
                <a:gridCol w="5572557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メンバー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立場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（　賛成　・　反対　）</a:t>
                      </a:r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951018" y="4738255"/>
            <a:ext cx="5476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割り当てられた立場に〇をつけます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668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</TotalTime>
  <Words>435</Words>
  <Application>Microsoft Office PowerPoint</Application>
  <PresentationFormat>画面に合わせる (4:3)</PresentationFormat>
  <Paragraphs>134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8" baseType="lpstr">
      <vt:lpstr>ＤＦ特太ゴシック体</vt:lpstr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Wingdings</vt:lpstr>
      <vt:lpstr>Office テーマ</vt:lpstr>
      <vt:lpstr>探究科スライド</vt:lpstr>
      <vt:lpstr>１．ディベートをしよう！ 　　　　　　　　　　～説明編～</vt:lpstr>
      <vt:lpstr>ディベートとは…？</vt:lpstr>
      <vt:lpstr>ディベート＝論破？</vt:lpstr>
      <vt:lpstr>第3者の視点で考える</vt:lpstr>
      <vt:lpstr>今回のテーマ</vt:lpstr>
      <vt:lpstr>自分の意見を書こう</vt:lpstr>
      <vt:lpstr>２．ディベートをしよう！ 　　　　　　　　　　～準備編～</vt:lpstr>
      <vt:lpstr>割り当てられた立場 メンバーをメモしよう</vt:lpstr>
      <vt:lpstr>　主張と根拠を調べよう</vt:lpstr>
      <vt:lpstr>主張と根拠の考え方</vt:lpstr>
      <vt:lpstr>参考：出典の表記の仕方</vt:lpstr>
      <vt:lpstr>逆の立場から想定される質問・ その答えを準備しておこう</vt:lpstr>
      <vt:lpstr>自分たちが逆の立場に質問する 内容を相談しておこう</vt:lpstr>
      <vt:lpstr>当日の役割分担も 決めおこう</vt:lpstr>
      <vt:lpstr>３．主張と根拠を述べよう 　　　　　　　　～個人宿題編～</vt:lpstr>
      <vt:lpstr>宿題</vt:lpstr>
      <vt:lpstr>　プリントＮｏ．５の授業で 　　学んだことを書きましょう！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ディベートをしてみよう</dc:title>
  <dc:creator>Okamoto Hiroyuki</dc:creator>
  <cp:lastModifiedBy>岡本弘之</cp:lastModifiedBy>
  <cp:revision>32</cp:revision>
  <dcterms:created xsi:type="dcterms:W3CDTF">2017-05-23T08:19:56Z</dcterms:created>
  <dcterms:modified xsi:type="dcterms:W3CDTF">2017-12-31T11:42:57Z</dcterms:modified>
</cp:coreProperties>
</file>