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437" r:id="rId2"/>
    <p:sldId id="464" r:id="rId3"/>
    <p:sldId id="457" r:id="rId4"/>
    <p:sldId id="458" r:id="rId5"/>
    <p:sldId id="461" r:id="rId6"/>
    <p:sldId id="466" r:id="rId7"/>
    <p:sldId id="459" r:id="rId8"/>
    <p:sldId id="465" r:id="rId9"/>
    <p:sldId id="460" r:id="rId10"/>
    <p:sldId id="462" r:id="rId11"/>
    <p:sldId id="463" r:id="rId12"/>
    <p:sldId id="446"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652" autoAdjust="0"/>
  </p:normalViewPr>
  <p:slideViewPr>
    <p:cSldViewPr snapToGrid="0">
      <p:cViewPr varScale="1">
        <p:scale>
          <a:sx n="86" d="100"/>
          <a:sy n="86" d="100"/>
        </p:scale>
        <p:origin x="1554" y="90"/>
      </p:cViewPr>
      <p:guideLst/>
    </p:cSldViewPr>
  </p:slideViewPr>
  <p:notesTextViewPr>
    <p:cViewPr>
      <p:scale>
        <a:sx n="1" d="1"/>
        <a:sy n="1" d="1"/>
      </p:scale>
      <p:origin x="0" y="0"/>
    </p:cViewPr>
  </p:notesTextViewPr>
  <p:sorterViewPr>
    <p:cViewPr>
      <p:scale>
        <a:sx n="76" d="100"/>
        <a:sy n="7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03464D-13FF-41B8-A00F-5B48E1C3D13A}" type="datetimeFigureOut">
              <a:rPr kumimoji="1" lang="ja-JP" altLang="en-US" smtClean="0"/>
              <a:t>2025/3/23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52BF36-A29E-460C-B6E7-15F0D88244FE}" type="slidenum">
              <a:rPr kumimoji="1" lang="ja-JP" altLang="en-US" smtClean="0"/>
              <a:t>‹#›</a:t>
            </a:fld>
            <a:endParaRPr kumimoji="1" lang="ja-JP" altLang="en-US"/>
          </a:p>
        </p:txBody>
      </p:sp>
    </p:spTree>
    <p:extLst>
      <p:ext uri="{BB962C8B-B14F-4D97-AF65-F5344CB8AC3E}">
        <p14:creationId xmlns:p14="http://schemas.microsoft.com/office/powerpoint/2010/main" val="7273890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E32FDEA-CDE1-4337-88DA-49B93AFE2212}" type="datetimeFigureOut">
              <a:rPr kumimoji="1" lang="ja-JP" altLang="en-US" smtClean="0"/>
              <a:t>2025/3/23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1FC37C-449F-491B-9641-137C227FF3AB}" type="slidenum">
              <a:rPr kumimoji="1" lang="ja-JP" altLang="en-US" smtClean="0"/>
              <a:t>‹#›</a:t>
            </a:fld>
            <a:endParaRPr kumimoji="1" lang="ja-JP" altLang="en-US"/>
          </a:p>
        </p:txBody>
      </p:sp>
    </p:spTree>
    <p:extLst>
      <p:ext uri="{BB962C8B-B14F-4D97-AF65-F5344CB8AC3E}">
        <p14:creationId xmlns:p14="http://schemas.microsoft.com/office/powerpoint/2010/main" val="2604177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E32FDEA-CDE1-4337-88DA-49B93AFE2212}" type="datetimeFigureOut">
              <a:rPr kumimoji="1" lang="ja-JP" altLang="en-US" smtClean="0"/>
              <a:t>2025/3/23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1FC37C-449F-491B-9641-137C227FF3AB}" type="slidenum">
              <a:rPr kumimoji="1" lang="ja-JP" altLang="en-US" smtClean="0"/>
              <a:t>‹#›</a:t>
            </a:fld>
            <a:endParaRPr kumimoji="1" lang="ja-JP" altLang="en-US"/>
          </a:p>
        </p:txBody>
      </p:sp>
    </p:spTree>
    <p:extLst>
      <p:ext uri="{BB962C8B-B14F-4D97-AF65-F5344CB8AC3E}">
        <p14:creationId xmlns:p14="http://schemas.microsoft.com/office/powerpoint/2010/main" val="685465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E32FDEA-CDE1-4337-88DA-49B93AFE2212}" type="datetimeFigureOut">
              <a:rPr kumimoji="1" lang="ja-JP" altLang="en-US" smtClean="0"/>
              <a:t>2025/3/23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1FC37C-449F-491B-9641-137C227FF3AB}" type="slidenum">
              <a:rPr kumimoji="1" lang="ja-JP" altLang="en-US" smtClean="0"/>
              <a:t>‹#›</a:t>
            </a:fld>
            <a:endParaRPr kumimoji="1" lang="ja-JP" altLang="en-US"/>
          </a:p>
        </p:txBody>
      </p:sp>
    </p:spTree>
    <p:extLst>
      <p:ext uri="{BB962C8B-B14F-4D97-AF65-F5344CB8AC3E}">
        <p14:creationId xmlns:p14="http://schemas.microsoft.com/office/powerpoint/2010/main" val="2617896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E32FDEA-CDE1-4337-88DA-49B93AFE2212}" type="datetimeFigureOut">
              <a:rPr kumimoji="1" lang="ja-JP" altLang="en-US" smtClean="0"/>
              <a:t>2025/3/23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1FC37C-449F-491B-9641-137C227FF3AB}" type="slidenum">
              <a:rPr kumimoji="1" lang="ja-JP" altLang="en-US" smtClean="0"/>
              <a:t>‹#›</a:t>
            </a:fld>
            <a:endParaRPr kumimoji="1" lang="ja-JP" altLang="en-US"/>
          </a:p>
        </p:txBody>
      </p:sp>
    </p:spTree>
    <p:extLst>
      <p:ext uri="{BB962C8B-B14F-4D97-AF65-F5344CB8AC3E}">
        <p14:creationId xmlns:p14="http://schemas.microsoft.com/office/powerpoint/2010/main" val="502344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E32FDEA-CDE1-4337-88DA-49B93AFE2212}" type="datetimeFigureOut">
              <a:rPr kumimoji="1" lang="ja-JP" altLang="en-US" smtClean="0"/>
              <a:t>2025/3/23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1FC37C-449F-491B-9641-137C227FF3AB}" type="slidenum">
              <a:rPr kumimoji="1" lang="ja-JP" altLang="en-US" smtClean="0"/>
              <a:t>‹#›</a:t>
            </a:fld>
            <a:endParaRPr kumimoji="1" lang="ja-JP" altLang="en-US"/>
          </a:p>
        </p:txBody>
      </p:sp>
    </p:spTree>
    <p:extLst>
      <p:ext uri="{BB962C8B-B14F-4D97-AF65-F5344CB8AC3E}">
        <p14:creationId xmlns:p14="http://schemas.microsoft.com/office/powerpoint/2010/main" val="2917252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E32FDEA-CDE1-4337-88DA-49B93AFE2212}" type="datetimeFigureOut">
              <a:rPr kumimoji="1" lang="ja-JP" altLang="en-US" smtClean="0"/>
              <a:t>2025/3/23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1FC37C-449F-491B-9641-137C227FF3AB}" type="slidenum">
              <a:rPr kumimoji="1" lang="ja-JP" altLang="en-US" smtClean="0"/>
              <a:t>‹#›</a:t>
            </a:fld>
            <a:endParaRPr kumimoji="1" lang="ja-JP" altLang="en-US"/>
          </a:p>
        </p:txBody>
      </p:sp>
    </p:spTree>
    <p:extLst>
      <p:ext uri="{BB962C8B-B14F-4D97-AF65-F5344CB8AC3E}">
        <p14:creationId xmlns:p14="http://schemas.microsoft.com/office/powerpoint/2010/main" val="4177844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E32FDEA-CDE1-4337-88DA-49B93AFE2212}" type="datetimeFigureOut">
              <a:rPr kumimoji="1" lang="ja-JP" altLang="en-US" smtClean="0"/>
              <a:t>2025/3/23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41FC37C-449F-491B-9641-137C227FF3AB}" type="slidenum">
              <a:rPr kumimoji="1" lang="ja-JP" altLang="en-US" smtClean="0"/>
              <a:t>‹#›</a:t>
            </a:fld>
            <a:endParaRPr kumimoji="1" lang="ja-JP" altLang="en-US"/>
          </a:p>
        </p:txBody>
      </p:sp>
    </p:spTree>
    <p:extLst>
      <p:ext uri="{BB962C8B-B14F-4D97-AF65-F5344CB8AC3E}">
        <p14:creationId xmlns:p14="http://schemas.microsoft.com/office/powerpoint/2010/main" val="3458944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E32FDEA-CDE1-4337-88DA-49B93AFE2212}" type="datetimeFigureOut">
              <a:rPr kumimoji="1" lang="ja-JP" altLang="en-US" smtClean="0"/>
              <a:t>2025/3/23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41FC37C-449F-491B-9641-137C227FF3AB}" type="slidenum">
              <a:rPr kumimoji="1" lang="ja-JP" altLang="en-US" smtClean="0"/>
              <a:t>‹#›</a:t>
            </a:fld>
            <a:endParaRPr kumimoji="1" lang="ja-JP" altLang="en-US"/>
          </a:p>
        </p:txBody>
      </p:sp>
    </p:spTree>
    <p:extLst>
      <p:ext uri="{BB962C8B-B14F-4D97-AF65-F5344CB8AC3E}">
        <p14:creationId xmlns:p14="http://schemas.microsoft.com/office/powerpoint/2010/main" val="507863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32FDEA-CDE1-4337-88DA-49B93AFE2212}" type="datetimeFigureOut">
              <a:rPr kumimoji="1" lang="ja-JP" altLang="en-US" smtClean="0"/>
              <a:t>2025/3/23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41FC37C-449F-491B-9641-137C227FF3AB}" type="slidenum">
              <a:rPr kumimoji="1" lang="ja-JP" altLang="en-US" smtClean="0"/>
              <a:t>‹#›</a:t>
            </a:fld>
            <a:endParaRPr kumimoji="1" lang="ja-JP" altLang="en-US"/>
          </a:p>
        </p:txBody>
      </p:sp>
    </p:spTree>
    <p:extLst>
      <p:ext uri="{BB962C8B-B14F-4D97-AF65-F5344CB8AC3E}">
        <p14:creationId xmlns:p14="http://schemas.microsoft.com/office/powerpoint/2010/main" val="810103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E32FDEA-CDE1-4337-88DA-49B93AFE2212}" type="datetimeFigureOut">
              <a:rPr kumimoji="1" lang="ja-JP" altLang="en-US" smtClean="0"/>
              <a:t>2025/3/23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1FC37C-449F-491B-9641-137C227FF3AB}" type="slidenum">
              <a:rPr kumimoji="1" lang="ja-JP" altLang="en-US" smtClean="0"/>
              <a:t>‹#›</a:t>
            </a:fld>
            <a:endParaRPr kumimoji="1" lang="ja-JP" altLang="en-US"/>
          </a:p>
        </p:txBody>
      </p:sp>
    </p:spTree>
    <p:extLst>
      <p:ext uri="{BB962C8B-B14F-4D97-AF65-F5344CB8AC3E}">
        <p14:creationId xmlns:p14="http://schemas.microsoft.com/office/powerpoint/2010/main" val="2480430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E32FDEA-CDE1-4337-88DA-49B93AFE2212}" type="datetimeFigureOut">
              <a:rPr kumimoji="1" lang="ja-JP" altLang="en-US" smtClean="0"/>
              <a:t>2025/3/23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1FC37C-449F-491B-9641-137C227FF3AB}" type="slidenum">
              <a:rPr kumimoji="1" lang="ja-JP" altLang="en-US" smtClean="0"/>
              <a:t>‹#›</a:t>
            </a:fld>
            <a:endParaRPr kumimoji="1" lang="ja-JP" altLang="en-US"/>
          </a:p>
        </p:txBody>
      </p:sp>
    </p:spTree>
    <p:extLst>
      <p:ext uri="{BB962C8B-B14F-4D97-AF65-F5344CB8AC3E}">
        <p14:creationId xmlns:p14="http://schemas.microsoft.com/office/powerpoint/2010/main" val="1909585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32FDEA-CDE1-4337-88DA-49B93AFE2212}" type="datetimeFigureOut">
              <a:rPr kumimoji="1" lang="ja-JP" altLang="en-US" smtClean="0"/>
              <a:t>2025/3/23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FC37C-449F-491B-9641-137C227FF3AB}" type="slidenum">
              <a:rPr kumimoji="1" lang="ja-JP" altLang="en-US" smtClean="0"/>
              <a:t>‹#›</a:t>
            </a:fld>
            <a:endParaRPr kumimoji="1" lang="ja-JP" altLang="en-US"/>
          </a:p>
        </p:txBody>
      </p:sp>
    </p:spTree>
    <p:extLst>
      <p:ext uri="{BB962C8B-B14F-4D97-AF65-F5344CB8AC3E}">
        <p14:creationId xmlns:p14="http://schemas.microsoft.com/office/powerpoint/2010/main" val="35217363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9375A1-C414-60C3-D34A-CB38152CF846}"/>
              </a:ext>
            </a:extLst>
          </p:cNvPr>
          <p:cNvSpPr>
            <a:spLocks noGrp="1"/>
          </p:cNvSpPr>
          <p:nvPr>
            <p:ph type="ctrTitle"/>
          </p:nvPr>
        </p:nvSpPr>
        <p:spPr/>
        <p:txBody>
          <a:bodyPr>
            <a:normAutofit/>
          </a:bodyPr>
          <a:lstStyle/>
          <a:p>
            <a:r>
              <a:rPr lang="ja-JP" altLang="en-US" dirty="0">
                <a:solidFill>
                  <a:srgbClr val="FF0000"/>
                </a:solidFill>
              </a:rPr>
              <a:t>情報</a:t>
            </a:r>
            <a:r>
              <a:rPr lang="en-US" altLang="ja-JP" dirty="0">
                <a:solidFill>
                  <a:srgbClr val="FF0000"/>
                </a:solidFill>
              </a:rPr>
              <a:t>Ⅰ</a:t>
            </a:r>
            <a:r>
              <a:rPr lang="ja-JP" altLang="en-US" dirty="0">
                <a:solidFill>
                  <a:srgbClr val="FF0000"/>
                </a:solidFill>
              </a:rPr>
              <a:t>総合実習</a:t>
            </a:r>
            <a:br>
              <a:rPr lang="en-US" altLang="ja-JP" dirty="0">
                <a:solidFill>
                  <a:srgbClr val="FF0000"/>
                </a:solidFill>
              </a:rPr>
            </a:br>
            <a:r>
              <a:rPr lang="ja-JP" altLang="en-US" dirty="0">
                <a:solidFill>
                  <a:srgbClr val="FF0000"/>
                </a:solidFill>
              </a:rPr>
              <a:t>プレゼンテーション</a:t>
            </a:r>
            <a:endParaRPr kumimoji="1" lang="ja-JP" altLang="en-US" dirty="0">
              <a:solidFill>
                <a:srgbClr val="FF0000"/>
              </a:solidFill>
            </a:endParaRPr>
          </a:p>
        </p:txBody>
      </p:sp>
      <p:sp>
        <p:nvSpPr>
          <p:cNvPr id="3" name="字幕 2">
            <a:extLst>
              <a:ext uri="{FF2B5EF4-FFF2-40B4-BE49-F238E27FC236}">
                <a16:creationId xmlns:a16="http://schemas.microsoft.com/office/drawing/2014/main" id="{C6D14716-8AD5-21C6-58A0-DF0343B27E8F}"/>
              </a:ext>
            </a:extLst>
          </p:cNvPr>
          <p:cNvSpPr>
            <a:spLocks noGrp="1"/>
          </p:cNvSpPr>
          <p:nvPr>
            <p:ph type="subTitle" idx="1"/>
          </p:nvPr>
        </p:nvSpPr>
        <p:spPr>
          <a:xfrm>
            <a:off x="1143000" y="4736122"/>
            <a:ext cx="6858000" cy="521677"/>
          </a:xfrm>
        </p:spPr>
        <p:txBody>
          <a:bodyPr/>
          <a:lstStyle/>
          <a:p>
            <a:r>
              <a:rPr kumimoji="1" lang="ja-JP" altLang="en-US" dirty="0">
                <a:solidFill>
                  <a:srgbClr val="FF0000"/>
                </a:solidFill>
              </a:rPr>
              <a:t>情報</a:t>
            </a:r>
            <a:r>
              <a:rPr kumimoji="1" lang="en-US" altLang="ja-JP" dirty="0">
                <a:solidFill>
                  <a:srgbClr val="FF0000"/>
                </a:solidFill>
              </a:rPr>
              <a:t>Ⅰ</a:t>
            </a:r>
            <a:r>
              <a:rPr kumimoji="1" lang="ja-JP" altLang="en-US" dirty="0">
                <a:solidFill>
                  <a:srgbClr val="FF0000"/>
                </a:solidFill>
              </a:rPr>
              <a:t>　</a:t>
            </a:r>
            <a:r>
              <a:rPr kumimoji="1" lang="en-US" altLang="ja-JP" dirty="0">
                <a:solidFill>
                  <a:srgbClr val="FF0000"/>
                </a:solidFill>
              </a:rPr>
              <a:t>No.2</a:t>
            </a:r>
            <a:r>
              <a:rPr kumimoji="1" lang="ja-JP" altLang="en-US" dirty="0">
                <a:solidFill>
                  <a:srgbClr val="FF0000"/>
                </a:solidFill>
              </a:rPr>
              <a:t>５</a:t>
            </a:r>
          </a:p>
        </p:txBody>
      </p:sp>
    </p:spTree>
    <p:extLst>
      <p:ext uri="{BB962C8B-B14F-4D97-AF65-F5344CB8AC3E}">
        <p14:creationId xmlns:p14="http://schemas.microsoft.com/office/powerpoint/2010/main" val="591545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B12656-8752-4164-6A7C-F18E1A5448D4}"/>
              </a:ext>
            </a:extLst>
          </p:cNvPr>
          <p:cNvSpPr>
            <a:spLocks noGrp="1"/>
          </p:cNvSpPr>
          <p:nvPr>
            <p:ph type="title"/>
          </p:nvPr>
        </p:nvSpPr>
        <p:spPr/>
        <p:txBody>
          <a:bodyPr/>
          <a:lstStyle/>
          <a:p>
            <a:r>
              <a:rPr kumimoji="1" lang="en-US" altLang="ja-JP" dirty="0">
                <a:solidFill>
                  <a:srgbClr val="FF0000"/>
                </a:solidFill>
              </a:rPr>
              <a:t>STEP3</a:t>
            </a:r>
            <a:r>
              <a:rPr kumimoji="1" lang="ja-JP" altLang="en-US" dirty="0">
                <a:solidFill>
                  <a:srgbClr val="FF0000"/>
                </a:solidFill>
              </a:rPr>
              <a:t>　スライドを制作する</a:t>
            </a:r>
          </a:p>
        </p:txBody>
      </p:sp>
      <p:sp>
        <p:nvSpPr>
          <p:cNvPr id="3" name="コンテンツ プレースホルダー 2">
            <a:extLst>
              <a:ext uri="{FF2B5EF4-FFF2-40B4-BE49-F238E27FC236}">
                <a16:creationId xmlns:a16="http://schemas.microsoft.com/office/drawing/2014/main" id="{2D4F4A56-BBB7-1512-4872-F1608E622C0C}"/>
              </a:ext>
            </a:extLst>
          </p:cNvPr>
          <p:cNvSpPr>
            <a:spLocks noGrp="1"/>
          </p:cNvSpPr>
          <p:nvPr>
            <p:ph idx="1"/>
          </p:nvPr>
        </p:nvSpPr>
        <p:spPr>
          <a:xfrm>
            <a:off x="345688" y="1825624"/>
            <a:ext cx="8564136" cy="4809351"/>
          </a:xfrm>
        </p:spPr>
        <p:txBody>
          <a:bodyPr>
            <a:normAutofit fontScale="77500" lnSpcReduction="20000"/>
          </a:bodyPr>
          <a:lstStyle/>
          <a:p>
            <a:pPr marL="0" indent="0">
              <a:buNone/>
            </a:pPr>
            <a:r>
              <a:rPr kumimoji="1" lang="ja-JP" altLang="en-US" sz="3100" dirty="0"/>
              <a:t>①「共有フォルダ」→「</a:t>
            </a:r>
            <a:r>
              <a:rPr kumimoji="1" lang="en-US" altLang="ja-JP" sz="3100" dirty="0"/>
              <a:t>K2</a:t>
            </a:r>
            <a:r>
              <a:rPr kumimoji="1" lang="ja-JP" altLang="en-US" sz="3100" dirty="0"/>
              <a:t>情報</a:t>
            </a:r>
            <a:r>
              <a:rPr kumimoji="1" lang="en-US" altLang="ja-JP" sz="3100" dirty="0"/>
              <a:t>Ⅰ</a:t>
            </a:r>
            <a:r>
              <a:rPr kumimoji="1" lang="ja-JP" altLang="en-US" sz="3100" dirty="0"/>
              <a:t>」→クラス「</a:t>
            </a:r>
            <a:r>
              <a:rPr kumimoji="1" lang="en-US" altLang="ja-JP" sz="3100" dirty="0"/>
              <a:t>K2A</a:t>
            </a:r>
            <a:r>
              <a:rPr kumimoji="1" lang="ja-JP" altLang="en-US" sz="3100" dirty="0"/>
              <a:t>」→「プレゼン」</a:t>
            </a:r>
          </a:p>
          <a:p>
            <a:pPr marL="0" indent="0">
              <a:buNone/>
            </a:pPr>
            <a:r>
              <a:rPr kumimoji="1" lang="ja-JP" altLang="en-US" sz="3100" dirty="0"/>
              <a:t>　　・自分の出席番号のファイルを選択、右クリック「名前の変更」</a:t>
            </a:r>
            <a:endParaRPr kumimoji="1" lang="en-US" altLang="ja-JP" sz="3100" dirty="0"/>
          </a:p>
          <a:p>
            <a:pPr marL="0" indent="0">
              <a:buNone/>
            </a:pPr>
            <a:r>
              <a:rPr kumimoji="1" lang="ja-JP" altLang="en-US" sz="3100" dirty="0"/>
              <a:t>　　・自分のファイルをダブルクリックで開き、制作する。</a:t>
            </a:r>
          </a:p>
          <a:p>
            <a:pPr marL="0" indent="0">
              <a:buNone/>
            </a:pPr>
            <a:endParaRPr kumimoji="1" lang="en-US" altLang="ja-JP" sz="3100" dirty="0"/>
          </a:p>
          <a:p>
            <a:pPr marL="0" indent="0">
              <a:buNone/>
            </a:pPr>
            <a:r>
              <a:rPr kumimoji="1" lang="ja-JP" altLang="en-US" sz="3100" dirty="0"/>
              <a:t>②プレゼンソフト（</a:t>
            </a:r>
            <a:r>
              <a:rPr kumimoji="1" lang="en-US" altLang="ja-JP" sz="3100" dirty="0"/>
              <a:t>PowerPoint</a:t>
            </a:r>
            <a:r>
              <a:rPr kumimoji="1" lang="ja-JP" altLang="en-US" sz="3100" dirty="0"/>
              <a:t>）を使ってスライドを制作</a:t>
            </a:r>
          </a:p>
          <a:p>
            <a:pPr marL="0" indent="0">
              <a:buNone/>
            </a:pPr>
            <a:r>
              <a:rPr kumimoji="1" lang="ja-JP" altLang="en-US" sz="3100" dirty="0"/>
              <a:t>　　・ひな形に書いてある内容を参考に、各スライドを制作</a:t>
            </a:r>
          </a:p>
          <a:p>
            <a:pPr marL="0" indent="0">
              <a:buNone/>
            </a:pPr>
            <a:r>
              <a:rPr kumimoji="1" lang="ja-JP" altLang="en-US" sz="3100" dirty="0"/>
              <a:t>　　・必要な画像は学校の</a:t>
            </a:r>
            <a:r>
              <a:rPr kumimoji="1" lang="en-US" altLang="ja-JP" sz="3100" dirty="0"/>
              <a:t>Web</a:t>
            </a:r>
            <a:r>
              <a:rPr kumimoji="1" lang="ja-JP" altLang="en-US" sz="3100" dirty="0"/>
              <a:t>やクラッシーなどから収集する</a:t>
            </a:r>
          </a:p>
          <a:p>
            <a:pPr marL="0" indent="0">
              <a:buNone/>
            </a:pPr>
            <a:r>
              <a:rPr kumimoji="1" lang="ja-JP" altLang="en-US" sz="3100" dirty="0"/>
              <a:t>　　・</a:t>
            </a:r>
            <a:r>
              <a:rPr kumimoji="1" lang="en-US" altLang="ja-JP" sz="3100" dirty="0"/>
              <a:t>Web</a:t>
            </a:r>
            <a:r>
              <a:rPr kumimoji="1" lang="ja-JP" altLang="en-US" sz="3100" dirty="0"/>
              <a:t>サイトから情報を収集した場合は出典を記入</a:t>
            </a:r>
          </a:p>
          <a:p>
            <a:pPr marL="0" indent="0">
              <a:buNone/>
            </a:pPr>
            <a:endParaRPr kumimoji="1" lang="en-US" altLang="ja-JP" sz="3100" dirty="0"/>
          </a:p>
          <a:p>
            <a:pPr marL="0" indent="0">
              <a:buNone/>
            </a:pPr>
            <a:r>
              <a:rPr kumimoji="1" lang="ja-JP" altLang="en-US" sz="3100" dirty="0"/>
              <a:t>③プレゼンソフトの基本操作方法</a:t>
            </a:r>
          </a:p>
          <a:p>
            <a:pPr marL="0" indent="0">
              <a:buNone/>
            </a:pPr>
            <a:r>
              <a:rPr kumimoji="1" lang="ja-JP" altLang="en-US" sz="3100" dirty="0"/>
              <a:t>　・イラスト・画像の挿入（「挿入」→「図」→「ファイルから」）</a:t>
            </a:r>
          </a:p>
          <a:p>
            <a:pPr marL="0" indent="0">
              <a:buNone/>
            </a:pPr>
            <a:r>
              <a:rPr kumimoji="1" lang="ja-JP" altLang="en-US" sz="3100" dirty="0"/>
              <a:t>　・背景・テンプレートの適用：（「書式」→「背景」「ﾃﾞｻﾞｲﾝﾌﾟﾚｰﾄ」）</a:t>
            </a:r>
          </a:p>
          <a:p>
            <a:pPr marL="0" indent="0">
              <a:buNone/>
            </a:pPr>
            <a:endParaRPr kumimoji="1" lang="ja-JP" altLang="en-US" dirty="0"/>
          </a:p>
        </p:txBody>
      </p:sp>
    </p:spTree>
    <p:extLst>
      <p:ext uri="{BB962C8B-B14F-4D97-AF65-F5344CB8AC3E}">
        <p14:creationId xmlns:p14="http://schemas.microsoft.com/office/powerpoint/2010/main" val="618344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C38D29-D6BF-9F04-D8AA-25FDD0B64256}"/>
              </a:ext>
            </a:extLst>
          </p:cNvPr>
          <p:cNvSpPr>
            <a:spLocks noGrp="1"/>
          </p:cNvSpPr>
          <p:nvPr>
            <p:ph type="title"/>
          </p:nvPr>
        </p:nvSpPr>
        <p:spPr/>
        <p:txBody>
          <a:bodyPr/>
          <a:lstStyle/>
          <a:p>
            <a:r>
              <a:rPr kumimoji="1" lang="ja-JP" altLang="en-US" dirty="0">
                <a:solidFill>
                  <a:srgbClr val="FF0000"/>
                </a:solidFill>
              </a:rPr>
              <a:t>ＳＴＥＰ４　プレゼンテーション</a:t>
            </a:r>
          </a:p>
        </p:txBody>
      </p:sp>
      <p:sp>
        <p:nvSpPr>
          <p:cNvPr id="3" name="コンテンツ プレースホルダー 2">
            <a:extLst>
              <a:ext uri="{FF2B5EF4-FFF2-40B4-BE49-F238E27FC236}">
                <a16:creationId xmlns:a16="http://schemas.microsoft.com/office/drawing/2014/main" id="{73D47DA8-395D-DEB5-729C-A464D1229E47}"/>
              </a:ext>
            </a:extLst>
          </p:cNvPr>
          <p:cNvSpPr>
            <a:spLocks noGrp="1"/>
          </p:cNvSpPr>
          <p:nvPr>
            <p:ph idx="1"/>
          </p:nvPr>
        </p:nvSpPr>
        <p:spPr>
          <a:xfrm>
            <a:off x="628650" y="1825624"/>
            <a:ext cx="8225418" cy="4667249"/>
          </a:xfrm>
        </p:spPr>
        <p:txBody>
          <a:bodyPr>
            <a:normAutofit fontScale="92500" lnSpcReduction="20000"/>
          </a:bodyPr>
          <a:lstStyle/>
          <a:p>
            <a:pPr marL="0" indent="0">
              <a:buNone/>
            </a:pPr>
            <a:r>
              <a:rPr kumimoji="1" lang="ja-JP" altLang="en-US" dirty="0"/>
              <a:t>　①発表の準備をする</a:t>
            </a:r>
          </a:p>
          <a:p>
            <a:pPr marL="0" indent="0">
              <a:buNone/>
            </a:pPr>
            <a:r>
              <a:rPr kumimoji="1" lang="ja-JP" altLang="en-US" dirty="0"/>
              <a:t>　　・スライドを印刷（配布書類・スライドは</a:t>
            </a:r>
            <a:r>
              <a:rPr kumimoji="1" lang="en-US" altLang="ja-JP" dirty="0"/>
              <a:t>3</a:t>
            </a:r>
            <a:r>
              <a:rPr kumimoji="1" lang="ja-JP" altLang="en-US" dirty="0"/>
              <a:t>枚に設定）</a:t>
            </a:r>
            <a:endParaRPr kumimoji="1" lang="en-US" altLang="ja-JP" dirty="0"/>
          </a:p>
          <a:p>
            <a:pPr marL="0" indent="0">
              <a:buNone/>
            </a:pPr>
            <a:r>
              <a:rPr lang="ja-JP" altLang="en-US" dirty="0"/>
              <a:t>　　・</a:t>
            </a:r>
            <a:r>
              <a:rPr kumimoji="1" lang="ja-JP" altLang="en-US" dirty="0"/>
              <a:t>ノート欄に手書きで発表する内容を記入</a:t>
            </a:r>
          </a:p>
          <a:p>
            <a:pPr marL="0" indent="0">
              <a:buNone/>
            </a:pPr>
            <a:r>
              <a:rPr kumimoji="1" lang="ja-JP" altLang="en-US" dirty="0"/>
              <a:t>　　・時間を測りながら発表のリハーサルを行う</a:t>
            </a:r>
          </a:p>
          <a:p>
            <a:pPr marL="0" indent="0">
              <a:buNone/>
            </a:pPr>
            <a:r>
              <a:rPr kumimoji="1" lang="ja-JP" altLang="en-US" dirty="0"/>
              <a:t>　　　時間は</a:t>
            </a:r>
            <a:r>
              <a:rPr kumimoji="1" lang="en-US" altLang="ja-JP" dirty="0"/>
              <a:t>3</a:t>
            </a:r>
            <a:r>
              <a:rPr kumimoji="1" lang="ja-JP" altLang="en-US" dirty="0"/>
              <a:t>分以内となるように内容を調整する　</a:t>
            </a:r>
          </a:p>
          <a:p>
            <a:pPr marL="0" indent="0">
              <a:buNone/>
            </a:pPr>
            <a:endParaRPr kumimoji="1" lang="en-US" altLang="ja-JP" dirty="0"/>
          </a:p>
          <a:p>
            <a:pPr marL="0" indent="0">
              <a:buNone/>
            </a:pPr>
            <a:r>
              <a:rPr kumimoji="1" lang="ja-JP" altLang="en-US" dirty="0"/>
              <a:t>　②発表する</a:t>
            </a:r>
          </a:p>
          <a:p>
            <a:pPr marL="0" indent="0">
              <a:buNone/>
            </a:pPr>
            <a:r>
              <a:rPr kumimoji="1" lang="ja-JP" altLang="en-US" dirty="0"/>
              <a:t>　　・全体の前で発表をする</a:t>
            </a:r>
          </a:p>
          <a:p>
            <a:pPr marL="0" indent="0">
              <a:buNone/>
            </a:pPr>
            <a:r>
              <a:rPr kumimoji="1" lang="ja-JP" altLang="en-US" dirty="0"/>
              <a:t>　　・原稿は手に持ち困った時だけ見るようにする。</a:t>
            </a:r>
            <a:endParaRPr kumimoji="1" lang="en-US" altLang="ja-JP" dirty="0"/>
          </a:p>
          <a:p>
            <a:pPr marL="0" indent="0">
              <a:buNone/>
            </a:pPr>
            <a:r>
              <a:rPr lang="ja-JP" altLang="en-US" dirty="0"/>
              <a:t>　　・</a:t>
            </a:r>
            <a:r>
              <a:rPr kumimoji="1" lang="ja-JP" altLang="en-US" dirty="0"/>
              <a:t>発表中は聞いている人の方を見るようにする</a:t>
            </a:r>
          </a:p>
          <a:p>
            <a:pPr marL="0" indent="0">
              <a:buNone/>
            </a:pPr>
            <a:r>
              <a:rPr kumimoji="1" lang="ja-JP" altLang="en-US" dirty="0"/>
              <a:t>　　・聞いている人は、発表者に注目、終わったら拍手</a:t>
            </a:r>
          </a:p>
          <a:p>
            <a:pPr marL="0" indent="0">
              <a:buNone/>
            </a:pPr>
            <a:endParaRPr kumimoji="1" lang="ja-JP" altLang="en-US" dirty="0"/>
          </a:p>
        </p:txBody>
      </p:sp>
    </p:spTree>
    <p:extLst>
      <p:ext uri="{BB962C8B-B14F-4D97-AF65-F5344CB8AC3E}">
        <p14:creationId xmlns:p14="http://schemas.microsoft.com/office/powerpoint/2010/main" val="436316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F9BC87-1B05-14BA-C71F-787831BB4BE1}"/>
              </a:ext>
            </a:extLst>
          </p:cNvPr>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振り返り</a:t>
            </a:r>
            <a:r>
              <a:rPr kumimoji="1" lang="en-US" altLang="ja-JP" dirty="0">
                <a:solidFill>
                  <a:srgbClr val="FF0000"/>
                </a:solidFill>
              </a:rPr>
              <a:t>】</a:t>
            </a:r>
            <a:endParaRPr kumimoji="1" lang="ja-JP" altLang="en-US" dirty="0">
              <a:solidFill>
                <a:srgbClr val="FF0000"/>
              </a:solidFill>
            </a:endParaRPr>
          </a:p>
        </p:txBody>
      </p:sp>
      <p:sp>
        <p:nvSpPr>
          <p:cNvPr id="3" name="コンテンツ プレースホルダー 2">
            <a:extLst>
              <a:ext uri="{FF2B5EF4-FFF2-40B4-BE49-F238E27FC236}">
                <a16:creationId xmlns:a16="http://schemas.microsoft.com/office/drawing/2014/main" id="{9DF9BC03-2BCC-DDAC-1D88-82B7D6F92C25}"/>
              </a:ext>
            </a:extLst>
          </p:cNvPr>
          <p:cNvSpPr>
            <a:spLocks noGrp="1"/>
          </p:cNvSpPr>
          <p:nvPr>
            <p:ph idx="1"/>
          </p:nvPr>
        </p:nvSpPr>
        <p:spPr>
          <a:xfrm>
            <a:off x="628650" y="1825625"/>
            <a:ext cx="7886700" cy="1004661"/>
          </a:xfrm>
        </p:spPr>
        <p:txBody>
          <a:bodyPr/>
          <a:lstStyle/>
          <a:p>
            <a:r>
              <a:rPr kumimoji="1" lang="en-US" altLang="ja-JP" dirty="0"/>
              <a:t>No.2</a:t>
            </a:r>
            <a:r>
              <a:rPr kumimoji="1" lang="ja-JP" altLang="en-US" dirty="0"/>
              <a:t>５で学んだこと、思ったこと、考えたことを箇条書きで３行書こう。</a:t>
            </a:r>
          </a:p>
        </p:txBody>
      </p:sp>
    </p:spTree>
    <p:extLst>
      <p:ext uri="{BB962C8B-B14F-4D97-AF65-F5344CB8AC3E}">
        <p14:creationId xmlns:p14="http://schemas.microsoft.com/office/powerpoint/2010/main" val="3515043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7F02A7-E860-918F-27D8-055F371292E5}"/>
              </a:ext>
            </a:extLst>
          </p:cNvPr>
          <p:cNvSpPr>
            <a:spLocks noGrp="1"/>
          </p:cNvSpPr>
          <p:nvPr>
            <p:ph type="title"/>
          </p:nvPr>
        </p:nvSpPr>
        <p:spPr/>
        <p:txBody>
          <a:bodyPr>
            <a:normAutofit/>
          </a:bodyPr>
          <a:lstStyle/>
          <a:p>
            <a:r>
              <a:rPr kumimoji="1" lang="ja-JP" altLang="en-US" dirty="0">
                <a:solidFill>
                  <a:srgbClr val="FF0000"/>
                </a:solidFill>
              </a:rPr>
              <a:t>参考　プレゼンの組み立て</a:t>
            </a:r>
            <a:br>
              <a:rPr kumimoji="1" lang="en-US" altLang="ja-JP" dirty="0">
                <a:solidFill>
                  <a:srgbClr val="FF0000"/>
                </a:solidFill>
              </a:rPr>
            </a:br>
            <a:r>
              <a:rPr kumimoji="1" lang="ja-JP" altLang="en-US" dirty="0">
                <a:solidFill>
                  <a:srgbClr val="FF0000"/>
                </a:solidFill>
              </a:rPr>
              <a:t>　　</a:t>
            </a:r>
            <a:r>
              <a:rPr kumimoji="1" lang="en-US" altLang="ja-JP" sz="3200" dirty="0">
                <a:solidFill>
                  <a:srgbClr val="FF0000"/>
                </a:solidFill>
              </a:rPr>
              <a:t>※</a:t>
            </a:r>
            <a:r>
              <a:rPr kumimoji="1" lang="ja-JP" altLang="en-US" sz="3200" dirty="0">
                <a:solidFill>
                  <a:srgbClr val="FF0000"/>
                </a:solidFill>
              </a:rPr>
              <a:t>ＰＲＥＰ法＝結論から話す方法</a:t>
            </a:r>
            <a:endParaRPr kumimoji="1" lang="ja-JP" altLang="en-US" dirty="0">
              <a:solidFill>
                <a:srgbClr val="FF0000"/>
              </a:solidFill>
            </a:endParaRPr>
          </a:p>
        </p:txBody>
      </p:sp>
      <p:sp>
        <p:nvSpPr>
          <p:cNvPr id="3" name="コンテンツ プレースホルダー 2">
            <a:extLst>
              <a:ext uri="{FF2B5EF4-FFF2-40B4-BE49-F238E27FC236}">
                <a16:creationId xmlns:a16="http://schemas.microsoft.com/office/drawing/2014/main" id="{412018D1-1B3E-CA2C-4A1E-171213E268A6}"/>
              </a:ext>
            </a:extLst>
          </p:cNvPr>
          <p:cNvSpPr>
            <a:spLocks noGrp="1"/>
          </p:cNvSpPr>
          <p:nvPr>
            <p:ph idx="1"/>
          </p:nvPr>
        </p:nvSpPr>
        <p:spPr>
          <a:xfrm>
            <a:off x="628650" y="1802675"/>
            <a:ext cx="8297636" cy="4127863"/>
          </a:xfrm>
        </p:spPr>
        <p:txBody>
          <a:bodyPr>
            <a:normAutofit/>
          </a:bodyPr>
          <a:lstStyle/>
          <a:p>
            <a:pPr marL="0" indent="0">
              <a:buNone/>
            </a:pPr>
            <a:r>
              <a:rPr kumimoji="1" lang="ja-JP" altLang="en-US" dirty="0">
                <a:solidFill>
                  <a:srgbClr val="FF0000"/>
                </a:solidFill>
              </a:rPr>
              <a:t>①結　論</a:t>
            </a:r>
            <a:r>
              <a:rPr kumimoji="1" lang="ja-JP" altLang="en-US" dirty="0"/>
              <a:t>「みなさんに、コメダ珈琲をお勧めします」</a:t>
            </a:r>
            <a:endParaRPr kumimoji="1" lang="en-US" altLang="ja-JP" dirty="0"/>
          </a:p>
          <a:p>
            <a:pPr marL="0" indent="0">
              <a:buNone/>
            </a:pPr>
            <a:endParaRPr kumimoji="1" lang="en-US" altLang="ja-JP" dirty="0"/>
          </a:p>
          <a:p>
            <a:pPr marL="0" indent="0">
              <a:buNone/>
            </a:pPr>
            <a:r>
              <a:rPr lang="ja-JP" altLang="en-US" dirty="0">
                <a:solidFill>
                  <a:srgbClr val="FF0000"/>
                </a:solidFill>
              </a:rPr>
              <a:t>②理　由</a:t>
            </a:r>
            <a:r>
              <a:rPr lang="ja-JP" altLang="en-US" dirty="0"/>
              <a:t>「おすすめの理由は</a:t>
            </a:r>
            <a:r>
              <a:rPr lang="en-US" altLang="ja-JP" dirty="0"/>
              <a:t>3</a:t>
            </a:r>
            <a:r>
              <a:rPr lang="ja-JP" altLang="en-US" dirty="0"/>
              <a:t>つあります。</a:t>
            </a:r>
            <a:endParaRPr lang="en-US" altLang="ja-JP" dirty="0"/>
          </a:p>
          <a:p>
            <a:pPr marL="0" indent="0">
              <a:buNone/>
            </a:pPr>
            <a:r>
              <a:rPr kumimoji="1" lang="ja-JP" altLang="en-US" dirty="0"/>
              <a:t>　　　　　　１つめはゆったりとした空間、２つめは・・」</a:t>
            </a:r>
            <a:endParaRPr kumimoji="1" lang="en-US" altLang="ja-JP" dirty="0"/>
          </a:p>
          <a:p>
            <a:pPr marL="0" indent="0">
              <a:buNone/>
            </a:pPr>
            <a:r>
              <a:rPr lang="ja-JP" altLang="en-US" dirty="0">
                <a:solidFill>
                  <a:srgbClr val="FF0000"/>
                </a:solidFill>
              </a:rPr>
              <a:t>③具体例</a:t>
            </a:r>
            <a:r>
              <a:rPr lang="ja-JP" altLang="en-US" dirty="0"/>
              <a:t>「メニューの中でとくにおすすめなのは</a:t>
            </a:r>
            <a:endParaRPr lang="en-US" altLang="ja-JP" dirty="0"/>
          </a:p>
          <a:p>
            <a:pPr marL="0" indent="0">
              <a:buNone/>
            </a:pPr>
            <a:r>
              <a:rPr lang="ja-JP" altLang="en-US" dirty="0"/>
              <a:t>　　　　　　　シロノワールです。（写真）これは・・・・・・」</a:t>
            </a:r>
            <a:endParaRPr lang="en-US" altLang="ja-JP" dirty="0"/>
          </a:p>
          <a:p>
            <a:pPr marL="0" indent="0">
              <a:buNone/>
            </a:pPr>
            <a:r>
              <a:rPr kumimoji="1" lang="ja-JP" altLang="en-US" dirty="0">
                <a:solidFill>
                  <a:srgbClr val="FF0000"/>
                </a:solidFill>
              </a:rPr>
              <a:t>④結　論</a:t>
            </a:r>
            <a:r>
              <a:rPr kumimoji="1" lang="ja-JP" altLang="en-US" dirty="0"/>
              <a:t>「このプレゼンで行きたくなったなら</a:t>
            </a:r>
            <a:endParaRPr kumimoji="1" lang="en-US" altLang="ja-JP" dirty="0"/>
          </a:p>
          <a:p>
            <a:pPr marL="0" indent="0">
              <a:buNone/>
            </a:pPr>
            <a:r>
              <a:rPr kumimoji="1" lang="ja-JP" altLang="en-US" dirty="0"/>
              <a:t>　　　　　　ぜひ　コメダ珈琲に行きましょう！」</a:t>
            </a:r>
            <a:endParaRPr kumimoji="1" lang="en-US" altLang="ja-JP" dirty="0"/>
          </a:p>
          <a:p>
            <a:pPr marL="0" indent="0">
              <a:buNone/>
            </a:pPr>
            <a:endParaRPr kumimoji="1" lang="ja-JP" altLang="en-US" dirty="0"/>
          </a:p>
        </p:txBody>
      </p:sp>
      <p:sp>
        <p:nvSpPr>
          <p:cNvPr id="4" name="矢印: 下 3">
            <a:extLst>
              <a:ext uri="{FF2B5EF4-FFF2-40B4-BE49-F238E27FC236}">
                <a16:creationId xmlns:a16="http://schemas.microsoft.com/office/drawing/2014/main" id="{C8BEFF3A-F997-5209-E5A6-F4B6E0AFD6CD}"/>
              </a:ext>
            </a:extLst>
          </p:cNvPr>
          <p:cNvSpPr/>
          <p:nvPr/>
        </p:nvSpPr>
        <p:spPr>
          <a:xfrm>
            <a:off x="1254033" y="2410280"/>
            <a:ext cx="539931" cy="38317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矢印: 下 4">
            <a:extLst>
              <a:ext uri="{FF2B5EF4-FFF2-40B4-BE49-F238E27FC236}">
                <a16:creationId xmlns:a16="http://schemas.microsoft.com/office/drawing/2014/main" id="{0E7A916E-557B-5058-AAC6-7FF3F772AD95}"/>
              </a:ext>
            </a:extLst>
          </p:cNvPr>
          <p:cNvSpPr/>
          <p:nvPr/>
        </p:nvSpPr>
        <p:spPr>
          <a:xfrm>
            <a:off x="1254034" y="4447720"/>
            <a:ext cx="539931" cy="38317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矢印: 下 5">
            <a:extLst>
              <a:ext uri="{FF2B5EF4-FFF2-40B4-BE49-F238E27FC236}">
                <a16:creationId xmlns:a16="http://schemas.microsoft.com/office/drawing/2014/main" id="{C64D8501-587C-1D18-E9B4-0B15F5FD7062}"/>
              </a:ext>
            </a:extLst>
          </p:cNvPr>
          <p:cNvSpPr/>
          <p:nvPr/>
        </p:nvSpPr>
        <p:spPr>
          <a:xfrm>
            <a:off x="1254034" y="3412580"/>
            <a:ext cx="539931" cy="38317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40688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65BC18-95C5-2002-2AF3-91CE8CCE48C0}"/>
              </a:ext>
            </a:extLst>
          </p:cNvPr>
          <p:cNvSpPr>
            <a:spLocks noGrp="1"/>
          </p:cNvSpPr>
          <p:nvPr>
            <p:ph type="title"/>
          </p:nvPr>
        </p:nvSpPr>
        <p:spPr/>
        <p:txBody>
          <a:bodyPr/>
          <a:lstStyle/>
          <a:p>
            <a:r>
              <a:rPr kumimoji="1" lang="ja-JP" altLang="en-US" dirty="0">
                <a:solidFill>
                  <a:srgbClr val="FF0000"/>
                </a:solidFill>
              </a:rPr>
              <a:t>課題</a:t>
            </a:r>
          </a:p>
        </p:txBody>
      </p:sp>
      <p:sp>
        <p:nvSpPr>
          <p:cNvPr id="3" name="コンテンツ プレースホルダー 2">
            <a:extLst>
              <a:ext uri="{FF2B5EF4-FFF2-40B4-BE49-F238E27FC236}">
                <a16:creationId xmlns:a16="http://schemas.microsoft.com/office/drawing/2014/main" id="{311C834A-7BF4-B81F-1A17-6850D3EA02C9}"/>
              </a:ext>
            </a:extLst>
          </p:cNvPr>
          <p:cNvSpPr>
            <a:spLocks noGrp="1"/>
          </p:cNvSpPr>
          <p:nvPr>
            <p:ph idx="1"/>
          </p:nvPr>
        </p:nvSpPr>
        <p:spPr>
          <a:xfrm>
            <a:off x="628650" y="1825625"/>
            <a:ext cx="7886700" cy="4820502"/>
          </a:xfrm>
        </p:spPr>
        <p:txBody>
          <a:bodyPr>
            <a:normAutofit/>
          </a:bodyPr>
          <a:lstStyle/>
          <a:p>
            <a:r>
              <a:rPr kumimoji="1" lang="ja-JP" altLang="en-US" dirty="0"/>
              <a:t>Ａさんの通う学校では、高校の学校説明会で学校のアピールのため、生徒会執行部や放送部の生徒が学校の一押しポイントをプレゼンテーションすることになっています。</a:t>
            </a:r>
            <a:endParaRPr kumimoji="1" lang="en-US" altLang="ja-JP" dirty="0"/>
          </a:p>
          <a:p>
            <a:r>
              <a:rPr kumimoji="1" lang="ja-JP" altLang="en-US" dirty="0"/>
              <a:t>もしあなたがＡさんならば、この学校のどのようなことを「一押しポイント」としてプレゼンテーションしますか？</a:t>
            </a:r>
            <a:endParaRPr kumimoji="1" lang="en-US" altLang="ja-JP" dirty="0"/>
          </a:p>
          <a:p>
            <a:r>
              <a:rPr kumimoji="1" lang="ja-JP" altLang="en-US" dirty="0"/>
              <a:t>情報</a:t>
            </a:r>
            <a:r>
              <a:rPr kumimoji="1" lang="en-US" altLang="ja-JP" dirty="0"/>
              <a:t>Ⅰ</a:t>
            </a:r>
            <a:r>
              <a:rPr kumimoji="1" lang="ja-JP" altLang="en-US" dirty="0"/>
              <a:t>でならった問題解決や情報デザインの視点を意識して、わかりやすく説得力を持ってプレゼンテーションするためのスライドを制作しましょう。</a:t>
            </a:r>
          </a:p>
        </p:txBody>
      </p:sp>
    </p:spTree>
    <p:extLst>
      <p:ext uri="{BB962C8B-B14F-4D97-AF65-F5344CB8AC3E}">
        <p14:creationId xmlns:p14="http://schemas.microsoft.com/office/powerpoint/2010/main" val="357581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F16175-FCF8-2383-2D74-8F69C7C365DD}"/>
              </a:ext>
            </a:extLst>
          </p:cNvPr>
          <p:cNvSpPr>
            <a:spLocks noGrp="1"/>
          </p:cNvSpPr>
          <p:nvPr>
            <p:ph type="title"/>
          </p:nvPr>
        </p:nvSpPr>
        <p:spPr/>
        <p:txBody>
          <a:bodyPr/>
          <a:lstStyle/>
          <a:p>
            <a:r>
              <a:rPr kumimoji="1" lang="ja-JP" altLang="en-US" dirty="0">
                <a:solidFill>
                  <a:srgbClr val="FF0000"/>
                </a:solidFill>
              </a:rPr>
              <a:t>条件</a:t>
            </a:r>
          </a:p>
        </p:txBody>
      </p:sp>
      <p:sp>
        <p:nvSpPr>
          <p:cNvPr id="3" name="コンテンツ プレースホルダー 2">
            <a:extLst>
              <a:ext uri="{FF2B5EF4-FFF2-40B4-BE49-F238E27FC236}">
                <a16:creationId xmlns:a16="http://schemas.microsoft.com/office/drawing/2014/main" id="{513BB15E-4BA5-E770-B861-2EC63AFC7789}"/>
              </a:ext>
            </a:extLst>
          </p:cNvPr>
          <p:cNvSpPr>
            <a:spLocks noGrp="1"/>
          </p:cNvSpPr>
          <p:nvPr>
            <p:ph idx="1"/>
          </p:nvPr>
        </p:nvSpPr>
        <p:spPr>
          <a:xfrm>
            <a:off x="367990" y="1825625"/>
            <a:ext cx="8631045" cy="4575175"/>
          </a:xfrm>
        </p:spPr>
        <p:txBody>
          <a:bodyPr>
            <a:normAutofit/>
          </a:bodyPr>
          <a:lstStyle/>
          <a:p>
            <a:pPr marL="0" indent="0">
              <a:buNone/>
            </a:pPr>
            <a:r>
              <a:rPr kumimoji="1" lang="ja-JP" altLang="en-US" sz="3200" dirty="0"/>
              <a:t>◇学校の「一押しポイント」を一つ考えて、</a:t>
            </a:r>
            <a:endParaRPr kumimoji="1" lang="en-US" altLang="ja-JP" sz="3200" dirty="0"/>
          </a:p>
          <a:p>
            <a:pPr marL="0" indent="0">
              <a:buNone/>
            </a:pPr>
            <a:r>
              <a:rPr lang="ja-JP" altLang="en-US" sz="3200" dirty="0"/>
              <a:t>　</a:t>
            </a:r>
            <a:r>
              <a:rPr kumimoji="1" lang="ja-JP" altLang="en-US" sz="3200" dirty="0"/>
              <a:t>その良さをプレゼンテーションする</a:t>
            </a:r>
            <a:endParaRPr kumimoji="1" lang="en-US" altLang="ja-JP" sz="3200" dirty="0"/>
          </a:p>
          <a:p>
            <a:pPr marL="0" indent="0">
              <a:buNone/>
            </a:pPr>
            <a:r>
              <a:rPr kumimoji="1" lang="ja-JP" altLang="en-US" sz="3200" dirty="0"/>
              <a:t>◇</a:t>
            </a:r>
            <a:r>
              <a:rPr kumimoji="1" lang="en-US" altLang="ja-JP" sz="3200" dirty="0"/>
              <a:t>3</a:t>
            </a:r>
            <a:r>
              <a:rPr kumimoji="1" lang="ja-JP" altLang="en-US" sz="3200" dirty="0"/>
              <a:t>分のプレゼンテーションを行うことを前提に</a:t>
            </a:r>
            <a:endParaRPr kumimoji="1" lang="en-US" altLang="ja-JP" sz="3200" dirty="0"/>
          </a:p>
          <a:p>
            <a:pPr lvl="1"/>
            <a:r>
              <a:rPr lang="ja-JP" altLang="en-US" sz="2800" dirty="0"/>
              <a:t>スライドはタイトルを除き</a:t>
            </a:r>
            <a:r>
              <a:rPr lang="en-US" altLang="ja-JP" sz="2800" dirty="0"/>
              <a:t>4</a:t>
            </a:r>
            <a:r>
              <a:rPr lang="ja-JP" altLang="en-US" sz="2800" dirty="0"/>
              <a:t>枚作る</a:t>
            </a:r>
            <a:endParaRPr lang="en-US" altLang="ja-JP" sz="2800" dirty="0"/>
          </a:p>
          <a:p>
            <a:pPr marL="457200" lvl="1" indent="0">
              <a:buNone/>
            </a:pPr>
            <a:r>
              <a:rPr kumimoji="1" lang="ja-JP" altLang="en-US" sz="2800" dirty="0"/>
              <a:t>　「</a:t>
            </a:r>
            <a:r>
              <a:rPr kumimoji="1" lang="en-US" altLang="ja-JP" sz="2800" dirty="0"/>
              <a:t>PREP</a:t>
            </a:r>
            <a:r>
              <a:rPr kumimoji="1" lang="ja-JP" altLang="en-US" sz="2800" dirty="0"/>
              <a:t>法」＝結論→理由→具体例→結論の流れ</a:t>
            </a:r>
            <a:endParaRPr kumimoji="1" lang="en-US" altLang="ja-JP" sz="2800" dirty="0"/>
          </a:p>
          <a:p>
            <a:pPr lvl="1"/>
            <a:r>
              <a:rPr lang="ja-JP" altLang="en-US" sz="2800" dirty="0"/>
              <a:t>今回はスライドにある程度の説明も記入する</a:t>
            </a:r>
            <a:endParaRPr lang="en-US" altLang="ja-JP" sz="2800" dirty="0"/>
          </a:p>
          <a:p>
            <a:pPr marL="457200" lvl="1" indent="0">
              <a:buNone/>
            </a:pPr>
            <a:r>
              <a:rPr kumimoji="1" lang="ja-JP" altLang="en-US" sz="2800" dirty="0"/>
              <a:t>　→発表する時間がないので</a:t>
            </a:r>
            <a:endParaRPr kumimoji="1" lang="en-US" altLang="ja-JP" sz="2800" dirty="0"/>
          </a:p>
          <a:p>
            <a:pPr lvl="1"/>
            <a:r>
              <a:rPr lang="en-US" altLang="ja-JP" sz="2800" dirty="0"/>
              <a:t>1</a:t>
            </a:r>
            <a:r>
              <a:rPr lang="ja-JP" altLang="en-US" sz="2800" dirty="0"/>
              <a:t>学期末の学校紹介ネタを発展させてもよい</a:t>
            </a:r>
            <a:endParaRPr kumimoji="1" lang="ja-JP" altLang="en-US" sz="2800" dirty="0"/>
          </a:p>
        </p:txBody>
      </p:sp>
    </p:spTree>
    <p:extLst>
      <p:ext uri="{BB962C8B-B14F-4D97-AF65-F5344CB8AC3E}">
        <p14:creationId xmlns:p14="http://schemas.microsoft.com/office/powerpoint/2010/main" val="3510489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B34A84-4F39-9DFE-D391-E49CD30E4A78}"/>
              </a:ext>
            </a:extLst>
          </p:cNvPr>
          <p:cNvSpPr>
            <a:spLocks noGrp="1"/>
          </p:cNvSpPr>
          <p:nvPr>
            <p:ph type="title"/>
          </p:nvPr>
        </p:nvSpPr>
        <p:spPr/>
        <p:txBody>
          <a:bodyPr/>
          <a:lstStyle/>
          <a:p>
            <a:r>
              <a:rPr kumimoji="1" lang="ja-JP" altLang="en-US" dirty="0">
                <a:solidFill>
                  <a:srgbClr val="FF0000"/>
                </a:solidFill>
              </a:rPr>
              <a:t>制作の流れ（</a:t>
            </a:r>
            <a:r>
              <a:rPr kumimoji="1" lang="en-US" altLang="ja-JP" dirty="0">
                <a:solidFill>
                  <a:srgbClr val="FF0000"/>
                </a:solidFill>
              </a:rPr>
              <a:t>1.5</a:t>
            </a:r>
            <a:r>
              <a:rPr kumimoji="1" lang="ja-JP" altLang="en-US" dirty="0">
                <a:solidFill>
                  <a:srgbClr val="FF0000"/>
                </a:solidFill>
              </a:rPr>
              <a:t>～２時間）</a:t>
            </a:r>
          </a:p>
        </p:txBody>
      </p:sp>
      <p:sp>
        <p:nvSpPr>
          <p:cNvPr id="3" name="コンテンツ プレースホルダー 2">
            <a:extLst>
              <a:ext uri="{FF2B5EF4-FFF2-40B4-BE49-F238E27FC236}">
                <a16:creationId xmlns:a16="http://schemas.microsoft.com/office/drawing/2014/main" id="{454FDF39-99E3-A371-54D6-5F1F38705F77}"/>
              </a:ext>
            </a:extLst>
          </p:cNvPr>
          <p:cNvSpPr>
            <a:spLocks noGrp="1"/>
          </p:cNvSpPr>
          <p:nvPr>
            <p:ph idx="1"/>
          </p:nvPr>
        </p:nvSpPr>
        <p:spPr/>
        <p:txBody>
          <a:bodyPr/>
          <a:lstStyle/>
          <a:p>
            <a:pPr marL="0" indent="0">
              <a:buNone/>
            </a:pPr>
            <a:r>
              <a:rPr lang="ja-JP" altLang="en-US" dirty="0"/>
              <a:t>①企画の説明・下書きシートの作成（</a:t>
            </a:r>
            <a:r>
              <a:rPr lang="en-US" altLang="ja-JP" dirty="0"/>
              <a:t>No.25</a:t>
            </a:r>
            <a:r>
              <a:rPr lang="ja-JP" altLang="en-US" dirty="0"/>
              <a:t>）</a:t>
            </a:r>
            <a:endParaRPr lang="en-US" altLang="ja-JP" dirty="0"/>
          </a:p>
          <a:p>
            <a:pPr marL="0" indent="0">
              <a:buNone/>
            </a:pPr>
            <a:endParaRPr lang="en-US" altLang="ja-JP" dirty="0"/>
          </a:p>
          <a:p>
            <a:pPr marL="0" indent="0">
              <a:buNone/>
            </a:pPr>
            <a:r>
              <a:rPr lang="ja-JP" altLang="en-US" dirty="0"/>
              <a:t>②スライドの作成　　</a:t>
            </a:r>
            <a:r>
              <a:rPr lang="ja-JP" altLang="en-US" dirty="0">
                <a:solidFill>
                  <a:srgbClr val="FF0000"/>
                </a:solidFill>
              </a:rPr>
              <a:t>←今回はここまで</a:t>
            </a:r>
            <a:endParaRPr lang="en-US" altLang="ja-JP" dirty="0">
              <a:solidFill>
                <a:srgbClr val="FF0000"/>
              </a:solidFill>
            </a:endParaRPr>
          </a:p>
          <a:p>
            <a:pPr marL="0" indent="0">
              <a:buNone/>
            </a:pPr>
            <a:endParaRPr lang="en-US" altLang="ja-JP" dirty="0"/>
          </a:p>
          <a:p>
            <a:pPr marL="0" indent="0">
              <a:buNone/>
            </a:pPr>
            <a:r>
              <a:rPr lang="ja-JP" altLang="en-US" dirty="0"/>
              <a:t>③プレゼンテーション</a:t>
            </a:r>
            <a:endParaRPr lang="en-US" altLang="ja-JP" dirty="0"/>
          </a:p>
          <a:p>
            <a:pPr marL="0" indent="0">
              <a:buNone/>
            </a:pPr>
            <a:endParaRPr lang="en-US" altLang="ja-JP" dirty="0"/>
          </a:p>
          <a:p>
            <a:pPr marL="0" indent="0">
              <a:buNone/>
            </a:pPr>
            <a:r>
              <a:rPr lang="ja-JP" altLang="en-US" dirty="0"/>
              <a:t>④相互評価・自己評価</a:t>
            </a:r>
            <a:endParaRPr lang="en-US" altLang="ja-JP" dirty="0"/>
          </a:p>
        </p:txBody>
      </p:sp>
      <p:sp>
        <p:nvSpPr>
          <p:cNvPr id="4" name="矢印: 下 3">
            <a:extLst>
              <a:ext uri="{FF2B5EF4-FFF2-40B4-BE49-F238E27FC236}">
                <a16:creationId xmlns:a16="http://schemas.microsoft.com/office/drawing/2014/main" id="{F7FE16D1-E835-6FFC-1971-7B4D70B70413}"/>
              </a:ext>
            </a:extLst>
          </p:cNvPr>
          <p:cNvSpPr/>
          <p:nvPr/>
        </p:nvSpPr>
        <p:spPr>
          <a:xfrm>
            <a:off x="2464420" y="2442117"/>
            <a:ext cx="691375" cy="27878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矢印: 下 4">
            <a:extLst>
              <a:ext uri="{FF2B5EF4-FFF2-40B4-BE49-F238E27FC236}">
                <a16:creationId xmlns:a16="http://schemas.microsoft.com/office/drawing/2014/main" id="{705440F0-DCF1-9C31-9DB5-49F4730A9D0B}"/>
              </a:ext>
            </a:extLst>
          </p:cNvPr>
          <p:cNvSpPr/>
          <p:nvPr/>
        </p:nvSpPr>
        <p:spPr>
          <a:xfrm>
            <a:off x="2464419" y="4572384"/>
            <a:ext cx="691375" cy="27878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矢印: 下 5">
            <a:extLst>
              <a:ext uri="{FF2B5EF4-FFF2-40B4-BE49-F238E27FC236}">
                <a16:creationId xmlns:a16="http://schemas.microsoft.com/office/drawing/2014/main" id="{C3C1767C-E641-DE8C-A213-271CF389EAC1}"/>
              </a:ext>
            </a:extLst>
          </p:cNvPr>
          <p:cNvSpPr/>
          <p:nvPr/>
        </p:nvSpPr>
        <p:spPr>
          <a:xfrm>
            <a:off x="2464420" y="3576946"/>
            <a:ext cx="691375" cy="27878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AB90D3BF-36BC-63DD-3309-D05BF133895D}"/>
              </a:ext>
            </a:extLst>
          </p:cNvPr>
          <p:cNvSpPr/>
          <p:nvPr/>
        </p:nvSpPr>
        <p:spPr>
          <a:xfrm>
            <a:off x="407254" y="1690689"/>
            <a:ext cx="7438144" cy="1738311"/>
          </a:xfrm>
          <a:prstGeom prst="round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31069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BACD68-ECA0-C289-B9B0-5EB186EE52C8}"/>
              </a:ext>
            </a:extLst>
          </p:cNvPr>
          <p:cNvSpPr>
            <a:spLocks noGrp="1"/>
          </p:cNvSpPr>
          <p:nvPr>
            <p:ph type="title"/>
          </p:nvPr>
        </p:nvSpPr>
        <p:spPr/>
        <p:txBody>
          <a:bodyPr/>
          <a:lstStyle/>
          <a:p>
            <a:r>
              <a:rPr lang="en-US" altLang="ja-JP" dirty="0">
                <a:solidFill>
                  <a:srgbClr val="FF0000"/>
                </a:solidFill>
              </a:rPr>
              <a:t>No.25</a:t>
            </a:r>
            <a:r>
              <a:rPr lang="ja-JP" altLang="en-US" dirty="0">
                <a:solidFill>
                  <a:srgbClr val="FF0000"/>
                </a:solidFill>
              </a:rPr>
              <a:t>の提出</a:t>
            </a:r>
            <a:endParaRPr kumimoji="1" lang="ja-JP" altLang="en-US" dirty="0">
              <a:solidFill>
                <a:srgbClr val="FF0000"/>
              </a:solidFill>
            </a:endParaRPr>
          </a:p>
        </p:txBody>
      </p:sp>
      <p:sp>
        <p:nvSpPr>
          <p:cNvPr id="3" name="コンテンツ プレースホルダー 2">
            <a:extLst>
              <a:ext uri="{FF2B5EF4-FFF2-40B4-BE49-F238E27FC236}">
                <a16:creationId xmlns:a16="http://schemas.microsoft.com/office/drawing/2014/main" id="{6BEA6812-834F-1264-A85C-55318E9281E0}"/>
              </a:ext>
            </a:extLst>
          </p:cNvPr>
          <p:cNvSpPr>
            <a:spLocks noGrp="1"/>
          </p:cNvSpPr>
          <p:nvPr>
            <p:ph idx="1"/>
          </p:nvPr>
        </p:nvSpPr>
        <p:spPr>
          <a:xfrm>
            <a:off x="628650" y="1776907"/>
            <a:ext cx="3864755" cy="4351338"/>
          </a:xfrm>
        </p:spPr>
        <p:txBody>
          <a:bodyPr/>
          <a:lstStyle/>
          <a:p>
            <a:pPr marL="0" indent="0">
              <a:buNone/>
            </a:pPr>
            <a:r>
              <a:rPr kumimoji="1" lang="ja-JP" altLang="en-US" dirty="0">
                <a:solidFill>
                  <a:srgbClr val="FF0000"/>
                </a:solidFill>
              </a:rPr>
              <a:t>①ワークシートを埋める</a:t>
            </a:r>
          </a:p>
        </p:txBody>
      </p:sp>
      <p:sp>
        <p:nvSpPr>
          <p:cNvPr id="4" name="コンテンツ プレースホルダー 2">
            <a:extLst>
              <a:ext uri="{FF2B5EF4-FFF2-40B4-BE49-F238E27FC236}">
                <a16:creationId xmlns:a16="http://schemas.microsoft.com/office/drawing/2014/main" id="{8FEFD642-C9F6-7F11-895B-17A3B4BF4C59}"/>
              </a:ext>
            </a:extLst>
          </p:cNvPr>
          <p:cNvSpPr txBox="1">
            <a:spLocks/>
          </p:cNvSpPr>
          <p:nvPr/>
        </p:nvSpPr>
        <p:spPr>
          <a:xfrm>
            <a:off x="4650595" y="1784995"/>
            <a:ext cx="4201412"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dirty="0">
                <a:solidFill>
                  <a:srgbClr val="FF0000"/>
                </a:solidFill>
              </a:rPr>
              <a:t>②スライドを４枚作る</a:t>
            </a:r>
            <a:endParaRPr lang="en-US" altLang="ja-JP" dirty="0">
              <a:solidFill>
                <a:srgbClr val="FF0000"/>
              </a:solidFill>
            </a:endParaRPr>
          </a:p>
          <a:p>
            <a:pPr marL="0" indent="0">
              <a:buNone/>
            </a:pPr>
            <a:r>
              <a:rPr lang="ja-JP" altLang="en-US" dirty="0"/>
              <a:t>１）共有フォルダ→情報１→クラス→プレゼンで自分の番号を開く</a:t>
            </a:r>
            <a:endParaRPr lang="en-US" altLang="ja-JP" dirty="0"/>
          </a:p>
          <a:p>
            <a:pPr marL="0" indent="0">
              <a:buNone/>
            </a:pPr>
            <a:r>
              <a:rPr lang="ja-JP" altLang="en-US" dirty="0"/>
              <a:t>２）コメントに従い、タイトル＋４枚のスライドを完成させる</a:t>
            </a:r>
            <a:endParaRPr lang="en-US" altLang="ja-JP" dirty="0"/>
          </a:p>
          <a:p>
            <a:pPr marL="0" indent="0">
              <a:buNone/>
            </a:pPr>
            <a:r>
              <a:rPr lang="ja-JP" altLang="en-US" dirty="0"/>
              <a:t>３）ファイル→上書き保存で保存する</a:t>
            </a:r>
          </a:p>
        </p:txBody>
      </p:sp>
      <p:pic>
        <p:nvPicPr>
          <p:cNvPr id="6" name="図 5" descr="テーブル&#10;&#10;自動的に生成された説明">
            <a:extLst>
              <a:ext uri="{FF2B5EF4-FFF2-40B4-BE49-F238E27FC236}">
                <a16:creationId xmlns:a16="http://schemas.microsoft.com/office/drawing/2014/main" id="{D7CCB62A-0571-8CBC-1E32-491491F8DD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6328" y="2288544"/>
            <a:ext cx="3089586" cy="3108087"/>
          </a:xfrm>
          <a:prstGeom prst="rect">
            <a:avLst/>
          </a:prstGeom>
        </p:spPr>
      </p:pic>
      <p:pic>
        <p:nvPicPr>
          <p:cNvPr id="8" name="図 7" descr="テーブル&#10;&#10;自動的に生成された説明">
            <a:extLst>
              <a:ext uri="{FF2B5EF4-FFF2-40B4-BE49-F238E27FC236}">
                <a16:creationId xmlns:a16="http://schemas.microsoft.com/office/drawing/2014/main" id="{A8B28C3D-1FC5-6B15-99A5-80A8F4DCAC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5208" y="5411999"/>
            <a:ext cx="2925722" cy="1359520"/>
          </a:xfrm>
          <a:prstGeom prst="rect">
            <a:avLst/>
          </a:prstGeom>
        </p:spPr>
      </p:pic>
    </p:spTree>
    <p:extLst>
      <p:ext uri="{BB962C8B-B14F-4D97-AF65-F5344CB8AC3E}">
        <p14:creationId xmlns:p14="http://schemas.microsoft.com/office/powerpoint/2010/main" val="1699643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9AE886-F62A-679A-F066-B66C0ACAC09A}"/>
              </a:ext>
            </a:extLst>
          </p:cNvPr>
          <p:cNvSpPr>
            <a:spLocks noGrp="1"/>
          </p:cNvSpPr>
          <p:nvPr>
            <p:ph type="title"/>
          </p:nvPr>
        </p:nvSpPr>
        <p:spPr/>
        <p:txBody>
          <a:bodyPr/>
          <a:lstStyle/>
          <a:p>
            <a:r>
              <a:rPr kumimoji="1" lang="en-US" altLang="ja-JP" dirty="0">
                <a:solidFill>
                  <a:srgbClr val="FF0000"/>
                </a:solidFill>
              </a:rPr>
              <a:t>STEP1</a:t>
            </a:r>
            <a:r>
              <a:rPr kumimoji="1" lang="ja-JP" altLang="en-US" dirty="0">
                <a:solidFill>
                  <a:srgbClr val="FF0000"/>
                </a:solidFill>
              </a:rPr>
              <a:t>　企画書を作る</a:t>
            </a:r>
          </a:p>
        </p:txBody>
      </p:sp>
      <p:sp>
        <p:nvSpPr>
          <p:cNvPr id="3" name="コンテンツ プレースホルダー 2">
            <a:extLst>
              <a:ext uri="{FF2B5EF4-FFF2-40B4-BE49-F238E27FC236}">
                <a16:creationId xmlns:a16="http://schemas.microsoft.com/office/drawing/2014/main" id="{918823AF-DBEB-A0CA-D5A4-C0173CEC4785}"/>
              </a:ext>
            </a:extLst>
          </p:cNvPr>
          <p:cNvSpPr>
            <a:spLocks noGrp="1"/>
          </p:cNvSpPr>
          <p:nvPr>
            <p:ph idx="1"/>
          </p:nvPr>
        </p:nvSpPr>
        <p:spPr/>
        <p:txBody>
          <a:bodyPr>
            <a:normAutofit/>
          </a:bodyPr>
          <a:lstStyle/>
          <a:p>
            <a:pPr marL="0" indent="0">
              <a:buNone/>
            </a:pPr>
            <a:r>
              <a:rPr kumimoji="1" lang="ja-JP" altLang="en-US" dirty="0"/>
              <a:t>テーマ</a:t>
            </a:r>
            <a:endParaRPr kumimoji="1" lang="en-US" altLang="ja-JP" dirty="0"/>
          </a:p>
          <a:p>
            <a:r>
              <a:rPr lang="ja-JP" altLang="en-US" dirty="0"/>
              <a:t>どういうねらいで何を伝えるか？</a:t>
            </a:r>
            <a:endParaRPr lang="en-US" altLang="ja-JP" dirty="0"/>
          </a:p>
          <a:p>
            <a:pPr marL="0" indent="0">
              <a:buNone/>
            </a:pPr>
            <a:r>
              <a:rPr lang="ja-JP" altLang="en-US" dirty="0"/>
              <a:t>　「○○を通して、○○の良さを紹介する」</a:t>
            </a:r>
            <a:endParaRPr lang="en-US" altLang="ja-JP" dirty="0"/>
          </a:p>
          <a:p>
            <a:pPr marL="0" indent="0">
              <a:buNone/>
            </a:pPr>
            <a:r>
              <a:rPr kumimoji="1" lang="ja-JP" altLang="en-US" sz="2400" dirty="0"/>
              <a:t>（例）留学をした人にインタビューをして、学校の留学制度の良さについて紹介する</a:t>
            </a:r>
            <a:endParaRPr kumimoji="1" lang="en-US" altLang="ja-JP" sz="2400" dirty="0"/>
          </a:p>
          <a:p>
            <a:pPr marL="0" indent="0">
              <a:buNone/>
            </a:pPr>
            <a:r>
              <a:rPr lang="ja-JP" altLang="en-US" sz="2400" dirty="0"/>
              <a:t>（例）フランス語の授業の紹介をして、英語以外の語学が学べることを紹介する</a:t>
            </a:r>
            <a:endParaRPr lang="en-US" altLang="ja-JP" sz="2400" dirty="0"/>
          </a:p>
          <a:p>
            <a:pPr marL="0" indent="0">
              <a:buNone/>
            </a:pPr>
            <a:r>
              <a:rPr kumimoji="1" lang="ja-JP" altLang="en-US" sz="2400" dirty="0"/>
              <a:t>（例）バスケットボール部の活動の紹介をして、部活動も充実していることを紹介する</a:t>
            </a:r>
          </a:p>
        </p:txBody>
      </p:sp>
    </p:spTree>
    <p:extLst>
      <p:ext uri="{BB962C8B-B14F-4D97-AF65-F5344CB8AC3E}">
        <p14:creationId xmlns:p14="http://schemas.microsoft.com/office/powerpoint/2010/main" val="1274091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7F02A7-E860-918F-27D8-055F371292E5}"/>
              </a:ext>
            </a:extLst>
          </p:cNvPr>
          <p:cNvSpPr>
            <a:spLocks noGrp="1"/>
          </p:cNvSpPr>
          <p:nvPr>
            <p:ph type="title"/>
          </p:nvPr>
        </p:nvSpPr>
        <p:spPr/>
        <p:txBody>
          <a:bodyPr>
            <a:normAutofit/>
          </a:bodyPr>
          <a:lstStyle/>
          <a:p>
            <a:r>
              <a:rPr kumimoji="1" lang="ja-JP" altLang="en-US" dirty="0">
                <a:solidFill>
                  <a:srgbClr val="FF0000"/>
                </a:solidFill>
              </a:rPr>
              <a:t>参考　プレゼンの組み立て</a:t>
            </a:r>
            <a:br>
              <a:rPr kumimoji="1" lang="en-US" altLang="ja-JP" dirty="0">
                <a:solidFill>
                  <a:srgbClr val="FF0000"/>
                </a:solidFill>
              </a:rPr>
            </a:br>
            <a:r>
              <a:rPr kumimoji="1" lang="ja-JP" altLang="en-US" dirty="0">
                <a:solidFill>
                  <a:srgbClr val="FF0000"/>
                </a:solidFill>
              </a:rPr>
              <a:t>　　</a:t>
            </a:r>
            <a:r>
              <a:rPr kumimoji="1" lang="en-US" altLang="ja-JP" sz="3200" dirty="0">
                <a:solidFill>
                  <a:srgbClr val="FF0000"/>
                </a:solidFill>
              </a:rPr>
              <a:t>※</a:t>
            </a:r>
            <a:r>
              <a:rPr kumimoji="1" lang="ja-JP" altLang="en-US" sz="3200" dirty="0">
                <a:solidFill>
                  <a:srgbClr val="FF0000"/>
                </a:solidFill>
              </a:rPr>
              <a:t>ＰＲＥＰ法＝結論から話す方法</a:t>
            </a:r>
            <a:endParaRPr kumimoji="1" lang="ja-JP" altLang="en-US" dirty="0">
              <a:solidFill>
                <a:srgbClr val="FF0000"/>
              </a:solidFill>
            </a:endParaRPr>
          </a:p>
        </p:txBody>
      </p:sp>
      <p:sp>
        <p:nvSpPr>
          <p:cNvPr id="3" name="コンテンツ プレースホルダー 2">
            <a:extLst>
              <a:ext uri="{FF2B5EF4-FFF2-40B4-BE49-F238E27FC236}">
                <a16:creationId xmlns:a16="http://schemas.microsoft.com/office/drawing/2014/main" id="{412018D1-1B3E-CA2C-4A1E-171213E268A6}"/>
              </a:ext>
            </a:extLst>
          </p:cNvPr>
          <p:cNvSpPr>
            <a:spLocks noGrp="1"/>
          </p:cNvSpPr>
          <p:nvPr>
            <p:ph idx="1"/>
          </p:nvPr>
        </p:nvSpPr>
        <p:spPr>
          <a:xfrm>
            <a:off x="628649" y="1802675"/>
            <a:ext cx="8680813" cy="4127863"/>
          </a:xfrm>
        </p:spPr>
        <p:txBody>
          <a:bodyPr>
            <a:normAutofit/>
          </a:bodyPr>
          <a:lstStyle/>
          <a:p>
            <a:pPr marL="0" indent="0">
              <a:buNone/>
            </a:pPr>
            <a:r>
              <a:rPr kumimoji="1" lang="ja-JP" altLang="en-US" dirty="0">
                <a:solidFill>
                  <a:srgbClr val="FF0000"/>
                </a:solidFill>
              </a:rPr>
              <a:t>①結　論</a:t>
            </a:r>
            <a:r>
              <a:rPr kumimoji="1" lang="ja-JP" altLang="en-US" dirty="0"/>
              <a:t>「みなさんに、情報科の授業をお勧めします」</a:t>
            </a:r>
            <a:endParaRPr kumimoji="1" lang="en-US" altLang="ja-JP" dirty="0"/>
          </a:p>
          <a:p>
            <a:pPr marL="0" indent="0">
              <a:buNone/>
            </a:pPr>
            <a:endParaRPr kumimoji="1" lang="en-US" altLang="ja-JP" dirty="0"/>
          </a:p>
          <a:p>
            <a:pPr marL="0" indent="0">
              <a:buNone/>
            </a:pPr>
            <a:r>
              <a:rPr lang="ja-JP" altLang="en-US" dirty="0">
                <a:solidFill>
                  <a:srgbClr val="FF0000"/>
                </a:solidFill>
              </a:rPr>
              <a:t>②理　由</a:t>
            </a:r>
            <a:r>
              <a:rPr lang="ja-JP" altLang="en-US" dirty="0"/>
              <a:t>「おすすめの理由は</a:t>
            </a:r>
            <a:r>
              <a:rPr lang="en-US" altLang="ja-JP" dirty="0"/>
              <a:t>3</a:t>
            </a:r>
            <a:r>
              <a:rPr lang="ja-JP" altLang="en-US" dirty="0"/>
              <a:t>つあります。</a:t>
            </a:r>
            <a:endParaRPr lang="en-US" altLang="ja-JP" dirty="0"/>
          </a:p>
          <a:p>
            <a:pPr marL="0" indent="0">
              <a:buNone/>
            </a:pPr>
            <a:r>
              <a:rPr kumimoji="1" lang="ja-JP" altLang="en-US" dirty="0"/>
              <a:t>　　　　　　１つめはすぐに役立つ内容、２つめは・・」</a:t>
            </a:r>
            <a:endParaRPr kumimoji="1" lang="en-US" altLang="ja-JP" dirty="0"/>
          </a:p>
          <a:p>
            <a:pPr marL="0" indent="0">
              <a:buNone/>
            </a:pPr>
            <a:r>
              <a:rPr lang="ja-JP" altLang="en-US" dirty="0">
                <a:solidFill>
                  <a:srgbClr val="FF0000"/>
                </a:solidFill>
              </a:rPr>
              <a:t>③具体例</a:t>
            </a:r>
            <a:r>
              <a:rPr lang="ja-JP" altLang="en-US" dirty="0"/>
              <a:t>「授業の中でとくにおすすめなのは</a:t>
            </a:r>
            <a:endParaRPr lang="en-US" altLang="ja-JP" dirty="0"/>
          </a:p>
          <a:p>
            <a:pPr marL="0" indent="0">
              <a:buNone/>
            </a:pPr>
            <a:r>
              <a:rPr lang="ja-JP" altLang="en-US" dirty="0"/>
              <a:t>　　　　　　　プログラミングの授業です。これは・・・・」</a:t>
            </a:r>
            <a:endParaRPr lang="en-US" altLang="ja-JP" dirty="0"/>
          </a:p>
          <a:p>
            <a:pPr marL="0" indent="0">
              <a:buNone/>
            </a:pPr>
            <a:r>
              <a:rPr kumimoji="1" lang="ja-JP" altLang="en-US" dirty="0">
                <a:solidFill>
                  <a:srgbClr val="FF0000"/>
                </a:solidFill>
              </a:rPr>
              <a:t>④結　論</a:t>
            </a:r>
            <a:r>
              <a:rPr kumimoji="1" lang="ja-JP" altLang="en-US" dirty="0"/>
              <a:t>「情報科の授業はこのように役立つ授業です</a:t>
            </a:r>
            <a:endParaRPr kumimoji="1" lang="en-US" altLang="ja-JP" dirty="0"/>
          </a:p>
          <a:p>
            <a:pPr marL="0" indent="0">
              <a:buNone/>
            </a:pPr>
            <a:r>
              <a:rPr lang="ja-JP" altLang="en-US" dirty="0"/>
              <a:t>　　　　　　入学したら楽しみにしてください</a:t>
            </a:r>
            <a:r>
              <a:rPr kumimoji="1" lang="ja-JP" altLang="en-US" dirty="0"/>
              <a:t>」</a:t>
            </a:r>
            <a:endParaRPr kumimoji="1" lang="en-US" altLang="ja-JP" dirty="0"/>
          </a:p>
          <a:p>
            <a:pPr marL="0" indent="0">
              <a:buNone/>
            </a:pPr>
            <a:endParaRPr kumimoji="1" lang="ja-JP" altLang="en-US" dirty="0"/>
          </a:p>
        </p:txBody>
      </p:sp>
      <p:sp>
        <p:nvSpPr>
          <p:cNvPr id="4" name="矢印: 下 3">
            <a:extLst>
              <a:ext uri="{FF2B5EF4-FFF2-40B4-BE49-F238E27FC236}">
                <a16:creationId xmlns:a16="http://schemas.microsoft.com/office/drawing/2014/main" id="{C8BEFF3A-F997-5209-E5A6-F4B6E0AFD6CD}"/>
              </a:ext>
            </a:extLst>
          </p:cNvPr>
          <p:cNvSpPr/>
          <p:nvPr/>
        </p:nvSpPr>
        <p:spPr>
          <a:xfrm>
            <a:off x="1254033" y="2410280"/>
            <a:ext cx="539931" cy="38317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矢印: 下 4">
            <a:extLst>
              <a:ext uri="{FF2B5EF4-FFF2-40B4-BE49-F238E27FC236}">
                <a16:creationId xmlns:a16="http://schemas.microsoft.com/office/drawing/2014/main" id="{0E7A916E-557B-5058-AAC6-7FF3F772AD95}"/>
              </a:ext>
            </a:extLst>
          </p:cNvPr>
          <p:cNvSpPr/>
          <p:nvPr/>
        </p:nvSpPr>
        <p:spPr>
          <a:xfrm>
            <a:off x="1254034" y="4447720"/>
            <a:ext cx="539931" cy="38317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矢印: 下 5">
            <a:extLst>
              <a:ext uri="{FF2B5EF4-FFF2-40B4-BE49-F238E27FC236}">
                <a16:creationId xmlns:a16="http://schemas.microsoft.com/office/drawing/2014/main" id="{C64D8501-587C-1D18-E9B4-0B15F5FD7062}"/>
              </a:ext>
            </a:extLst>
          </p:cNvPr>
          <p:cNvSpPr/>
          <p:nvPr/>
        </p:nvSpPr>
        <p:spPr>
          <a:xfrm>
            <a:off x="1254034" y="3412580"/>
            <a:ext cx="539931" cy="38317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80477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92D37C-A832-06BF-624D-E917CE8628A7}"/>
              </a:ext>
            </a:extLst>
          </p:cNvPr>
          <p:cNvSpPr>
            <a:spLocks noGrp="1"/>
          </p:cNvSpPr>
          <p:nvPr>
            <p:ph type="title"/>
          </p:nvPr>
        </p:nvSpPr>
        <p:spPr/>
        <p:txBody>
          <a:bodyPr/>
          <a:lstStyle/>
          <a:p>
            <a:r>
              <a:rPr kumimoji="1" lang="en-US" altLang="ja-JP" dirty="0">
                <a:solidFill>
                  <a:srgbClr val="FF0000"/>
                </a:solidFill>
              </a:rPr>
              <a:t>STEP2</a:t>
            </a:r>
            <a:r>
              <a:rPr kumimoji="1" lang="ja-JP" altLang="en-US" dirty="0">
                <a:solidFill>
                  <a:srgbClr val="FF0000"/>
                </a:solidFill>
              </a:rPr>
              <a:t>　下書きを作る</a:t>
            </a:r>
          </a:p>
        </p:txBody>
      </p:sp>
      <p:graphicFrame>
        <p:nvGraphicFramePr>
          <p:cNvPr id="4" name="コンテンツ プレースホルダー 3">
            <a:extLst>
              <a:ext uri="{FF2B5EF4-FFF2-40B4-BE49-F238E27FC236}">
                <a16:creationId xmlns:a16="http://schemas.microsoft.com/office/drawing/2014/main" id="{D65033CF-9C96-1FF8-B5FC-AB137B645666}"/>
              </a:ext>
            </a:extLst>
          </p:cNvPr>
          <p:cNvGraphicFramePr>
            <a:graphicFrameLocks noGrp="1"/>
          </p:cNvGraphicFramePr>
          <p:nvPr>
            <p:ph idx="1"/>
            <p:extLst>
              <p:ext uri="{D42A27DB-BD31-4B8C-83A1-F6EECF244321}">
                <p14:modId xmlns:p14="http://schemas.microsoft.com/office/powerpoint/2010/main" val="2419236665"/>
              </p:ext>
            </p:extLst>
          </p:nvPr>
        </p:nvGraphicFramePr>
        <p:xfrm>
          <a:off x="628650" y="1825625"/>
          <a:ext cx="7886700" cy="4297680"/>
        </p:xfrm>
        <a:graphic>
          <a:graphicData uri="http://schemas.openxmlformats.org/drawingml/2006/table">
            <a:tbl>
              <a:tblPr firstRow="1" bandRow="1">
                <a:tableStyleId>{5940675A-B579-460E-94D1-54222C63F5DA}</a:tableStyleId>
              </a:tblPr>
              <a:tblGrid>
                <a:gridCol w="2628900">
                  <a:extLst>
                    <a:ext uri="{9D8B030D-6E8A-4147-A177-3AD203B41FA5}">
                      <a16:colId xmlns:a16="http://schemas.microsoft.com/office/drawing/2014/main" val="459734547"/>
                    </a:ext>
                  </a:extLst>
                </a:gridCol>
                <a:gridCol w="2628900">
                  <a:extLst>
                    <a:ext uri="{9D8B030D-6E8A-4147-A177-3AD203B41FA5}">
                      <a16:colId xmlns:a16="http://schemas.microsoft.com/office/drawing/2014/main" val="2800953179"/>
                    </a:ext>
                  </a:extLst>
                </a:gridCol>
                <a:gridCol w="2628900">
                  <a:extLst>
                    <a:ext uri="{9D8B030D-6E8A-4147-A177-3AD203B41FA5}">
                      <a16:colId xmlns:a16="http://schemas.microsoft.com/office/drawing/2014/main" val="538132702"/>
                    </a:ext>
                  </a:extLst>
                </a:gridCol>
              </a:tblGrid>
              <a:tr h="370840">
                <a:tc>
                  <a:txBody>
                    <a:bodyPr/>
                    <a:lstStyle/>
                    <a:p>
                      <a:r>
                        <a:rPr kumimoji="1" lang="ja-JP" altLang="en-US" dirty="0"/>
                        <a:t>②　結論</a:t>
                      </a:r>
                    </a:p>
                    <a:p>
                      <a:r>
                        <a:rPr kumimoji="1" lang="ja-JP" altLang="en-US" dirty="0"/>
                        <a:t>・私のおすすめは</a:t>
                      </a:r>
                    </a:p>
                    <a:p>
                      <a:r>
                        <a:rPr kumimoji="1" lang="ja-JP" altLang="en-US" dirty="0"/>
                        <a:t>・・・・です。</a:t>
                      </a:r>
                    </a:p>
                    <a:p>
                      <a:r>
                        <a:rPr kumimoji="1" lang="ja-JP" altLang="en-US" dirty="0"/>
                        <a:t>・それは簡単にいえば・・という内容です（紹介・説明）</a:t>
                      </a:r>
                    </a:p>
                    <a:p>
                      <a:endParaRPr kumimoji="1" lang="en-US" altLang="ja-JP" dirty="0"/>
                    </a:p>
                    <a:p>
                      <a:endParaRPr kumimoji="1" lang="ja-JP" altLang="en-US" dirty="0"/>
                    </a:p>
                  </a:txBody>
                  <a:tcPr/>
                </a:tc>
                <a:tc>
                  <a:txBody>
                    <a:bodyPr/>
                    <a:lstStyle/>
                    <a:p>
                      <a:endParaRPr kumimoji="1" lang="en-US" altLang="ja-JP" dirty="0"/>
                    </a:p>
                    <a:p>
                      <a:r>
                        <a:rPr kumimoji="1" lang="ja-JP" altLang="en-US" dirty="0"/>
                        <a:t>　</a:t>
                      </a:r>
                      <a:endParaRPr kumimoji="1" lang="en-US" altLang="ja-JP" dirty="0"/>
                    </a:p>
                    <a:p>
                      <a:r>
                        <a:rPr kumimoji="1" lang="ja-JP" altLang="en-US" dirty="0"/>
                        <a:t>　私の一押しポイントは</a:t>
                      </a:r>
                      <a:endParaRPr kumimoji="1" lang="en-US" altLang="ja-JP" dirty="0"/>
                    </a:p>
                    <a:p>
                      <a:r>
                        <a:rPr kumimoji="1" lang="ja-JP" altLang="en-US" dirty="0"/>
                        <a:t>　　　　〇〇　です</a:t>
                      </a:r>
                      <a:endParaRPr kumimoji="1" lang="en-US" altLang="ja-JP" dirty="0"/>
                    </a:p>
                    <a:p>
                      <a:endParaRPr kumimoji="1" lang="en-US" altLang="ja-JP" dirty="0"/>
                    </a:p>
                    <a:p>
                      <a:r>
                        <a:rPr kumimoji="1" lang="ja-JP" altLang="en-US" dirty="0"/>
                        <a:t>　</a:t>
                      </a:r>
                    </a:p>
                  </a:txBody>
                  <a:tcPr/>
                </a:tc>
                <a:tc>
                  <a:txBody>
                    <a:bodyPr/>
                    <a:lstStyle/>
                    <a:p>
                      <a:endParaRPr kumimoji="1" lang="en-US" altLang="ja-JP" dirty="0"/>
                    </a:p>
                    <a:p>
                      <a:r>
                        <a:rPr kumimoji="1" lang="ja-JP" altLang="en-US" dirty="0"/>
                        <a:t>・私の一押しは情報化の授業です。情報科は高校で始まる科目で、本稿では高校</a:t>
                      </a:r>
                      <a:r>
                        <a:rPr kumimoji="1" lang="en-US" altLang="ja-JP" dirty="0"/>
                        <a:t>2</a:t>
                      </a:r>
                      <a:r>
                        <a:rPr kumimoji="1" lang="ja-JP" altLang="en-US" dirty="0"/>
                        <a:t>年生に授業があります</a:t>
                      </a:r>
                      <a:endParaRPr kumimoji="1" lang="en-US" altLang="ja-JP" dirty="0"/>
                    </a:p>
                    <a:p>
                      <a:endParaRPr kumimoji="1" lang="ja-JP" altLang="en-US" dirty="0"/>
                    </a:p>
                  </a:txBody>
                  <a:tcPr/>
                </a:tc>
                <a:extLst>
                  <a:ext uri="{0D108BD9-81ED-4DB2-BD59-A6C34878D82A}">
                    <a16:rowId xmlns:a16="http://schemas.microsoft.com/office/drawing/2014/main" val="1695729830"/>
                  </a:ext>
                </a:extLst>
              </a:tr>
              <a:tr h="370840">
                <a:tc>
                  <a:txBody>
                    <a:bodyPr/>
                    <a:lstStyle/>
                    <a:p>
                      <a:r>
                        <a:rPr kumimoji="1" lang="ja-JP" altLang="en-US" dirty="0"/>
                        <a:t>③　理由</a:t>
                      </a:r>
                    </a:p>
                    <a:p>
                      <a:r>
                        <a:rPr kumimoji="1" lang="ja-JP" altLang="en-US" dirty="0"/>
                        <a:t>・その結論に至った理由・きっかけを説明し、聞き手の疑問を解決する</a:t>
                      </a:r>
                    </a:p>
                    <a:p>
                      <a:endParaRPr kumimoji="1" lang="en-US" altLang="ja-JP" dirty="0"/>
                    </a:p>
                    <a:p>
                      <a:endParaRPr kumimoji="1" lang="ja-JP" altLang="en-US" dirty="0"/>
                    </a:p>
                  </a:txBody>
                  <a:tcPr/>
                </a:tc>
                <a:tc>
                  <a:txBody>
                    <a:bodyPr/>
                    <a:lstStyle/>
                    <a:p>
                      <a:endParaRPr kumimoji="1" lang="en-US" altLang="ja-JP" dirty="0"/>
                    </a:p>
                    <a:p>
                      <a:r>
                        <a:rPr kumimoji="1" lang="ja-JP" altLang="en-US" dirty="0"/>
                        <a:t>情報科のおすすめ</a:t>
                      </a:r>
                      <a:endParaRPr kumimoji="1" lang="en-US" altLang="ja-JP" dirty="0"/>
                    </a:p>
                    <a:p>
                      <a:r>
                        <a:rPr kumimoji="1" lang="ja-JP" altLang="en-US" dirty="0"/>
                        <a:t>　・役に立ちそう</a:t>
                      </a:r>
                      <a:endParaRPr kumimoji="1" lang="en-US" altLang="ja-JP" dirty="0"/>
                    </a:p>
                    <a:p>
                      <a:r>
                        <a:rPr kumimoji="1" lang="ja-JP" altLang="en-US" dirty="0"/>
                        <a:t>　・テストがない</a:t>
                      </a:r>
                      <a:endParaRPr kumimoji="1" lang="en-US" altLang="ja-JP" dirty="0"/>
                    </a:p>
                    <a:p>
                      <a:r>
                        <a:rPr kumimoji="1" lang="ja-JP" altLang="en-US" dirty="0"/>
                        <a:t>　・実習が多い</a:t>
                      </a:r>
                      <a:endParaRPr kumimoji="1" lang="en-US" altLang="ja-JP" dirty="0"/>
                    </a:p>
                  </a:txBody>
                  <a:tcPr/>
                </a:tc>
                <a:tc>
                  <a:txBody>
                    <a:bodyPr/>
                    <a:lstStyle/>
                    <a:p>
                      <a:endParaRPr kumimoji="1" lang="en-US" altLang="ja-JP" dirty="0"/>
                    </a:p>
                    <a:p>
                      <a:r>
                        <a:rPr kumimoji="1" lang="ja-JP" altLang="en-US" dirty="0"/>
                        <a:t>・一押しの理由は、ＡＩやプログラミングなどこれから役に立ちそうな内容が多いことや、・・・・</a:t>
                      </a:r>
                      <a:endParaRPr kumimoji="1" lang="en-US" altLang="ja-JP" dirty="0"/>
                    </a:p>
                    <a:p>
                      <a:endParaRPr kumimoji="1" lang="en-US" altLang="ja-JP" dirty="0"/>
                    </a:p>
                    <a:p>
                      <a:endParaRPr kumimoji="1" lang="ja-JP" altLang="en-US" dirty="0"/>
                    </a:p>
                  </a:txBody>
                  <a:tcPr/>
                </a:tc>
                <a:extLst>
                  <a:ext uri="{0D108BD9-81ED-4DB2-BD59-A6C34878D82A}">
                    <a16:rowId xmlns:a16="http://schemas.microsoft.com/office/drawing/2014/main" val="569228234"/>
                  </a:ext>
                </a:extLst>
              </a:tr>
            </a:tbl>
          </a:graphicData>
        </a:graphic>
      </p:graphicFrame>
      <p:sp>
        <p:nvSpPr>
          <p:cNvPr id="5" name="吹き出し: 四角形 4">
            <a:extLst>
              <a:ext uri="{FF2B5EF4-FFF2-40B4-BE49-F238E27FC236}">
                <a16:creationId xmlns:a16="http://schemas.microsoft.com/office/drawing/2014/main" id="{60629DA4-B1CB-BC00-847D-A941F3158EA2}"/>
              </a:ext>
            </a:extLst>
          </p:cNvPr>
          <p:cNvSpPr/>
          <p:nvPr/>
        </p:nvSpPr>
        <p:spPr>
          <a:xfrm>
            <a:off x="4237463" y="3336210"/>
            <a:ext cx="1616927" cy="936702"/>
          </a:xfrm>
          <a:prstGeom prst="wedgeRectCallout">
            <a:avLst>
              <a:gd name="adj1" fmla="val -38764"/>
              <a:gd name="adj2" fmla="val -85119"/>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kumimoji="1" lang="ja-JP" altLang="en-US" dirty="0"/>
              <a:t>スライドのレイアウトをメモ</a:t>
            </a:r>
          </a:p>
        </p:txBody>
      </p:sp>
      <p:sp>
        <p:nvSpPr>
          <p:cNvPr id="6" name="吹き出し: 四角形 5">
            <a:extLst>
              <a:ext uri="{FF2B5EF4-FFF2-40B4-BE49-F238E27FC236}">
                <a16:creationId xmlns:a16="http://schemas.microsoft.com/office/drawing/2014/main" id="{43475A01-B8FB-4F5E-9596-8EEA40549BD1}"/>
              </a:ext>
            </a:extLst>
          </p:cNvPr>
          <p:cNvSpPr/>
          <p:nvPr/>
        </p:nvSpPr>
        <p:spPr>
          <a:xfrm>
            <a:off x="6898423" y="3337549"/>
            <a:ext cx="1616927" cy="936702"/>
          </a:xfrm>
          <a:prstGeom prst="wedgeRectCallout">
            <a:avLst>
              <a:gd name="adj1" fmla="val -42902"/>
              <a:gd name="adj2" fmla="val -61310"/>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kumimoji="1" lang="ja-JP" altLang="en-US" dirty="0"/>
              <a:t>説明することの概要を書く</a:t>
            </a:r>
          </a:p>
        </p:txBody>
      </p:sp>
    </p:spTree>
    <p:extLst>
      <p:ext uri="{BB962C8B-B14F-4D97-AF65-F5344CB8AC3E}">
        <p14:creationId xmlns:p14="http://schemas.microsoft.com/office/powerpoint/2010/main" val="228943320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UDPゴシック">
      <a:majorFont>
        <a:latin typeface="BIZ UDPゴシック"/>
        <a:ea typeface="BIZ UDPゴシック"/>
        <a:cs typeface=""/>
      </a:majorFont>
      <a:minorFont>
        <a:latin typeface="BIZ UDPゴシック"/>
        <a:ea typeface="BIZ UDP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3140</TotalTime>
  <Words>1012</Words>
  <Application>Microsoft Office PowerPoint</Application>
  <PresentationFormat>画面に合わせる (4:3)</PresentationFormat>
  <Paragraphs>105</Paragraphs>
  <Slides>12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12</vt:i4>
      </vt:variant>
    </vt:vector>
  </HeadingPairs>
  <TitlesOfParts>
    <vt:vector size="16" baseType="lpstr">
      <vt:lpstr>BIZ UDPゴシック</vt:lpstr>
      <vt:lpstr>游ゴシック</vt:lpstr>
      <vt:lpstr>Arial</vt:lpstr>
      <vt:lpstr>Office テーマ</vt:lpstr>
      <vt:lpstr>情報Ⅰ総合実習 プレゼンテーション</vt:lpstr>
      <vt:lpstr>参考　プレゼンの組み立て 　　※ＰＲＥＰ法＝結論から話す方法</vt:lpstr>
      <vt:lpstr>課題</vt:lpstr>
      <vt:lpstr>条件</vt:lpstr>
      <vt:lpstr>制作の流れ（1.5～２時間）</vt:lpstr>
      <vt:lpstr>No.25の提出</vt:lpstr>
      <vt:lpstr>STEP1　企画書を作る</vt:lpstr>
      <vt:lpstr>参考　プレゼンの組み立て 　　※ＰＲＥＰ法＝結論から話す方法</vt:lpstr>
      <vt:lpstr>STEP2　下書きを作る</vt:lpstr>
      <vt:lpstr>STEP3　スライドを制作する</vt:lpstr>
      <vt:lpstr>ＳＴＥＰ４　プレゼンテーション</vt:lpstr>
      <vt:lpstr>【振り返り】</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Okamoto  Hiroyuki</dc:creator>
  <cp:lastModifiedBy>弘之 岡本</cp:lastModifiedBy>
  <cp:revision>36</cp:revision>
  <dcterms:created xsi:type="dcterms:W3CDTF">2024-12-16T22:52:20Z</dcterms:created>
  <dcterms:modified xsi:type="dcterms:W3CDTF">2025-03-23T04:41:58Z</dcterms:modified>
</cp:coreProperties>
</file>