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437" r:id="rId2"/>
    <p:sldId id="438" r:id="rId3"/>
    <p:sldId id="439" r:id="rId4"/>
    <p:sldId id="440" r:id="rId5"/>
    <p:sldId id="443" r:id="rId6"/>
    <p:sldId id="441" r:id="rId7"/>
    <p:sldId id="444" r:id="rId8"/>
    <p:sldId id="448" r:id="rId9"/>
    <p:sldId id="454" r:id="rId10"/>
    <p:sldId id="456" r:id="rId11"/>
    <p:sldId id="455" r:id="rId12"/>
    <p:sldId id="451" r:id="rId13"/>
    <p:sldId id="453" r:id="rId14"/>
    <p:sldId id="452" r:id="rId15"/>
    <p:sldId id="442" r:id="rId16"/>
    <p:sldId id="445" r:id="rId17"/>
    <p:sldId id="44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35" autoAdjust="0"/>
    <p:restoredTop sz="96652" autoAdjust="0"/>
  </p:normalViewPr>
  <p:slideViewPr>
    <p:cSldViewPr snapToGrid="0">
      <p:cViewPr varScale="1">
        <p:scale>
          <a:sx n="82" d="100"/>
          <a:sy n="82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3464D-13FF-41B8-A00F-5B48E1C3D13A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2BF36-A29E-460C-B6E7-15F0D8824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38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17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46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896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3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5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8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94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0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30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8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FDEA-CDE1-4337-88DA-49B93AFE221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FC37C-449F-491B-9641-137C227FF3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3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375A1-C414-60C3-D34A-CB38152CF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データの活用③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D14716-8AD5-21C6-58A0-DF0343B27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736122"/>
            <a:ext cx="6858000" cy="521677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No.2</a:t>
            </a:r>
            <a:r>
              <a:rPr kumimoji="1" lang="ja-JP" altLang="en-US" dirty="0">
                <a:solidFill>
                  <a:srgbClr val="FF0000"/>
                </a:solidFill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591545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04C820D-2C85-F014-5188-6F194D0D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ヒット曲を分析してみると・・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5742D131-24D2-399A-9E46-22218F254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4309"/>
            <a:ext cx="7886700" cy="47361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①よく使われた言葉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19</a:t>
            </a:r>
            <a:r>
              <a:rPr lang="ja-JP" altLang="en-US" dirty="0"/>
              <a:t>８</a:t>
            </a:r>
            <a:r>
              <a:rPr lang="en-US" altLang="ja-JP" dirty="0"/>
              <a:t>0</a:t>
            </a:r>
            <a:r>
              <a:rPr lang="ja-JP" altLang="en-US" dirty="0"/>
              <a:t>年代　</a:t>
            </a:r>
            <a:r>
              <a:rPr lang="ja-JP" altLang="en-US" sz="3200" dirty="0">
                <a:solidFill>
                  <a:srgbClr val="FF0000"/>
                </a:solidFill>
              </a:rPr>
              <a:t>心　愛　夢　恋　涙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2000</a:t>
            </a:r>
            <a:r>
              <a:rPr lang="ja-JP" altLang="en-US" dirty="0"/>
              <a:t>年代　</a:t>
            </a:r>
            <a:r>
              <a:rPr lang="ja-JP" altLang="en-US" sz="3200" dirty="0">
                <a:solidFill>
                  <a:srgbClr val="FF0000"/>
                </a:solidFill>
              </a:rPr>
              <a:t>今　夢　心　愛　空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2020</a:t>
            </a:r>
            <a:r>
              <a:rPr lang="ja-JP" altLang="en-US" dirty="0"/>
              <a:t>年代　</a:t>
            </a:r>
            <a:r>
              <a:rPr lang="ja-JP" altLang="en-US" sz="3200" dirty="0">
                <a:solidFill>
                  <a:srgbClr val="FF0000"/>
                </a:solidFill>
              </a:rPr>
              <a:t>今　手　心　夢　世界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②「手」と結びつく動詞の変化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1990</a:t>
            </a:r>
            <a:r>
              <a:rPr lang="ja-JP" altLang="en-US" dirty="0"/>
              <a:t>年代　</a:t>
            </a:r>
            <a:r>
              <a:rPr lang="ja-JP" altLang="en-US" sz="3200" dirty="0">
                <a:solidFill>
                  <a:srgbClr val="FF0000"/>
                </a:solidFill>
              </a:rPr>
              <a:t>振る　入れる　離す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2020</a:t>
            </a:r>
            <a:r>
              <a:rPr lang="ja-JP" altLang="en-US" dirty="0"/>
              <a:t>年代　</a:t>
            </a:r>
            <a:r>
              <a:rPr lang="ja-JP" altLang="en-US" sz="3200" dirty="0">
                <a:solidFill>
                  <a:srgbClr val="FF0000"/>
                </a:solidFill>
              </a:rPr>
              <a:t>握る　つなぐ　伸ばす　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FDEDCE95-29C4-023A-1E36-EF6A683C196F}"/>
              </a:ext>
            </a:extLst>
          </p:cNvPr>
          <p:cNvSpPr/>
          <p:nvPr/>
        </p:nvSpPr>
        <p:spPr>
          <a:xfrm>
            <a:off x="3552092" y="3528646"/>
            <a:ext cx="621323" cy="6213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9F5FC13-9CC2-8DB4-6905-D6DEFA9933BD}"/>
              </a:ext>
            </a:extLst>
          </p:cNvPr>
          <p:cNvCxnSpPr>
            <a:stCxn id="6" idx="3"/>
          </p:cNvCxnSpPr>
          <p:nvPr/>
        </p:nvCxnSpPr>
        <p:spPr>
          <a:xfrm flipH="1">
            <a:off x="1746738" y="4058978"/>
            <a:ext cx="1896345" cy="61853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30DC061-9572-81F6-C6C7-88134DDBAD7F}"/>
              </a:ext>
            </a:extLst>
          </p:cNvPr>
          <p:cNvSpPr txBox="1"/>
          <p:nvPr/>
        </p:nvSpPr>
        <p:spPr>
          <a:xfrm>
            <a:off x="4280525" y="4149969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https://www.at-s.com/life/article/ats/1050904.html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D89A1C-556D-F642-3256-7541DC5A6D6C}"/>
              </a:ext>
            </a:extLst>
          </p:cNvPr>
          <p:cNvSpPr txBox="1"/>
          <p:nvPr/>
        </p:nvSpPr>
        <p:spPr>
          <a:xfrm>
            <a:off x="2333897" y="6387330"/>
            <a:ext cx="68101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https://withnews.jp/article/f0201231001qq000000000000000W06910501qq000022289A</a:t>
            </a:r>
            <a:endParaRPr lang="ja-JP" altLang="en-US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9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C3575B2-8173-385F-7846-7BCFEA66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実習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歌詞を分析しよう</a:t>
            </a:r>
          </a:p>
        </p:txBody>
      </p:sp>
    </p:spTree>
    <p:extLst>
      <p:ext uri="{BB962C8B-B14F-4D97-AF65-F5344CB8AC3E}">
        <p14:creationId xmlns:p14="http://schemas.microsoft.com/office/powerpoint/2010/main" val="2491785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DE0CF3-A2B4-E0DB-2175-AEDBA11EF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分析の例（昔のドラえもん）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20BA67-88BD-43A0-C483-B5AC18D18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473" y="1690689"/>
            <a:ext cx="7886700" cy="491480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こんなこといいな できたらいいな</a:t>
            </a:r>
          </a:p>
          <a:p>
            <a:pPr marL="0" indent="0">
              <a:buNone/>
            </a:pPr>
            <a:r>
              <a:rPr kumimoji="1" lang="ja-JP" altLang="en-US" dirty="0"/>
              <a:t>あんなゆめ こんなゆめ いっぱいあるけど</a:t>
            </a:r>
          </a:p>
          <a:p>
            <a:pPr marL="0" indent="0">
              <a:buNone/>
            </a:pPr>
            <a:r>
              <a:rPr kumimoji="1" lang="ja-JP" altLang="en-US" dirty="0"/>
              <a:t>みんなみんなみんな かなえてくれる</a:t>
            </a:r>
          </a:p>
          <a:p>
            <a:pPr marL="0" indent="0">
              <a:buNone/>
            </a:pPr>
            <a:r>
              <a:rPr kumimoji="1" lang="ja-JP" altLang="en-US" dirty="0"/>
              <a:t>ふしぎなポッケで かなえてくれる</a:t>
            </a:r>
          </a:p>
          <a:p>
            <a:pPr marL="0" indent="0">
              <a:buNone/>
            </a:pPr>
            <a:r>
              <a:rPr kumimoji="1" lang="ja-JP" altLang="en-US" dirty="0"/>
              <a:t>そらをじゆうに とびたいな</a:t>
            </a:r>
          </a:p>
          <a:p>
            <a:pPr marL="0" indent="0">
              <a:buNone/>
            </a:pPr>
            <a:r>
              <a:rPr kumimoji="1" lang="ja-JP" altLang="en-US" dirty="0"/>
              <a:t>「ハイ！タケコプター」</a:t>
            </a:r>
          </a:p>
          <a:p>
            <a:pPr marL="0" indent="0">
              <a:buNone/>
            </a:pPr>
            <a:r>
              <a:rPr kumimoji="1" lang="ja-JP" altLang="en-US" dirty="0"/>
              <a:t>アンアンアン とってもだいすきドラえもん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r>
              <a:rPr kumimoji="1" lang="ja-JP" altLang="en-US" dirty="0"/>
              <a:t>しゅくだいとうばん しけんにおつかい</a:t>
            </a:r>
          </a:p>
          <a:p>
            <a:pPr marL="0" indent="0">
              <a:buNone/>
            </a:pPr>
            <a:r>
              <a:rPr kumimoji="1" lang="ja-JP" altLang="en-US" dirty="0"/>
              <a:t>あんなこと こんなこと たいへんだけど</a:t>
            </a:r>
          </a:p>
          <a:p>
            <a:pPr marL="0" indent="0">
              <a:buNone/>
            </a:pPr>
            <a:r>
              <a:rPr kumimoji="1" lang="ja-JP" altLang="en-US" dirty="0"/>
              <a:t>みんなみんなみんな たすけてくれる</a:t>
            </a:r>
          </a:p>
          <a:p>
            <a:pPr marL="0" indent="0">
              <a:buNone/>
            </a:pPr>
            <a:r>
              <a:rPr kumimoji="1" lang="ja-JP" altLang="en-US" dirty="0"/>
              <a:t>べんりなどうぐで たすけてくれる</a:t>
            </a:r>
          </a:p>
          <a:p>
            <a:pPr marL="0" indent="0">
              <a:buNone/>
            </a:pPr>
            <a:r>
              <a:rPr kumimoji="1" lang="ja-JP" altLang="en-US" dirty="0"/>
              <a:t>おもちゃの へいたいだ</a:t>
            </a:r>
          </a:p>
          <a:p>
            <a:pPr marL="0" indent="0">
              <a:buNone/>
            </a:pPr>
            <a:r>
              <a:rPr kumimoji="1" lang="ja-JP" altLang="en-US" dirty="0"/>
              <a:t>「ソレ！とつげき」</a:t>
            </a:r>
          </a:p>
          <a:p>
            <a:pPr marL="0" indent="0">
              <a:buNone/>
            </a:pPr>
            <a:r>
              <a:rPr kumimoji="1" lang="ja-JP" altLang="en-US" dirty="0"/>
              <a:t>アンアンアン とってもだいすきドラえもん</a:t>
            </a:r>
          </a:p>
          <a:p>
            <a:pPr marL="0" indent="0">
              <a:buNone/>
            </a:pPr>
            <a:endParaRPr kumimoji="1"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DC58C0-5BA4-BAB7-DA37-1C51B8933F16}"/>
              </a:ext>
            </a:extLst>
          </p:cNvPr>
          <p:cNvSpPr txBox="1"/>
          <p:nvPr/>
        </p:nvSpPr>
        <p:spPr>
          <a:xfrm>
            <a:off x="4571999" y="1571049"/>
            <a:ext cx="506838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kumimoji="1" lang="ja-JP" altLang="en-US" dirty="0"/>
              <a:t>あんなとこいいな いけたらいいな</a:t>
            </a:r>
          </a:p>
          <a:p>
            <a:pPr marL="0" indent="0">
              <a:buNone/>
            </a:pPr>
            <a:r>
              <a:rPr kumimoji="1" lang="ja-JP" altLang="en-US" dirty="0"/>
              <a:t>このくに あのしま たくさんあるけど</a:t>
            </a:r>
          </a:p>
          <a:p>
            <a:pPr marL="0" indent="0">
              <a:buNone/>
            </a:pPr>
            <a:r>
              <a:rPr kumimoji="1" lang="ja-JP" altLang="en-US" dirty="0"/>
              <a:t>みんなみんなみんな いかせてくれる</a:t>
            </a:r>
          </a:p>
          <a:p>
            <a:pPr marL="0" indent="0">
              <a:buNone/>
            </a:pPr>
            <a:r>
              <a:rPr kumimoji="1" lang="ja-JP" altLang="en-US" dirty="0"/>
              <a:t>みらいのきかいで かなえてくれる</a:t>
            </a:r>
          </a:p>
          <a:p>
            <a:pPr marL="0" indent="0">
              <a:buNone/>
            </a:pPr>
            <a:r>
              <a:rPr kumimoji="1" lang="ja-JP" altLang="en-US" dirty="0"/>
              <a:t>せかいりょこうに いきたいな</a:t>
            </a:r>
          </a:p>
          <a:p>
            <a:pPr marL="0" indent="0">
              <a:buNone/>
            </a:pPr>
            <a:r>
              <a:rPr kumimoji="1" lang="ja-JP" altLang="en-US" dirty="0"/>
              <a:t>「ウフフ！どこでもドアー」</a:t>
            </a:r>
          </a:p>
          <a:p>
            <a:pPr marL="0" indent="0">
              <a:buNone/>
            </a:pPr>
            <a:r>
              <a:rPr kumimoji="1" lang="ja-JP" altLang="en-US" dirty="0"/>
              <a:t>アンアンアン とってもだいすきドラえもん</a:t>
            </a:r>
          </a:p>
          <a:p>
            <a:pPr marL="0" indent="0">
              <a:buNone/>
            </a:pPr>
            <a:r>
              <a:rPr kumimoji="1" lang="ja-JP" altLang="en-US" dirty="0"/>
              <a:t>アンアンアン とってもだいすきドラえもん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2078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A45708-B2D1-0D3F-40F4-00185F8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分析させてみる</a:t>
            </a:r>
          </a:p>
        </p:txBody>
      </p:sp>
      <p:pic>
        <p:nvPicPr>
          <p:cNvPr id="5" name="図 4" descr="グラフィカル ユーザー インターフェイス, テキスト, メール, Web サイト&#10;&#10;自動的に生成された説明">
            <a:extLst>
              <a:ext uri="{FF2B5EF4-FFF2-40B4-BE49-F238E27FC236}">
                <a16:creationId xmlns:a16="http://schemas.microsoft.com/office/drawing/2014/main" id="{9C248A7F-E985-D890-9428-6A6328D6A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977" y="2671420"/>
            <a:ext cx="6754590" cy="3821454"/>
          </a:xfrm>
          <a:prstGeom prst="rect">
            <a:avLst/>
          </a:prstGeom>
        </p:spPr>
      </p:pic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E0ACF785-A370-657D-B737-193D39B90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28"/>
          <a:stretch/>
        </p:blipFill>
        <p:spPr>
          <a:xfrm>
            <a:off x="121921" y="1690689"/>
            <a:ext cx="2400635" cy="1050103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77BA9EB-F6CC-33B2-14BE-BFA644A04A8D}"/>
              </a:ext>
            </a:extLst>
          </p:cNvPr>
          <p:cNvSpPr/>
          <p:nvPr/>
        </p:nvSpPr>
        <p:spPr>
          <a:xfrm>
            <a:off x="2316480" y="2943497"/>
            <a:ext cx="757646" cy="3831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6761980-CA07-AA1E-B60C-7F83D94F824B}"/>
              </a:ext>
            </a:extLst>
          </p:cNvPr>
          <p:cNvSpPr/>
          <p:nvPr/>
        </p:nvSpPr>
        <p:spPr>
          <a:xfrm>
            <a:off x="3479074" y="3714205"/>
            <a:ext cx="1092926" cy="3831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635A2BA-342A-63C4-2BEA-0E507BD844A1}"/>
              </a:ext>
            </a:extLst>
          </p:cNvPr>
          <p:cNvSpPr/>
          <p:nvPr/>
        </p:nvSpPr>
        <p:spPr>
          <a:xfrm>
            <a:off x="2386147" y="4564729"/>
            <a:ext cx="6470469" cy="137451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D0E1025-EB39-240E-1121-DDD5DBEEE20C}"/>
              </a:ext>
            </a:extLst>
          </p:cNvPr>
          <p:cNvSpPr/>
          <p:nvPr/>
        </p:nvSpPr>
        <p:spPr>
          <a:xfrm>
            <a:off x="4619895" y="6070824"/>
            <a:ext cx="2002971" cy="4659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FA83E4-E16A-C515-885E-275843CD927A}"/>
              </a:ext>
            </a:extLst>
          </p:cNvPr>
          <p:cNvSpPr txBox="1"/>
          <p:nvPr/>
        </p:nvSpPr>
        <p:spPr>
          <a:xfrm>
            <a:off x="339634" y="293478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①新規作成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F36F094-ABBC-4831-9C7F-1A16136B9350}"/>
              </a:ext>
            </a:extLst>
          </p:cNvPr>
          <p:cNvSpPr txBox="1"/>
          <p:nvPr/>
        </p:nvSpPr>
        <p:spPr>
          <a:xfrm>
            <a:off x="339634" y="371420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②１つの文書を　</a:t>
            </a:r>
            <a:endParaRPr kumimoji="1" lang="en-US" altLang="ja-JP" dirty="0"/>
          </a:p>
          <a:p>
            <a:r>
              <a:rPr kumimoji="1" lang="ja-JP" altLang="en-US" dirty="0"/>
              <a:t>　　解析を選択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F9DBA8-C781-39A5-201B-668694B76D0F}"/>
              </a:ext>
            </a:extLst>
          </p:cNvPr>
          <p:cNvSpPr txBox="1"/>
          <p:nvPr/>
        </p:nvSpPr>
        <p:spPr>
          <a:xfrm>
            <a:off x="339634" y="492882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③歌詞を入力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0444A9D-5F29-B972-396D-D85BA984BCDA}"/>
              </a:ext>
            </a:extLst>
          </p:cNvPr>
          <p:cNvSpPr txBox="1"/>
          <p:nvPr/>
        </p:nvSpPr>
        <p:spPr>
          <a:xfrm>
            <a:off x="339633" y="6119112"/>
            <a:ext cx="2002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④テキストマイニングするを押す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92B3221-EEAF-42E1-4B4D-3093973D311E}"/>
              </a:ext>
            </a:extLst>
          </p:cNvPr>
          <p:cNvSpPr/>
          <p:nvPr/>
        </p:nvSpPr>
        <p:spPr>
          <a:xfrm>
            <a:off x="82186" y="2141526"/>
            <a:ext cx="2573927" cy="3831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39A0E332-AE8D-D604-AE9B-BCDD9FFA7D41}"/>
              </a:ext>
            </a:extLst>
          </p:cNvPr>
          <p:cNvCxnSpPr/>
          <p:nvPr/>
        </p:nvCxnSpPr>
        <p:spPr>
          <a:xfrm>
            <a:off x="2695303" y="2375874"/>
            <a:ext cx="531223" cy="40689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矢印: 下 18">
            <a:extLst>
              <a:ext uri="{FF2B5EF4-FFF2-40B4-BE49-F238E27FC236}">
                <a16:creationId xmlns:a16="http://schemas.microsoft.com/office/drawing/2014/main" id="{13E313ED-D1C0-B7A3-93DE-346F3C83838D}"/>
              </a:ext>
            </a:extLst>
          </p:cNvPr>
          <p:cNvSpPr/>
          <p:nvPr/>
        </p:nvSpPr>
        <p:spPr>
          <a:xfrm>
            <a:off x="957943" y="3429000"/>
            <a:ext cx="496388" cy="20247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923F5CD7-6F68-CCD6-E5D7-56ECD6576556}"/>
              </a:ext>
            </a:extLst>
          </p:cNvPr>
          <p:cNvSpPr/>
          <p:nvPr/>
        </p:nvSpPr>
        <p:spPr>
          <a:xfrm>
            <a:off x="1005840" y="5543975"/>
            <a:ext cx="496388" cy="20247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下 21">
            <a:extLst>
              <a:ext uri="{FF2B5EF4-FFF2-40B4-BE49-F238E27FC236}">
                <a16:creationId xmlns:a16="http://schemas.microsoft.com/office/drawing/2014/main" id="{F125F793-21B5-4F6A-57CE-9B30188ADA03}"/>
              </a:ext>
            </a:extLst>
          </p:cNvPr>
          <p:cNvSpPr/>
          <p:nvPr/>
        </p:nvSpPr>
        <p:spPr>
          <a:xfrm>
            <a:off x="957943" y="4604833"/>
            <a:ext cx="496388" cy="20247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775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21E2D7-8114-00FF-96E9-CF929982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分析の例</a:t>
            </a:r>
          </a:p>
        </p:txBody>
      </p:sp>
      <p:pic>
        <p:nvPicPr>
          <p:cNvPr id="5" name="図 4" descr="テキスト, ホワイトボード&#10;&#10;自動的に生成された説明">
            <a:extLst>
              <a:ext uri="{FF2B5EF4-FFF2-40B4-BE49-F238E27FC236}">
                <a16:creationId xmlns:a16="http://schemas.microsoft.com/office/drawing/2014/main" id="{1DCE306A-9056-ECE5-3157-10E3D1C705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02" y="1714639"/>
            <a:ext cx="4425198" cy="3032846"/>
          </a:xfrm>
          <a:prstGeom prst="rect">
            <a:avLst/>
          </a:prstGeom>
        </p:spPr>
      </p:pic>
      <p:pic>
        <p:nvPicPr>
          <p:cNvPr id="7" name="図 6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F7F9B2EA-E349-A258-91DA-18F760FFA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642" y="4023359"/>
            <a:ext cx="5141358" cy="273271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858530-BE0E-B191-6FCE-2D5BE0EA9986}"/>
              </a:ext>
            </a:extLst>
          </p:cNvPr>
          <p:cNvSpPr txBox="1"/>
          <p:nvPr/>
        </p:nvSpPr>
        <p:spPr>
          <a:xfrm>
            <a:off x="146802" y="4456459"/>
            <a:ext cx="37110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【</a:t>
            </a:r>
            <a:r>
              <a:rPr kumimoji="1" lang="ja-JP" altLang="en-US" sz="2400" dirty="0"/>
              <a:t>分析</a:t>
            </a:r>
            <a:r>
              <a:rPr kumimoji="1" lang="en-US" altLang="ja-JP" sz="2400" dirty="0"/>
              <a:t>】</a:t>
            </a:r>
            <a:r>
              <a:rPr kumimoji="1" lang="ja-JP" altLang="en-US" sz="2400" dirty="0"/>
              <a:t>↑</a:t>
            </a:r>
            <a:endParaRPr kumimoji="1" lang="en-US" altLang="ja-JP" sz="2400" dirty="0"/>
          </a:p>
          <a:p>
            <a:r>
              <a:rPr kumimoji="1" lang="ja-JP" altLang="en-US" sz="2400" dirty="0"/>
              <a:t>・「かなえる」が一番多く</a:t>
            </a:r>
            <a:endParaRPr kumimoji="1" lang="en-US" altLang="ja-JP" sz="2400" dirty="0"/>
          </a:p>
          <a:p>
            <a:r>
              <a:rPr kumimoji="1" lang="ja-JP" altLang="en-US" sz="2400" dirty="0"/>
              <a:t>　秘密道具の名前が多い</a:t>
            </a:r>
            <a:endParaRPr kumimoji="1" lang="en-US" altLang="ja-JP" sz="2400" dirty="0"/>
          </a:p>
          <a:p>
            <a:r>
              <a:rPr kumimoji="1" lang="ja-JP" altLang="en-US" sz="2400" dirty="0"/>
              <a:t>・秘密道具で夢をかなえるというメッセージがこめられている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8BC5E1-85E0-38BF-94DE-E7AFCAA72754}"/>
              </a:ext>
            </a:extLst>
          </p:cNvPr>
          <p:cNvSpPr txBox="1"/>
          <p:nvPr/>
        </p:nvSpPr>
        <p:spPr>
          <a:xfrm>
            <a:off x="5522478" y="1331434"/>
            <a:ext cx="34747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【</a:t>
            </a:r>
            <a:r>
              <a:rPr kumimoji="1" lang="ja-JP" altLang="en-US" sz="2400" dirty="0"/>
              <a:t>分析</a:t>
            </a:r>
            <a:r>
              <a:rPr kumimoji="1" lang="en-US" altLang="ja-JP" sz="2400" dirty="0"/>
              <a:t>】</a:t>
            </a:r>
            <a:r>
              <a:rPr kumimoji="1" lang="ja-JP" altLang="en-US" sz="2400" dirty="0"/>
              <a:t>↓</a:t>
            </a:r>
            <a:endParaRPr kumimoji="1" lang="en-US" altLang="ja-JP" sz="2400" dirty="0"/>
          </a:p>
          <a:p>
            <a:r>
              <a:rPr kumimoji="1" lang="ja-JP" altLang="en-US" sz="2400" dirty="0"/>
              <a:t>・形容詞がほとんどなく名詞が多い</a:t>
            </a:r>
            <a:endParaRPr kumimoji="1" lang="en-US" altLang="ja-JP" sz="2400" dirty="0"/>
          </a:p>
          <a:p>
            <a:r>
              <a:rPr kumimoji="1" lang="ja-JP" altLang="en-US" sz="2400" dirty="0"/>
              <a:t>・「アンアン」など子供がリズムをとる言葉が多い</a:t>
            </a:r>
            <a:endParaRPr kumimoji="1" lang="en-US" altLang="ja-JP" sz="2400" dirty="0"/>
          </a:p>
          <a:p>
            <a:r>
              <a:rPr kumimoji="1" lang="ja-JP" altLang="en-US" sz="2400" dirty="0"/>
              <a:t>・「どらえもん」、「大好き」が多く登場する</a:t>
            </a:r>
          </a:p>
        </p:txBody>
      </p:sp>
    </p:spTree>
    <p:extLst>
      <p:ext uri="{BB962C8B-B14F-4D97-AF65-F5344CB8AC3E}">
        <p14:creationId xmlns:p14="http://schemas.microsoft.com/office/powerpoint/2010/main" val="300128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4B74AB-BB13-BFCF-54CD-9AD692C3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73834"/>
            <a:ext cx="8236677" cy="1325563"/>
          </a:xfrm>
        </p:spPr>
        <p:txBody>
          <a:bodyPr>
            <a:norm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実習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テキストマイニングツール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を使って歌詞を分析しよう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746B52-5986-9552-7FC3-04540D67A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36677" cy="4949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１．自分でテーマを設定し比較する二つの曲を決める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（例）①昔と今のアニメの歌詞の比較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・ドラえもんの昔のテーマと今の曲を分析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②アーティスト・作詞家の歌詞の世界の比較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・作詞家</a:t>
            </a:r>
            <a:r>
              <a:rPr kumimoji="1" lang="ja-JP" altLang="en-US" dirty="0"/>
              <a:t>秋元康の歌詞の傾向を２曲分析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③時代のヒット曲の歌詞の比較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・２０１４年と２０２４年のヒット曲の分析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0248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1A6BF-EFB2-3140-BA36-80364B0F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実習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テキストマイニングツール</a:t>
            </a:r>
            <a:br>
              <a:rPr kumimoji="1" lang="ja-JP" altLang="en-US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　　を使って歌詞を分析しよう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827812-3E6C-5CCB-C023-AA6473B91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93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２．曲１の歌詞を調べ、テキストマイニングツールに　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入力して分析する。分析結果をメモする。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☞どんな言葉が多い、特徴的な言葉は？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３．曲２についても同様に歌詞を分析しメモする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４．曲１と曲２の分析結果から共通するところ、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違うところを考察する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５．分析結果を記入する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FA478605-E8EC-4F30-8770-E87BF30A36AE}"/>
              </a:ext>
            </a:extLst>
          </p:cNvPr>
          <p:cNvSpPr/>
          <p:nvPr/>
        </p:nvSpPr>
        <p:spPr>
          <a:xfrm>
            <a:off x="3557452" y="3268980"/>
            <a:ext cx="1158240" cy="3200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8A6023A7-7A9B-8639-4E1A-D306A24F4ED2}"/>
              </a:ext>
            </a:extLst>
          </p:cNvPr>
          <p:cNvSpPr/>
          <p:nvPr/>
        </p:nvSpPr>
        <p:spPr>
          <a:xfrm>
            <a:off x="3557452" y="5645308"/>
            <a:ext cx="1158240" cy="3200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CAE9944E-2608-7FC4-6E31-A0FF600706B8}"/>
              </a:ext>
            </a:extLst>
          </p:cNvPr>
          <p:cNvSpPr/>
          <p:nvPr/>
        </p:nvSpPr>
        <p:spPr>
          <a:xfrm>
            <a:off x="3557452" y="4288924"/>
            <a:ext cx="1158240" cy="32004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862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9BC87-1B05-14BA-C71F-787831BB4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振り返り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F9BC03-2BCC-DDAC-1D88-82B7D6F9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004661"/>
          </a:xfrm>
        </p:spPr>
        <p:txBody>
          <a:bodyPr/>
          <a:lstStyle/>
          <a:p>
            <a:r>
              <a:rPr kumimoji="1" lang="en-US" altLang="ja-JP" dirty="0"/>
              <a:t>No.2</a:t>
            </a:r>
            <a:r>
              <a:rPr kumimoji="1" lang="ja-JP" altLang="en-US" dirty="0"/>
              <a:t>４で学んだこと、思ったこと、考えたことを箇条書きで３行書こう。</a:t>
            </a:r>
          </a:p>
        </p:txBody>
      </p:sp>
    </p:spTree>
    <p:extLst>
      <p:ext uri="{BB962C8B-B14F-4D97-AF65-F5344CB8AC3E}">
        <p14:creationId xmlns:p14="http://schemas.microsoft.com/office/powerpoint/2010/main" val="351504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4C12B8B-E412-3493-BD75-0C927E9C1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8058558" cy="2852737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質的データは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　　　　どう分析する？</a:t>
            </a:r>
          </a:p>
        </p:txBody>
      </p:sp>
    </p:spTree>
    <p:extLst>
      <p:ext uri="{BB962C8B-B14F-4D97-AF65-F5344CB8AC3E}">
        <p14:creationId xmlns:p14="http://schemas.microsoft.com/office/powerpoint/2010/main" val="355602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9828F-6798-1DB7-1A0A-898536C9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次の情報</a:t>
            </a:r>
            <a:r>
              <a:rPr kumimoji="1" lang="en-US" altLang="ja-JP" dirty="0">
                <a:solidFill>
                  <a:srgbClr val="FF0000"/>
                </a:solidFill>
              </a:rPr>
              <a:t>Ⅰ</a:t>
            </a:r>
            <a:r>
              <a:rPr kumimoji="1" lang="ja-JP" altLang="en-US" dirty="0">
                <a:solidFill>
                  <a:srgbClr val="FF0000"/>
                </a:solidFill>
              </a:rPr>
              <a:t>の参考書の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　　口コミを分析してみよう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EA2AFC-57AA-91F0-91B4-C1CDC0D90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1825624"/>
            <a:ext cx="8717280" cy="50323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kumimoji="1" lang="ja-JP" altLang="en-US" sz="3400" dirty="0"/>
              <a:t>★★★★★ 情報</a:t>
            </a:r>
            <a:r>
              <a:rPr kumimoji="1" lang="en-US" altLang="ja-JP" sz="3400" dirty="0"/>
              <a:t>Ⅰ</a:t>
            </a:r>
            <a:r>
              <a:rPr kumimoji="1" lang="ja-JP" altLang="en-US" sz="3400" dirty="0"/>
              <a:t>の基礎がしっかりと学べる一冊。イラストや図解が豊富で、初心者にも分かり</a:t>
            </a:r>
          </a:p>
          <a:p>
            <a:pPr marL="0" indent="0">
              <a:buNone/>
            </a:pPr>
            <a:r>
              <a:rPr kumimoji="1" lang="ja-JP" altLang="en-US" sz="3400" dirty="0"/>
              <a:t>やすい内容です。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★★★☆☆ 内容は良いが、少し難解な部分も。中級者向けの参考書かもしれません。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★★★★★ プログラミングの実例がたくさん載っていて、実践的なスキルが身につきます。</a:t>
            </a:r>
          </a:p>
          <a:p>
            <a:pPr marL="0" indent="0">
              <a:buNone/>
            </a:pPr>
            <a:r>
              <a:rPr kumimoji="1" lang="ja-JP" altLang="en-US" sz="3400" dirty="0"/>
              <a:t>教科書的な堅苦しさがなく、読みやすいです。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★★★★☆ 情報</a:t>
            </a:r>
            <a:r>
              <a:rPr kumimoji="1" lang="en-US" altLang="ja-JP" sz="3400" dirty="0"/>
              <a:t>Ⅰ</a:t>
            </a:r>
            <a:r>
              <a:rPr kumimoji="1" lang="ja-JP" altLang="en-US" sz="3400" dirty="0"/>
              <a:t>の試験対策にピッタリ。過去問の解説も充実していて、得点アップ間違いなし。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★★★☆☆ ボリュームがありすぎて、時間がない人には向かないかも。しかし、内容はとても</a:t>
            </a:r>
          </a:p>
          <a:p>
            <a:pPr marL="0" indent="0">
              <a:buNone/>
            </a:pPr>
            <a:r>
              <a:rPr kumimoji="1" lang="ja-JP" altLang="en-US" sz="3400" dirty="0"/>
              <a:t>充実しています。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★★★★☆ 最新の技術トレンドもしっかりカバー。未来を見据えた学びができる参考書。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★★★★★ 学習の進め方がわかりやすく、ステップバイステップで知識を深められる。</a:t>
            </a:r>
          </a:p>
          <a:p>
            <a:pPr marL="0" indent="0">
              <a:buNone/>
            </a:pPr>
            <a:r>
              <a:rPr kumimoji="1" lang="ja-JP" altLang="en-US" sz="3400" dirty="0"/>
              <a:t>家庭学習に最適。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★★★☆☆ 練習問題が少し難しすぎる印象。ただ、その分やりがいがあります。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★★★★☆ デザインがシンプルで、目に優しい。長時間の学習でも疲れにくい工夫がされています。</a:t>
            </a:r>
          </a:p>
          <a:p>
            <a:pPr marL="0" indent="0">
              <a:buNone/>
            </a:pPr>
            <a:r>
              <a:rPr kumimoji="1" lang="ja-JP" altLang="en-US" sz="3400" dirty="0"/>
              <a:t>★★★★★ サポートサイトも充実していて、オンラインでの学習もサポート。</a:t>
            </a:r>
          </a:p>
          <a:p>
            <a:pPr marL="0" indent="0">
              <a:buNone/>
            </a:pPr>
            <a:r>
              <a:rPr kumimoji="1" lang="ja-JP" altLang="en-US" sz="3400" dirty="0"/>
              <a:t>コストパフォーマンスが良い一冊。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732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8ED740-0537-49A3-1551-8A47AE939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分析を書こう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C1884B-50DB-3CE1-F8EC-20EE7A58E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4"/>
            <a:ext cx="8140881" cy="4758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ja-JP" sz="3200" kern="100" dirty="0">
                <a:effectLst/>
                <a:latin typeface="+mn-ea"/>
                <a:cs typeface="Times New Roman" panose="02020603050405020304" pitchFamily="18" charset="0"/>
              </a:rPr>
              <a:t>１．全体としてポジティブな評価、ネガティブな評価のどちらが多いだろう。</a:t>
            </a:r>
          </a:p>
          <a:p>
            <a:pPr marL="0" indent="0">
              <a:buNone/>
            </a:pPr>
            <a:endParaRPr lang="en-US" altLang="ja-JP" sz="32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ja-JP" altLang="ja-JP" sz="3200" kern="100" dirty="0">
                <a:effectLst/>
                <a:latin typeface="+mn-ea"/>
                <a:cs typeface="Times New Roman" panose="02020603050405020304" pitchFamily="18" charset="0"/>
              </a:rPr>
              <a:t>２．ポジティブな評価ではどのようなところが評価されているだろう。箇条書きで書きだそう。</a:t>
            </a:r>
          </a:p>
          <a:p>
            <a:pPr marL="0" indent="0">
              <a:buNone/>
            </a:pPr>
            <a:endParaRPr lang="en-US" altLang="ja-JP" sz="4400" dirty="0">
              <a:latin typeface="+mn-ea"/>
            </a:endParaRPr>
          </a:p>
          <a:p>
            <a:pPr marL="0" indent="0">
              <a:buNone/>
            </a:pPr>
            <a:r>
              <a:rPr lang="ja-JP" altLang="ja-JP" sz="3200" kern="100" dirty="0">
                <a:effectLst/>
                <a:latin typeface="+mn-ea"/>
                <a:cs typeface="Times New Roman" panose="02020603050405020304" pitchFamily="18" charset="0"/>
              </a:rPr>
              <a:t>３．ネガティブな評価ではどのようなところが</a:t>
            </a:r>
            <a:r>
              <a:rPr lang="ja-JP" altLang="en-US" sz="3200" kern="100" dirty="0">
                <a:effectLst/>
                <a:latin typeface="+mn-ea"/>
                <a:cs typeface="Times New Roman" panose="02020603050405020304" pitchFamily="18" charset="0"/>
              </a:rPr>
              <a:t>課題</a:t>
            </a:r>
            <a:r>
              <a:rPr lang="ja-JP" altLang="ja-JP" sz="3200" kern="100" dirty="0">
                <a:effectLst/>
                <a:latin typeface="+mn-ea"/>
                <a:cs typeface="Times New Roman" panose="02020603050405020304" pitchFamily="18" charset="0"/>
              </a:rPr>
              <a:t>になっているだろう。箇条書きで書きだそう。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8943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313B04-C295-AE81-06B4-B26C9591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696"/>
            <a:ext cx="7886700" cy="5677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/>
              <a:t>情報</a:t>
            </a:r>
            <a:r>
              <a:rPr kumimoji="1" lang="en-US" altLang="ja-JP" sz="1600" dirty="0"/>
              <a:t>Ⅰ</a:t>
            </a:r>
            <a:r>
              <a:rPr kumimoji="1" lang="ja-JP" altLang="en-US" sz="1600" dirty="0"/>
              <a:t>の基礎がしっかりと学べる一冊。イラストや図解が豊富で、初心者にも分かり</a:t>
            </a:r>
          </a:p>
          <a:p>
            <a:pPr marL="0" indent="0">
              <a:buNone/>
            </a:pPr>
            <a:r>
              <a:rPr kumimoji="1" lang="ja-JP" altLang="en-US" sz="1600" dirty="0"/>
              <a:t>やすい内容です。</a:t>
            </a:r>
          </a:p>
          <a:p>
            <a:pPr marL="0" indent="0">
              <a:buNone/>
            </a:pPr>
            <a:r>
              <a:rPr kumimoji="1" lang="ja-JP" altLang="en-US" sz="1600" dirty="0"/>
              <a:t> 内容は良いが、少し難解な部分も。中級者向けの参考書かもしれません。</a:t>
            </a:r>
          </a:p>
          <a:p>
            <a:pPr marL="0" indent="0">
              <a:buNone/>
            </a:pPr>
            <a:r>
              <a:rPr kumimoji="1" lang="ja-JP" altLang="en-US" sz="1600" dirty="0"/>
              <a:t> プログラミングの実例がたくさん載っていて、実践的なスキルが身につきます。</a:t>
            </a:r>
          </a:p>
          <a:p>
            <a:pPr marL="0" indent="0">
              <a:buNone/>
            </a:pPr>
            <a:r>
              <a:rPr kumimoji="1" lang="ja-JP" altLang="en-US" sz="1600" dirty="0"/>
              <a:t>教科書的な堅苦しさがなく、読みやすいです。</a:t>
            </a:r>
          </a:p>
          <a:p>
            <a:pPr marL="0" indent="0">
              <a:buNone/>
            </a:pPr>
            <a:r>
              <a:rPr kumimoji="1" lang="ja-JP" altLang="en-US" sz="1600" dirty="0"/>
              <a:t> 情報</a:t>
            </a:r>
            <a:r>
              <a:rPr kumimoji="1" lang="en-US" altLang="ja-JP" sz="1600" dirty="0"/>
              <a:t>Ⅰ</a:t>
            </a:r>
            <a:r>
              <a:rPr kumimoji="1" lang="ja-JP" altLang="en-US" sz="1600" dirty="0"/>
              <a:t>の試験対策にピッタリ。過去問の解説も充実していて、得点アップ間違いなし。</a:t>
            </a:r>
          </a:p>
          <a:p>
            <a:pPr marL="0" indent="0">
              <a:buNone/>
            </a:pPr>
            <a:r>
              <a:rPr kumimoji="1" lang="ja-JP" altLang="en-US" sz="1600" dirty="0"/>
              <a:t>ボリュームがありすぎて、時間がない人には向かないかも。しかし、内容はとても</a:t>
            </a:r>
          </a:p>
          <a:p>
            <a:pPr marL="0" indent="0">
              <a:buNone/>
            </a:pPr>
            <a:r>
              <a:rPr kumimoji="1" lang="ja-JP" altLang="en-US" sz="1600" dirty="0"/>
              <a:t>充実しています。</a:t>
            </a:r>
          </a:p>
          <a:p>
            <a:pPr marL="0" indent="0">
              <a:buNone/>
            </a:pPr>
            <a:r>
              <a:rPr kumimoji="1" lang="ja-JP" altLang="en-US" sz="1600" dirty="0"/>
              <a:t> 最新の技術トレンドもしっかりカバー。未来を見据えた学びができる参考書。</a:t>
            </a:r>
          </a:p>
          <a:p>
            <a:pPr marL="0" indent="0">
              <a:buNone/>
            </a:pPr>
            <a:r>
              <a:rPr kumimoji="1" lang="ja-JP" altLang="en-US" sz="1600" dirty="0"/>
              <a:t> 学習の進め方がわかりやすく、ステップバイステップで知識を深められる。</a:t>
            </a:r>
          </a:p>
          <a:p>
            <a:pPr marL="0" indent="0">
              <a:buNone/>
            </a:pPr>
            <a:r>
              <a:rPr kumimoji="1" lang="ja-JP" altLang="en-US" sz="1600" dirty="0"/>
              <a:t>家庭学習に最適。</a:t>
            </a:r>
          </a:p>
          <a:p>
            <a:pPr marL="0" indent="0">
              <a:buNone/>
            </a:pPr>
            <a:r>
              <a:rPr kumimoji="1" lang="ja-JP" altLang="en-US" sz="1600" dirty="0"/>
              <a:t> 練習問題が少し難しすぎる印象。ただ、その分やりがいがあります。</a:t>
            </a:r>
          </a:p>
          <a:p>
            <a:pPr marL="0" indent="0">
              <a:buNone/>
            </a:pPr>
            <a:r>
              <a:rPr kumimoji="1" lang="ja-JP" altLang="en-US" sz="1600" dirty="0"/>
              <a:t> デザインがシンプルで、目に優しい。長時間の学習でも疲れにくい工夫がされています。</a:t>
            </a:r>
          </a:p>
          <a:p>
            <a:pPr marL="0" indent="0">
              <a:buNone/>
            </a:pPr>
            <a:r>
              <a:rPr kumimoji="1" lang="ja-JP" altLang="en-US" sz="1600" dirty="0"/>
              <a:t> サポートサイトも充実していて、オンラインでの学習もサポート。</a:t>
            </a:r>
          </a:p>
          <a:p>
            <a:pPr marL="0" indent="0">
              <a:buNone/>
            </a:pPr>
            <a:r>
              <a:rPr kumimoji="1" lang="ja-JP" altLang="en-US" sz="1600" dirty="0"/>
              <a:t>コストパフォーマンスが良い一冊。</a:t>
            </a:r>
          </a:p>
        </p:txBody>
      </p:sp>
    </p:spTree>
    <p:extLst>
      <p:ext uri="{BB962C8B-B14F-4D97-AF65-F5344CB8AC3E}">
        <p14:creationId xmlns:p14="http://schemas.microsoft.com/office/powerpoint/2010/main" val="365525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357E67A6-621C-364E-CEDA-213505A4AA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03" y="1534423"/>
            <a:ext cx="5533945" cy="315949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E004662-0B86-33BF-0B6E-DEC8893DA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テキストマイニングツールで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　　　　　　　　　　分析してみよう</a:t>
            </a:r>
          </a:p>
        </p:txBody>
      </p:sp>
      <p:pic>
        <p:nvPicPr>
          <p:cNvPr id="9" name="図 8" descr="カレンダー&#10;&#10;自動的に生成された説明">
            <a:extLst>
              <a:ext uri="{FF2B5EF4-FFF2-40B4-BE49-F238E27FC236}">
                <a16:creationId xmlns:a16="http://schemas.microsoft.com/office/drawing/2014/main" id="{DC411A65-8A85-6FA4-7B72-B07B9BFB16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925" y="3761227"/>
            <a:ext cx="4145280" cy="297355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B7B6BDD-ED41-0146-7D9F-CE77F40E3AC1}"/>
              </a:ext>
            </a:extLst>
          </p:cNvPr>
          <p:cNvSpPr txBox="1"/>
          <p:nvPr/>
        </p:nvSpPr>
        <p:spPr>
          <a:xfrm>
            <a:off x="505099" y="4553882"/>
            <a:ext cx="3735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↑</a:t>
            </a:r>
            <a:r>
              <a:rPr kumimoji="1" lang="en-US" altLang="ja-JP" sz="2400" dirty="0"/>
              <a:t>【</a:t>
            </a:r>
            <a:r>
              <a:rPr kumimoji="1" lang="ja-JP" altLang="en-US" sz="2400" dirty="0"/>
              <a:t>分析</a:t>
            </a:r>
            <a:r>
              <a:rPr kumimoji="1" lang="en-US" altLang="ja-JP" sz="2400" dirty="0"/>
              <a:t>】</a:t>
            </a:r>
          </a:p>
          <a:p>
            <a:r>
              <a:rPr kumimoji="1" lang="ja-JP" altLang="en-US" sz="2400" dirty="0"/>
              <a:t>・どういった言葉が多く使われているか？</a:t>
            </a:r>
            <a:endParaRPr kumimoji="1" lang="en-US" altLang="ja-JP" sz="2400" dirty="0"/>
          </a:p>
          <a:p>
            <a:r>
              <a:rPr kumimoji="1" lang="ja-JP" altLang="en-US" sz="2400" dirty="0"/>
              <a:t>・大まかにどのような内容の言葉が多いか？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284D39-D86E-23E1-9193-44981F8A94AC}"/>
              </a:ext>
            </a:extLst>
          </p:cNvPr>
          <p:cNvSpPr txBox="1"/>
          <p:nvPr/>
        </p:nvSpPr>
        <p:spPr>
          <a:xfrm>
            <a:off x="5521588" y="1720363"/>
            <a:ext cx="37359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↓</a:t>
            </a:r>
            <a:r>
              <a:rPr kumimoji="1" lang="en-US" altLang="ja-JP" sz="2400" dirty="0"/>
              <a:t>【</a:t>
            </a:r>
            <a:r>
              <a:rPr kumimoji="1" lang="ja-JP" altLang="en-US" sz="2400" dirty="0"/>
              <a:t>分析</a:t>
            </a:r>
            <a:r>
              <a:rPr kumimoji="1" lang="en-US" altLang="ja-JP" sz="2400" dirty="0"/>
              <a:t>】</a:t>
            </a:r>
          </a:p>
          <a:p>
            <a:r>
              <a:rPr kumimoji="1" lang="ja-JP" altLang="en-US" sz="2400" dirty="0"/>
              <a:t>・名詞・動詞・形容詞どれが多いか？</a:t>
            </a:r>
            <a:endParaRPr kumimoji="1" lang="en-US" altLang="ja-JP" sz="2400" dirty="0"/>
          </a:p>
          <a:p>
            <a:r>
              <a:rPr kumimoji="1" lang="ja-JP" altLang="en-US" sz="2400" dirty="0"/>
              <a:t>・どのような動詞・形容詞が使われているか？</a:t>
            </a:r>
          </a:p>
        </p:txBody>
      </p:sp>
    </p:spTree>
    <p:extLst>
      <p:ext uri="{BB962C8B-B14F-4D97-AF65-F5344CB8AC3E}">
        <p14:creationId xmlns:p14="http://schemas.microsoft.com/office/powerpoint/2010/main" val="845142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DE5EF-7431-075B-1145-BC71C1E7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知識の整理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149376-390A-9218-937A-AA051D2FD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１．テキストデータの分析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（</a:t>
            </a:r>
            <a:r>
              <a:rPr lang="ja-JP" altLang="en-US" dirty="0">
                <a:solidFill>
                  <a:srgbClr val="FF0000"/>
                </a:solidFill>
              </a:rPr>
              <a:t>　テキストデータ　</a:t>
            </a:r>
            <a:r>
              <a:rPr lang="ja-JP" altLang="en-US" dirty="0"/>
              <a:t>）＝文字情報のデータ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　　　↓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（　</a:t>
            </a:r>
            <a:r>
              <a:rPr lang="ja-JP" altLang="en-US" dirty="0">
                <a:solidFill>
                  <a:srgbClr val="FF0000"/>
                </a:solidFill>
              </a:rPr>
              <a:t>テキストマイニング</a:t>
            </a:r>
            <a:r>
              <a:rPr lang="ja-JP" altLang="en-US" dirty="0"/>
              <a:t>　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＝文字情報の集まりを分析する方法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8155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C3575B2-8173-385F-7846-7BCFEA667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実習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br>
              <a:rPr lang="en-US" altLang="ja-JP" dirty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歌詞を分析しよう</a:t>
            </a:r>
          </a:p>
        </p:txBody>
      </p:sp>
    </p:spTree>
    <p:extLst>
      <p:ext uri="{BB962C8B-B14F-4D97-AF65-F5344CB8AC3E}">
        <p14:creationId xmlns:p14="http://schemas.microsoft.com/office/powerpoint/2010/main" val="1744456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83C6A5-8F9E-24E4-5455-2107220AD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ヒット曲で</a:t>
            </a:r>
            <a:br>
              <a:rPr kumimoji="1" lang="en-US" altLang="ja-JP" dirty="0">
                <a:solidFill>
                  <a:srgbClr val="FF0000"/>
                </a:solidFill>
              </a:rPr>
            </a:br>
            <a:r>
              <a:rPr kumimoji="1" lang="ja-JP" altLang="en-US" dirty="0">
                <a:solidFill>
                  <a:srgbClr val="FF0000"/>
                </a:solidFill>
              </a:rPr>
              <a:t>よく使われる言葉は？</a:t>
            </a:r>
          </a:p>
        </p:txBody>
      </p:sp>
    </p:spTree>
    <p:extLst>
      <p:ext uri="{BB962C8B-B14F-4D97-AF65-F5344CB8AC3E}">
        <p14:creationId xmlns:p14="http://schemas.microsoft.com/office/powerpoint/2010/main" val="904301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2600</TotalTime>
  <Words>1191</Words>
  <Application>Microsoft Office PowerPoint</Application>
  <PresentationFormat>画面に合わせる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BIZ UDPゴシック</vt:lpstr>
      <vt:lpstr>游ゴシック</vt:lpstr>
      <vt:lpstr>Arial</vt:lpstr>
      <vt:lpstr>Office テーマ</vt:lpstr>
      <vt:lpstr>データの活用③</vt:lpstr>
      <vt:lpstr>質的データは 　　　　　どう分析する？</vt:lpstr>
      <vt:lpstr>次の情報Ⅰの参考書の 　　　　口コミを分析してみよう</vt:lpstr>
      <vt:lpstr>分析を書こう</vt:lpstr>
      <vt:lpstr>PowerPoint プレゼンテーション</vt:lpstr>
      <vt:lpstr>テキストマイニングツールで 　　　　　　　　　　分析してみよう</vt:lpstr>
      <vt:lpstr>【知識の整理】</vt:lpstr>
      <vt:lpstr>【実習】 　歌詞を分析しよう</vt:lpstr>
      <vt:lpstr>ヒット曲で よく使われる言葉は？</vt:lpstr>
      <vt:lpstr>ヒット曲を分析してみると・・</vt:lpstr>
      <vt:lpstr>【実習】 　歌詞を分析しよう</vt:lpstr>
      <vt:lpstr>分析の例（昔のドラえもん）</vt:lpstr>
      <vt:lpstr>分析させてみる</vt:lpstr>
      <vt:lpstr>分析の例</vt:lpstr>
      <vt:lpstr>【実習】テキストマイニングツール 　　　　を使って歌詞を分析しよう</vt:lpstr>
      <vt:lpstr>【実習】テキストマイニングツール 　　　　を使って歌詞を分析しよう</vt:lpstr>
      <vt:lpstr>【振り返り】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 Hiroyuki</dc:creator>
  <cp:lastModifiedBy>弘之 岡本</cp:lastModifiedBy>
  <cp:revision>30</cp:revision>
  <dcterms:created xsi:type="dcterms:W3CDTF">2024-12-16T22:52:20Z</dcterms:created>
  <dcterms:modified xsi:type="dcterms:W3CDTF">2025-02-10T23:20:35Z</dcterms:modified>
</cp:coreProperties>
</file>