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92" r:id="rId2"/>
    <p:sldId id="429" r:id="rId3"/>
    <p:sldId id="384" r:id="rId4"/>
    <p:sldId id="436" r:id="rId5"/>
    <p:sldId id="411" r:id="rId6"/>
    <p:sldId id="430" r:id="rId7"/>
    <p:sldId id="431" r:id="rId8"/>
    <p:sldId id="432" r:id="rId9"/>
    <p:sldId id="433" r:id="rId10"/>
    <p:sldId id="450" r:id="rId11"/>
    <p:sldId id="43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435" autoAdjust="0"/>
    <p:restoredTop sz="96652" autoAdjust="0"/>
  </p:normalViewPr>
  <p:slideViewPr>
    <p:cSldViewPr snapToGrid="0">
      <p:cViewPr varScale="1">
        <p:scale>
          <a:sx n="86" d="100"/>
          <a:sy n="86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464D-13FF-41B8-A00F-5B48E1C3D13A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2BF36-A29E-460C-B6E7-15F0D8824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8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7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46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9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8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8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375A1-C414-60C3-D34A-CB38152CF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データの活用②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D14716-8AD5-21C6-58A0-DF0343B2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36122"/>
            <a:ext cx="6858000" cy="52167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No.23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15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DB3B32-A178-5058-647B-9468DDAC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◇手順５　分析する（３つ）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50E45D-6CA0-9FF5-66A6-9628B0FEC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15053" cy="4932226"/>
          </a:xfrm>
        </p:spPr>
        <p:txBody>
          <a:bodyPr>
            <a:normAutofit/>
          </a:bodyPr>
          <a:lstStyle/>
          <a:p>
            <a:r>
              <a:rPr lang="ja-JP" altLang="en-US" dirty="0"/>
              <a:t>他の人と比べて最大～最小の幅はどうか？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600" dirty="0">
                <a:solidFill>
                  <a:srgbClr val="0070C0"/>
                </a:solidFill>
              </a:rPr>
              <a:t>　　「データの散らばりが小さいのは・・・さんで、自分</a:t>
            </a:r>
            <a:endParaRPr lang="en-US" altLang="ja-JP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0070C0"/>
                </a:solidFill>
              </a:rPr>
              <a:t>　　は〇番目に散らばりが小さい」</a:t>
            </a:r>
            <a:endParaRPr lang="en-US" altLang="ja-JP" sz="2600" dirty="0">
              <a:solidFill>
                <a:srgbClr val="0070C0"/>
              </a:solidFill>
            </a:endParaRPr>
          </a:p>
          <a:p>
            <a:r>
              <a:rPr kumimoji="1" lang="ja-JP" altLang="en-US" dirty="0"/>
              <a:t>データは中央に集まっているかどうか？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2600" dirty="0">
                <a:solidFill>
                  <a:srgbClr val="0070C0"/>
                </a:solidFill>
              </a:rPr>
              <a:t>　　「箱ひげ図の箱の部分を比べると・・さんは中央に</a:t>
            </a:r>
            <a:endParaRPr lang="en-US" altLang="ja-JP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0070C0"/>
                </a:solidFill>
              </a:rPr>
              <a:t>　　データが集まっており正確で、自分は・・・・といえる」</a:t>
            </a:r>
          </a:p>
          <a:p>
            <a:r>
              <a:rPr lang="ja-JP" altLang="en-US" dirty="0"/>
              <a:t>正確さ（幅が少なく、中央に集まる）はどうか？</a:t>
            </a:r>
            <a:endParaRPr lang="en-US" altLang="ja-JP" dirty="0"/>
          </a:p>
          <a:p>
            <a:r>
              <a:rPr lang="ja-JP" altLang="en-US" dirty="0"/>
              <a:t>全体の傾向はどうか？（幅、偏り、中央値・・）</a:t>
            </a:r>
            <a:endParaRPr lang="en-US" altLang="ja-JP" dirty="0"/>
          </a:p>
          <a:p>
            <a:r>
              <a:rPr lang="ja-JP" altLang="en-US" dirty="0"/>
              <a:t>自分のデータの特徴（幅、傾向、偏り、中央値・・・）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0543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9BC87-1B05-14BA-C71F-787831BB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振り返り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F9BC03-2BCC-DDAC-1D88-82B7D6F9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04661"/>
          </a:xfrm>
        </p:spPr>
        <p:txBody>
          <a:bodyPr/>
          <a:lstStyle/>
          <a:p>
            <a:r>
              <a:rPr kumimoji="1" lang="en-US" altLang="ja-JP" dirty="0"/>
              <a:t>No.23</a:t>
            </a:r>
            <a:r>
              <a:rPr kumimoji="1" lang="ja-JP" altLang="en-US" dirty="0"/>
              <a:t>で学んだこと、思ったこと、考えたことを箇条書きで３行書こう。</a:t>
            </a:r>
          </a:p>
        </p:txBody>
      </p:sp>
    </p:spTree>
    <p:extLst>
      <p:ext uri="{BB962C8B-B14F-4D97-AF65-F5344CB8AC3E}">
        <p14:creationId xmlns:p14="http://schemas.microsoft.com/office/powerpoint/2010/main" val="350595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1F336E6-CF19-9C56-6528-A655D155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実習１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とどらんをもう一度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B03A3F-D7C9-89E3-9057-FB342A11D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☞</a:t>
            </a:r>
            <a:r>
              <a:rPr lang="en-US" altLang="ja-JP" dirty="0"/>
              <a:t>No.</a:t>
            </a:r>
            <a:r>
              <a:rPr lang="ja-JP" altLang="en-US" dirty="0"/>
              <a:t>２２の実習を別の仮説を立てて一人でやってみよう</a:t>
            </a:r>
          </a:p>
        </p:txBody>
      </p:sp>
    </p:spTree>
    <p:extLst>
      <p:ext uri="{BB962C8B-B14F-4D97-AF65-F5344CB8AC3E}">
        <p14:creationId xmlns:p14="http://schemas.microsoft.com/office/powerpoint/2010/main" val="86585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3AEA5-7221-00BF-8A74-FCE00D40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実習１　とドランのデータを使って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もう一度仮説を立てて検証しよう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9020628-C9EA-5B3D-1F40-4BB185374B62}"/>
              </a:ext>
            </a:extLst>
          </p:cNvPr>
          <p:cNvGraphicFramePr>
            <a:graphicFrameLocks noGrp="1"/>
          </p:cNvGraphicFramePr>
          <p:nvPr/>
        </p:nvGraphicFramePr>
        <p:xfrm>
          <a:off x="516081" y="1802245"/>
          <a:ext cx="7900555" cy="1044864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48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仮説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・相関関係のありそうなデータを選び、仮説を立てる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・疑似相関、相関係数など必要な知識を教える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1EB2442-0556-E12A-444F-F9CC9922198D}"/>
              </a:ext>
            </a:extLst>
          </p:cNvPr>
          <p:cNvGraphicFramePr>
            <a:graphicFrameLocks noGrp="1"/>
          </p:cNvGraphicFramePr>
          <p:nvPr/>
        </p:nvGraphicFramePr>
        <p:xfrm>
          <a:off x="516081" y="3289459"/>
          <a:ext cx="7900555" cy="1076123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612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検証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・「データ収集→整理→分析」を行う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・表計算ソフトを使って計算・作図する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1BABCA4-5C14-A73A-CEFC-A07602D652C2}"/>
              </a:ext>
            </a:extLst>
          </p:cNvPr>
          <p:cNvGraphicFramePr>
            <a:graphicFrameLocks noGrp="1"/>
          </p:cNvGraphicFramePr>
          <p:nvPr/>
        </p:nvGraphicFramePr>
        <p:xfrm>
          <a:off x="516079" y="4807932"/>
          <a:ext cx="7900555" cy="1082964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29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考察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・検証結果から相関について考察する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・なぜそのような結果となったのかを考察する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矢印: 下 10">
            <a:extLst>
              <a:ext uri="{FF2B5EF4-FFF2-40B4-BE49-F238E27FC236}">
                <a16:creationId xmlns:a16="http://schemas.microsoft.com/office/drawing/2014/main" id="{4F7B03E5-A2CA-5423-1517-7159BFE56472}"/>
              </a:ext>
            </a:extLst>
          </p:cNvPr>
          <p:cNvSpPr/>
          <p:nvPr/>
        </p:nvSpPr>
        <p:spPr>
          <a:xfrm>
            <a:off x="3784146" y="4434236"/>
            <a:ext cx="1575707" cy="3347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矢印: 下 10">
            <a:extLst>
              <a:ext uri="{FF2B5EF4-FFF2-40B4-BE49-F238E27FC236}">
                <a16:creationId xmlns:a16="http://schemas.microsoft.com/office/drawing/2014/main" id="{CE7BB977-950A-42CE-788E-C9282C264EFF}"/>
              </a:ext>
            </a:extLst>
          </p:cNvPr>
          <p:cNvSpPr/>
          <p:nvPr/>
        </p:nvSpPr>
        <p:spPr>
          <a:xfrm>
            <a:off x="3678504" y="2900916"/>
            <a:ext cx="1575707" cy="3347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05F7AB-6646-9BAA-7915-2BAB660CD118}"/>
              </a:ext>
            </a:extLst>
          </p:cNvPr>
          <p:cNvSpPr txBox="1"/>
          <p:nvPr/>
        </p:nvSpPr>
        <p:spPr>
          <a:xfrm>
            <a:off x="1312985" y="6049108"/>
            <a:ext cx="7631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①準備　２回目のフォルダの中の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シートの名前を変更する</a:t>
            </a:r>
            <a:endParaRPr kumimoji="1" lang="en-US" altLang="ja-JP" dirty="0"/>
          </a:p>
          <a:p>
            <a:r>
              <a:rPr kumimoji="1" lang="ja-JP" altLang="en-US" dirty="0"/>
              <a:t>②提出　ワークシートを印刷したものを提出する</a:t>
            </a:r>
          </a:p>
        </p:txBody>
      </p:sp>
    </p:spTree>
    <p:extLst>
      <p:ext uri="{BB962C8B-B14F-4D97-AF65-F5344CB8AC3E}">
        <p14:creationId xmlns:p14="http://schemas.microsoft.com/office/powerpoint/2010/main" val="160636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3876B9-74EC-E461-DEAC-6757404BE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r>
              <a:rPr kumimoji="1" lang="ja-JP" altLang="en-US" dirty="0">
                <a:solidFill>
                  <a:srgbClr val="FF0000"/>
                </a:solidFill>
              </a:rPr>
              <a:t>回目の振り返りから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仮説を立てるときの注意事項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1331D8-F8A1-3C52-387C-050ECD90A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「人口が多い」に関係する疑似相関（一見相関関係見えること）が多いので気を付けましょう。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（例）若者人口が多い地域ほどスタバが多い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（例）マクドが多い地域ほどモスも多い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</a:t>
            </a:r>
            <a:r>
              <a:rPr lang="ja-JP" altLang="en-US" dirty="0"/>
              <a:t>　→間に「人口が多い」という理由がある</a:t>
            </a:r>
            <a:endParaRPr lang="en-US" altLang="ja-JP" dirty="0"/>
          </a:p>
          <a:p>
            <a:r>
              <a:rPr kumimoji="1" lang="ja-JP" altLang="en-US" dirty="0"/>
              <a:t>人数を比べたほうがいいのか、割合を比べたほうがいいのか考えて比較しよう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（例）</a:t>
            </a:r>
            <a:r>
              <a:rPr lang="en-US" altLang="ja-JP" dirty="0"/>
              <a:t>×</a:t>
            </a:r>
            <a:r>
              <a:rPr lang="ja-JP" altLang="en-US" dirty="0"/>
              <a:t>若者人口が多い地域ほどスタバが多い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〇若者人口率が高い地域ほどスタバが多い</a:t>
            </a:r>
          </a:p>
        </p:txBody>
      </p:sp>
    </p:spTree>
    <p:extLst>
      <p:ext uri="{BB962C8B-B14F-4D97-AF65-F5344CB8AC3E}">
        <p14:creationId xmlns:p14="http://schemas.microsoft.com/office/powerpoint/2010/main" val="25766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3193450-B3D2-CEE2-D787-38C0FAB6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実習２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データを比較しよう</a:t>
            </a:r>
          </a:p>
        </p:txBody>
      </p:sp>
    </p:spTree>
    <p:extLst>
      <p:ext uri="{BB962C8B-B14F-4D97-AF65-F5344CB8AC3E}">
        <p14:creationId xmlns:p14="http://schemas.microsoft.com/office/powerpoint/2010/main" val="187629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0E1F3-AA7A-59F0-B921-C858FFBA1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◇手順１　データを測定する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A59B75-179C-3B6B-CC99-1F533F60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572204"/>
          </a:xfrm>
        </p:spPr>
        <p:txBody>
          <a:bodyPr/>
          <a:lstStyle/>
          <a:p>
            <a:r>
              <a:rPr lang="ja-JP" altLang="en-US" dirty="0"/>
              <a:t>ｉ</a:t>
            </a:r>
            <a:r>
              <a:rPr kumimoji="1" lang="ja-JP" altLang="en-US" dirty="0"/>
              <a:t>Ｐａｄのストップウォッチを使って１０秒を正確に測るチャレンジをしよう。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☞ルール①開始ボタンを押した後、目をつぶる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②１０秒数えたところでストップを押す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③秒数をワークシートに記録する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380A97-2360-E4BC-2332-762922D88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90363"/>
              </p:ext>
            </p:extLst>
          </p:nvPr>
        </p:nvGraphicFramePr>
        <p:xfrm>
          <a:off x="949233" y="4532765"/>
          <a:ext cx="74110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13">
                  <a:extLst>
                    <a:ext uri="{9D8B030D-6E8A-4147-A177-3AD203B41FA5}">
                      <a16:colId xmlns:a16="http://schemas.microsoft.com/office/drawing/2014/main" val="776078298"/>
                    </a:ext>
                  </a:extLst>
                </a:gridCol>
                <a:gridCol w="759387">
                  <a:extLst>
                    <a:ext uri="{9D8B030D-6E8A-4147-A177-3AD203B41FA5}">
                      <a16:colId xmlns:a16="http://schemas.microsoft.com/office/drawing/2014/main" val="2013859807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5310886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244072472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410547069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744375493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1126648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41225639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314466077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064037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１回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２回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３回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４回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５回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６回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７回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８回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９回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7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秒</a:t>
                      </a:r>
                      <a:endParaRPr kumimoji="1" lang="en-US" altLang="ja-JP" sz="2400" dirty="0"/>
                    </a:p>
                    <a:p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9.5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3179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E48775-0FE0-FD9E-96EF-988599DF77FE}"/>
              </a:ext>
            </a:extLst>
          </p:cNvPr>
          <p:cNvSpPr txBox="1"/>
          <p:nvPr/>
        </p:nvSpPr>
        <p:spPr>
          <a:xfrm>
            <a:off x="1637211" y="5947861"/>
            <a:ext cx="4354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小数第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位で四捨五入、小数</a:t>
            </a:r>
            <a:r>
              <a:rPr kumimoji="1" lang="en-US" altLang="ja-JP" dirty="0"/>
              <a:t>1</a:t>
            </a:r>
            <a:r>
              <a:rPr kumimoji="1" lang="ja-JP" altLang="en-US" dirty="0"/>
              <a:t>位まで記録</a:t>
            </a:r>
          </a:p>
        </p:txBody>
      </p:sp>
    </p:spTree>
    <p:extLst>
      <p:ext uri="{BB962C8B-B14F-4D97-AF65-F5344CB8AC3E}">
        <p14:creationId xmlns:p14="http://schemas.microsoft.com/office/powerpoint/2010/main" val="298520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E6F887-2B57-1771-89D8-BE04CC88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◇手順２　データを並び替える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717E9E-E4F3-492B-5989-0D6F9B479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01841" cy="630192"/>
          </a:xfrm>
        </p:spPr>
        <p:txBody>
          <a:bodyPr/>
          <a:lstStyle/>
          <a:p>
            <a:r>
              <a:rPr kumimoji="1" lang="ja-JP" altLang="en-US" dirty="0"/>
              <a:t>手順１で記録したデータを小さい順に並び替える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F96DD6C-7361-EEF0-D8F2-6644A5B3E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002651"/>
              </p:ext>
            </p:extLst>
          </p:nvPr>
        </p:nvGraphicFramePr>
        <p:xfrm>
          <a:off x="866500" y="2521085"/>
          <a:ext cx="74110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13">
                  <a:extLst>
                    <a:ext uri="{9D8B030D-6E8A-4147-A177-3AD203B41FA5}">
                      <a16:colId xmlns:a16="http://schemas.microsoft.com/office/drawing/2014/main" val="776078298"/>
                    </a:ext>
                  </a:extLst>
                </a:gridCol>
                <a:gridCol w="759387">
                  <a:extLst>
                    <a:ext uri="{9D8B030D-6E8A-4147-A177-3AD203B41FA5}">
                      <a16:colId xmlns:a16="http://schemas.microsoft.com/office/drawing/2014/main" val="2013859807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5310886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244072472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410547069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744375493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1126648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41225639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314466077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064037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１回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２回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３回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４回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５回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６回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７回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８回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９回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7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秒</a:t>
                      </a:r>
                      <a:endParaRPr kumimoji="1" lang="en-US" altLang="ja-JP" sz="2400" dirty="0"/>
                    </a:p>
                    <a:p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9.5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8.6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11.1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9.9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9.7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8.8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10.2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10.3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131792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0CAD2BC-9916-7191-433B-14537ACED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44635"/>
              </p:ext>
            </p:extLst>
          </p:nvPr>
        </p:nvGraphicFramePr>
        <p:xfrm>
          <a:off x="866500" y="4911589"/>
          <a:ext cx="7411000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13">
                  <a:extLst>
                    <a:ext uri="{9D8B030D-6E8A-4147-A177-3AD203B41FA5}">
                      <a16:colId xmlns:a16="http://schemas.microsoft.com/office/drawing/2014/main" val="776078298"/>
                    </a:ext>
                  </a:extLst>
                </a:gridCol>
                <a:gridCol w="759387">
                  <a:extLst>
                    <a:ext uri="{9D8B030D-6E8A-4147-A177-3AD203B41FA5}">
                      <a16:colId xmlns:a16="http://schemas.microsoft.com/office/drawing/2014/main" val="2013859807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5310886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244072472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410547069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744375493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21126648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41225639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3144660774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064037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最小値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第１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四分位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中央値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</a:t>
                      </a:r>
                      <a:r>
                        <a:rPr kumimoji="1" lang="en-US" altLang="ja-JP" sz="1400" dirty="0"/>
                        <a:t>3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四分位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最大値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7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秒</a:t>
                      </a:r>
                      <a:endParaRPr kumimoji="1" lang="en-US" altLang="ja-JP" sz="2400" dirty="0"/>
                    </a:p>
                    <a:p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8.6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8.8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9.5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9.7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9.9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10.2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10.3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11.1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131792"/>
                  </a:ext>
                </a:extLst>
              </a:tr>
            </a:tbl>
          </a:graphicData>
        </a:graphic>
      </p:graphicFrame>
      <p:sp>
        <p:nvSpPr>
          <p:cNvPr id="6" name="矢印: 下 5">
            <a:extLst>
              <a:ext uri="{FF2B5EF4-FFF2-40B4-BE49-F238E27FC236}">
                <a16:creationId xmlns:a16="http://schemas.microsoft.com/office/drawing/2014/main" id="{D12658EE-E5D0-6B6B-E78F-F6B13324B6FA}"/>
              </a:ext>
            </a:extLst>
          </p:cNvPr>
          <p:cNvSpPr/>
          <p:nvPr/>
        </p:nvSpPr>
        <p:spPr>
          <a:xfrm>
            <a:off x="3657600" y="3971109"/>
            <a:ext cx="2116183" cy="8098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14B1B428-59CA-31EE-6661-7630B932BE01}"/>
              </a:ext>
            </a:extLst>
          </p:cNvPr>
          <p:cNvSpPr/>
          <p:nvPr/>
        </p:nvSpPr>
        <p:spPr>
          <a:xfrm>
            <a:off x="6531429" y="4188823"/>
            <a:ext cx="1062445" cy="670424"/>
          </a:xfrm>
          <a:prstGeom prst="wedgeRoundRectCallout">
            <a:avLst>
              <a:gd name="adj1" fmla="val -47063"/>
              <a:gd name="adj2" fmla="val 78153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上から</a:t>
            </a:r>
            <a:r>
              <a:rPr kumimoji="1" lang="en-US" altLang="ja-JP" dirty="0"/>
              <a:t>1/4</a:t>
            </a:r>
            <a:endParaRPr kumimoji="1" lang="ja-JP" altLang="en-US" dirty="0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1DC91F04-0D3B-C9F0-7763-C70CD1ACC9D3}"/>
              </a:ext>
            </a:extLst>
          </p:cNvPr>
          <p:cNvSpPr/>
          <p:nvPr/>
        </p:nvSpPr>
        <p:spPr>
          <a:xfrm>
            <a:off x="2442755" y="4180114"/>
            <a:ext cx="1062445" cy="670424"/>
          </a:xfrm>
          <a:prstGeom prst="wedgeRoundRectCallout">
            <a:avLst>
              <a:gd name="adj1" fmla="val 25888"/>
              <a:gd name="adj2" fmla="val 6906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下から</a:t>
            </a:r>
            <a:r>
              <a:rPr kumimoji="1" lang="en-US" altLang="ja-JP" dirty="0"/>
              <a:t>1/4</a:t>
            </a:r>
            <a:endParaRPr kumimoji="1" lang="ja-JP" altLang="en-US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2DCF196-94A4-8FE1-0D8A-38983A194688}"/>
              </a:ext>
            </a:extLst>
          </p:cNvPr>
          <p:cNvSpPr/>
          <p:nvPr/>
        </p:nvSpPr>
        <p:spPr>
          <a:xfrm>
            <a:off x="1598279" y="4850538"/>
            <a:ext cx="783771" cy="148110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2F8D2DD-B75E-F495-CB39-3C54A3FD5173}"/>
              </a:ext>
            </a:extLst>
          </p:cNvPr>
          <p:cNvSpPr/>
          <p:nvPr/>
        </p:nvSpPr>
        <p:spPr>
          <a:xfrm>
            <a:off x="3056965" y="4904537"/>
            <a:ext cx="783771" cy="14271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9ECAEDC-062F-D2D8-2E36-2DCD38436D1D}"/>
              </a:ext>
            </a:extLst>
          </p:cNvPr>
          <p:cNvSpPr/>
          <p:nvPr/>
        </p:nvSpPr>
        <p:spPr>
          <a:xfrm>
            <a:off x="4563035" y="4904536"/>
            <a:ext cx="783771" cy="14271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7C91582-EE63-3056-73B9-2757059163F9}"/>
              </a:ext>
            </a:extLst>
          </p:cNvPr>
          <p:cNvSpPr/>
          <p:nvPr/>
        </p:nvSpPr>
        <p:spPr>
          <a:xfrm>
            <a:off x="6028381" y="4877537"/>
            <a:ext cx="783771" cy="14271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1172FF4-3D37-2AFC-8726-8792B82E3D58}"/>
              </a:ext>
            </a:extLst>
          </p:cNvPr>
          <p:cNvSpPr/>
          <p:nvPr/>
        </p:nvSpPr>
        <p:spPr>
          <a:xfrm>
            <a:off x="7524081" y="4868595"/>
            <a:ext cx="783771" cy="14271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48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3225F-0804-1BD5-0E13-75485023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341179" cy="1325563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◇手順３　箱ひげ図を作る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D4A3B7-B0F0-B3BE-C96C-FCE9F4185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6917"/>
            <a:ext cx="7886700" cy="87403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手順２の値をもとに自分の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データの箱ひげ図を作る。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FA684D8-7D85-ADDE-73BA-28D5DA845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636437"/>
              </p:ext>
            </p:extLst>
          </p:nvPr>
        </p:nvGraphicFramePr>
        <p:xfrm>
          <a:off x="949234" y="2787104"/>
          <a:ext cx="2912148" cy="3809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037">
                  <a:extLst>
                    <a:ext uri="{9D8B030D-6E8A-4147-A177-3AD203B41FA5}">
                      <a16:colId xmlns:a16="http://schemas.microsoft.com/office/drawing/2014/main" val="1877451850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1596883773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880364058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4232771484"/>
                    </a:ext>
                  </a:extLst>
                </a:gridCol>
              </a:tblGrid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311741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222417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360328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86726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45636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335357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429786"/>
                  </a:ext>
                </a:extLst>
              </a:tr>
              <a:tr h="4761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116786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CE5F81-481B-5E07-06ED-2A809AEA61A0}"/>
              </a:ext>
            </a:extLst>
          </p:cNvPr>
          <p:cNvSpPr/>
          <p:nvPr/>
        </p:nvSpPr>
        <p:spPr>
          <a:xfrm>
            <a:off x="1680754" y="4234715"/>
            <a:ext cx="1471749" cy="16073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13165FA-78D0-C3FA-1EB1-A5390BB09181}"/>
              </a:ext>
            </a:extLst>
          </p:cNvPr>
          <p:cNvCxnSpPr/>
          <p:nvPr/>
        </p:nvCxnSpPr>
        <p:spPr>
          <a:xfrm>
            <a:off x="1680754" y="3020783"/>
            <a:ext cx="147174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AA1BA51-D6DF-5E27-D3FF-63B81548C964}"/>
              </a:ext>
            </a:extLst>
          </p:cNvPr>
          <p:cNvCxnSpPr/>
          <p:nvPr/>
        </p:nvCxnSpPr>
        <p:spPr>
          <a:xfrm>
            <a:off x="1680754" y="6735626"/>
            <a:ext cx="147174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5928519-42D6-1D87-3567-ABCCAE0C7B30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416628" y="3020783"/>
            <a:ext cx="1" cy="12139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A728CAB-2103-CC6F-6217-36629E32184A}"/>
              </a:ext>
            </a:extLst>
          </p:cNvPr>
          <p:cNvCxnSpPr/>
          <p:nvPr/>
        </p:nvCxnSpPr>
        <p:spPr>
          <a:xfrm>
            <a:off x="1680754" y="4934809"/>
            <a:ext cx="147174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AC6966A9-7FCD-06F0-421E-452A2D081660}"/>
              </a:ext>
            </a:extLst>
          </p:cNvPr>
          <p:cNvSpPr/>
          <p:nvPr/>
        </p:nvSpPr>
        <p:spPr>
          <a:xfrm>
            <a:off x="3544388" y="2699658"/>
            <a:ext cx="1393371" cy="477519"/>
          </a:xfrm>
          <a:prstGeom prst="wedgeRectCallout">
            <a:avLst>
              <a:gd name="adj1" fmla="val -75833"/>
              <a:gd name="adj2" fmla="val 6067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最大値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45A28341-3D66-CD76-C069-B465F7B62EE9}"/>
              </a:ext>
            </a:extLst>
          </p:cNvPr>
          <p:cNvSpPr/>
          <p:nvPr/>
        </p:nvSpPr>
        <p:spPr>
          <a:xfrm>
            <a:off x="3544388" y="6188438"/>
            <a:ext cx="1393371" cy="477519"/>
          </a:xfrm>
          <a:prstGeom prst="wedgeRectCallout">
            <a:avLst>
              <a:gd name="adj1" fmla="val -75833"/>
              <a:gd name="adj2" fmla="val 6067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最小値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EE818FDB-745F-BC56-FB00-735AB013A4DF}"/>
              </a:ext>
            </a:extLst>
          </p:cNvPr>
          <p:cNvSpPr/>
          <p:nvPr/>
        </p:nvSpPr>
        <p:spPr>
          <a:xfrm>
            <a:off x="3544389" y="4394289"/>
            <a:ext cx="1393371" cy="477519"/>
          </a:xfrm>
          <a:prstGeom prst="wedgeRectCallout">
            <a:avLst>
              <a:gd name="adj1" fmla="val -75833"/>
              <a:gd name="adj2" fmla="val 6067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中央値</a:t>
            </a:r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AAEB344D-F505-FD7E-A705-D604600085B2}"/>
              </a:ext>
            </a:extLst>
          </p:cNvPr>
          <p:cNvSpPr/>
          <p:nvPr/>
        </p:nvSpPr>
        <p:spPr>
          <a:xfrm>
            <a:off x="3595493" y="3347717"/>
            <a:ext cx="1692948" cy="774338"/>
          </a:xfrm>
          <a:prstGeom prst="wedgeRectCallout">
            <a:avLst>
              <a:gd name="adj1" fmla="val -94351"/>
              <a:gd name="adj2" fmla="val 63473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第</a:t>
            </a:r>
            <a:r>
              <a:rPr kumimoji="1" lang="en-US" altLang="ja-JP" sz="2400" dirty="0"/>
              <a:t>3</a:t>
            </a:r>
          </a:p>
          <a:p>
            <a:pPr algn="ctr"/>
            <a:r>
              <a:rPr kumimoji="1" lang="ja-JP" altLang="en-US" sz="2400" dirty="0"/>
              <a:t>四分位数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AF008F3A-5F24-BC36-27C6-9CDD420D074E}"/>
              </a:ext>
            </a:extLst>
          </p:cNvPr>
          <p:cNvSpPr/>
          <p:nvPr/>
        </p:nvSpPr>
        <p:spPr>
          <a:xfrm>
            <a:off x="3596638" y="5037763"/>
            <a:ext cx="1692948" cy="774338"/>
          </a:xfrm>
          <a:prstGeom prst="wedgeRectCallout">
            <a:avLst>
              <a:gd name="adj1" fmla="val -77376"/>
              <a:gd name="adj2" fmla="val 5222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第１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四分位数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65101C1-00F1-5DE7-219D-10289B9C0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8479"/>
              </p:ext>
            </p:extLst>
          </p:nvPr>
        </p:nvGraphicFramePr>
        <p:xfrm>
          <a:off x="5246041" y="1823539"/>
          <a:ext cx="3723787" cy="88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387">
                  <a:extLst>
                    <a:ext uri="{9D8B030D-6E8A-4147-A177-3AD203B41FA5}">
                      <a16:colId xmlns:a16="http://schemas.microsoft.com/office/drawing/2014/main" val="2013859807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244072472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744375493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412256399"/>
                    </a:ext>
                  </a:extLst>
                </a:gridCol>
                <a:gridCol w="741100">
                  <a:extLst>
                    <a:ext uri="{9D8B030D-6E8A-4147-A177-3AD203B41FA5}">
                      <a16:colId xmlns:a16="http://schemas.microsoft.com/office/drawing/2014/main" val="1064037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最小値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第１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四分位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中央値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</a:t>
                      </a:r>
                      <a:r>
                        <a:rPr kumimoji="1" lang="en-US" altLang="ja-JP" sz="1400" dirty="0"/>
                        <a:t>3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四分位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最大値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7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8.6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9.5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9.9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10.2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</a:rPr>
                        <a:t>11.1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13179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6D8C58-E65A-8C16-59B6-96C98AB8F12C}"/>
              </a:ext>
            </a:extLst>
          </p:cNvPr>
          <p:cNvSpPr txBox="1"/>
          <p:nvPr/>
        </p:nvSpPr>
        <p:spPr>
          <a:xfrm>
            <a:off x="1136467" y="6451568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8.6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2E5E10F-BAC2-F897-9052-6131F88C1890}"/>
              </a:ext>
            </a:extLst>
          </p:cNvPr>
          <p:cNvSpPr txBox="1"/>
          <p:nvPr/>
        </p:nvSpPr>
        <p:spPr>
          <a:xfrm>
            <a:off x="1136468" y="5634904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9.5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B9CB317-587C-B423-02BC-490A28C80889}"/>
              </a:ext>
            </a:extLst>
          </p:cNvPr>
          <p:cNvSpPr txBox="1"/>
          <p:nvPr/>
        </p:nvSpPr>
        <p:spPr>
          <a:xfrm>
            <a:off x="1136469" y="4745789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9.9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A6AB485-3DE7-8731-7E40-1E1A881F843B}"/>
              </a:ext>
            </a:extLst>
          </p:cNvPr>
          <p:cNvSpPr txBox="1"/>
          <p:nvPr/>
        </p:nvSpPr>
        <p:spPr>
          <a:xfrm>
            <a:off x="959684" y="3879897"/>
            <a:ext cx="81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10.2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E189688-FAC9-998F-C631-37279A615B41}"/>
              </a:ext>
            </a:extLst>
          </p:cNvPr>
          <p:cNvSpPr txBox="1"/>
          <p:nvPr/>
        </p:nvSpPr>
        <p:spPr>
          <a:xfrm>
            <a:off x="1078989" y="2851250"/>
            <a:ext cx="81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11.1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822AB9A-5621-9216-6FF5-B4C1659F240D}"/>
              </a:ext>
            </a:extLst>
          </p:cNvPr>
          <p:cNvSpPr txBox="1"/>
          <p:nvPr/>
        </p:nvSpPr>
        <p:spPr>
          <a:xfrm>
            <a:off x="5732576" y="4086423"/>
            <a:ext cx="3325918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【</a:t>
            </a:r>
            <a:r>
              <a:rPr kumimoji="1" lang="ja-JP" altLang="en-US" sz="2400" dirty="0"/>
              <a:t>箱ひげ図の書き方）</a:t>
            </a:r>
            <a:endParaRPr kumimoji="1" lang="en-US" altLang="ja-JP" sz="2400" dirty="0"/>
          </a:p>
          <a:p>
            <a:r>
              <a:rPr kumimoji="1" lang="ja-JP" altLang="en-US" sz="2400" dirty="0"/>
              <a:t>①最小値に横線</a:t>
            </a:r>
            <a:endParaRPr kumimoji="1" lang="en-US" altLang="ja-JP" sz="2400" dirty="0"/>
          </a:p>
          <a:p>
            <a:r>
              <a:rPr kumimoji="1" lang="ja-JP" altLang="en-US" sz="2400" dirty="0"/>
              <a:t>②第１四分位数に横線</a:t>
            </a:r>
            <a:endParaRPr kumimoji="1" lang="en-US" altLang="ja-JP" sz="2400" dirty="0"/>
          </a:p>
          <a:p>
            <a:r>
              <a:rPr kumimoji="1" lang="ja-JP" altLang="en-US" sz="2400" dirty="0"/>
              <a:t>③中央値に横線</a:t>
            </a:r>
            <a:endParaRPr kumimoji="1" lang="en-US" altLang="ja-JP" sz="2400" dirty="0"/>
          </a:p>
          <a:p>
            <a:r>
              <a:rPr kumimoji="1" lang="ja-JP" altLang="en-US" sz="2400" dirty="0"/>
              <a:t>④第３四分位数に横線</a:t>
            </a:r>
            <a:endParaRPr kumimoji="1" lang="en-US" altLang="ja-JP" sz="2400" dirty="0"/>
          </a:p>
          <a:p>
            <a:r>
              <a:rPr kumimoji="1" lang="ja-JP" altLang="en-US" sz="2400" dirty="0"/>
              <a:t>⑤最大値に横線</a:t>
            </a:r>
            <a:endParaRPr kumimoji="1" lang="en-US" altLang="ja-JP" sz="2400" dirty="0"/>
          </a:p>
          <a:p>
            <a:r>
              <a:rPr kumimoji="1" lang="ja-JP" altLang="en-US" sz="2400" dirty="0"/>
              <a:t>⑥左図のように縦線</a:t>
            </a:r>
            <a:endParaRPr kumimoji="1" lang="ja-JP" altLang="en-US" sz="2000" dirty="0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EBE5398-DA42-EF05-C605-BC58EAD2ED72}"/>
              </a:ext>
            </a:extLst>
          </p:cNvPr>
          <p:cNvCxnSpPr/>
          <p:nvPr/>
        </p:nvCxnSpPr>
        <p:spPr>
          <a:xfrm flipH="1">
            <a:off x="4905539" y="2700065"/>
            <a:ext cx="600892" cy="2474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B0DF13C-DBD2-CD38-1949-11B456FA70C6}"/>
              </a:ext>
            </a:extLst>
          </p:cNvPr>
          <p:cNvCxnSpPr>
            <a:cxnSpLocks/>
          </p:cNvCxnSpPr>
          <p:nvPr/>
        </p:nvCxnSpPr>
        <p:spPr>
          <a:xfrm flipH="1">
            <a:off x="4989142" y="2687091"/>
            <a:ext cx="1376823" cy="6390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1C39CB5-4414-13DE-8165-B7C7F8E19C06}"/>
              </a:ext>
            </a:extLst>
          </p:cNvPr>
          <p:cNvCxnSpPr>
            <a:cxnSpLocks/>
          </p:cNvCxnSpPr>
          <p:nvPr/>
        </p:nvCxnSpPr>
        <p:spPr>
          <a:xfrm flipH="1">
            <a:off x="4987236" y="2734129"/>
            <a:ext cx="2150743" cy="17696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B45FDEB-E67E-75CD-B6E9-1175096F2AD7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2405308" y="5842088"/>
            <a:ext cx="11321" cy="8935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84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DB3B32-A178-5058-647B-9468DDAC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◇手順４　他の人と比較する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50E45D-6CA0-9FF5-66A6-9628B0FEC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15053" cy="1083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①ほかの人</a:t>
            </a:r>
            <a:r>
              <a:rPr kumimoji="1" lang="en-US" altLang="ja-JP" dirty="0"/>
              <a:t>3</a:t>
            </a:r>
            <a:r>
              <a:rPr kumimoji="1" lang="ja-JP" altLang="en-US" dirty="0"/>
              <a:t>人の箱ひげ図を見せてもらって写す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※</a:t>
            </a:r>
            <a:r>
              <a:rPr lang="ja-JP" altLang="en-US" dirty="0"/>
              <a:t>名前も下に書いておく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217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2590</TotalTime>
  <Words>687</Words>
  <Application>Microsoft Office PowerPoint</Application>
  <PresentationFormat>画面に合わせる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BIZ UDPゴシック</vt:lpstr>
      <vt:lpstr>游ゴシック</vt:lpstr>
      <vt:lpstr>Arial</vt:lpstr>
      <vt:lpstr>Office テーマ</vt:lpstr>
      <vt:lpstr>データの活用②</vt:lpstr>
      <vt:lpstr>実習１ 　　とどらんをもう一度</vt:lpstr>
      <vt:lpstr>実習１　とドランのデータを使って 　もう一度仮説を立てて検証しよう</vt:lpstr>
      <vt:lpstr>1回目の振り返りから 　仮説を立てるときの注意事項</vt:lpstr>
      <vt:lpstr>実習２ 　データを比較しよう</vt:lpstr>
      <vt:lpstr>◇手順１　データを測定する</vt:lpstr>
      <vt:lpstr>◇手順２　データを並び替える</vt:lpstr>
      <vt:lpstr>◇手順３　箱ひげ図を作る</vt:lpstr>
      <vt:lpstr>◇手順４　他の人と比較する</vt:lpstr>
      <vt:lpstr>◇手順５　分析する（３つ）</vt:lpstr>
      <vt:lpstr>【振り返り】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 Hiroyuki</dc:creator>
  <cp:lastModifiedBy>弘之 岡本</cp:lastModifiedBy>
  <cp:revision>28</cp:revision>
  <dcterms:created xsi:type="dcterms:W3CDTF">2024-12-16T22:52:20Z</dcterms:created>
  <dcterms:modified xsi:type="dcterms:W3CDTF">2025-02-10T23:12:41Z</dcterms:modified>
</cp:coreProperties>
</file>