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0" r:id="rId3"/>
    <p:sldId id="281" r:id="rId4"/>
    <p:sldId id="279" r:id="rId5"/>
    <p:sldId id="285" r:id="rId6"/>
    <p:sldId id="286" r:id="rId7"/>
    <p:sldId id="287" r:id="rId8"/>
    <p:sldId id="291" r:id="rId9"/>
    <p:sldId id="290" r:id="rId10"/>
    <p:sldId id="295" r:id="rId11"/>
    <p:sldId id="294" r:id="rId12"/>
    <p:sldId id="293" r:id="rId13"/>
    <p:sldId id="296" r:id="rId14"/>
    <p:sldId id="297" r:id="rId15"/>
    <p:sldId id="298" r:id="rId16"/>
    <p:sldId id="299" r:id="rId17"/>
    <p:sldId id="300" r:id="rId18"/>
    <p:sldId id="278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3464D-13FF-41B8-A00F-5B48E1C3D13A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2BF36-A29E-460C-B6E7-15F0D8824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38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17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46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9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3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25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84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9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10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3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8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FDEA-CDE1-4337-88DA-49B93AFE2212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73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nhk.or.jp/school/watch/clip/?das_id=D0005311043_000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375A1-C414-60C3-D34A-CB38152CF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情報システム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D14716-8AD5-21C6-58A0-DF0343B27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36122"/>
            <a:ext cx="6858000" cy="521677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</a:t>
            </a:r>
            <a:r>
              <a:rPr kumimoji="1" lang="en-US" altLang="ja-JP" dirty="0">
                <a:solidFill>
                  <a:srgbClr val="FF0000"/>
                </a:solidFill>
              </a:rPr>
              <a:t>Ⅰ</a:t>
            </a: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en-US" altLang="ja-JP" dirty="0">
                <a:solidFill>
                  <a:srgbClr val="FF0000"/>
                </a:solidFill>
              </a:rPr>
              <a:t>No.21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9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315FEC-DFF5-2964-2239-285233002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66C7A82-49F7-D36C-243F-8D6BB3A57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第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ja-JP" altLang="en-US" dirty="0">
                <a:solidFill>
                  <a:srgbClr val="FF0000"/>
                </a:solidFill>
              </a:rPr>
              <a:t>章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節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情報システムと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　　　データベース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163B35-3F4C-F5B2-4047-75A61C13FF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３．データベース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2200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473BAD93-64BD-0296-5E49-C17501F6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ＴＲＹ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D53D0D11-7D1E-EA70-A50D-7F2F4D45F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325563"/>
          </a:xfrm>
        </p:spPr>
        <p:txBody>
          <a:bodyPr>
            <a:normAutofit lnSpcReduction="10000"/>
          </a:bodyPr>
          <a:lstStyle/>
          <a:p>
            <a:r>
              <a:rPr lang="ja-JP" altLang="en-US" dirty="0"/>
              <a:t>身近にあるデータベースをあげてみよう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またその中にはどのような情報が保存されているだろう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486F15D-BDC2-8465-AFF1-F154C0782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32121"/>
              </p:ext>
            </p:extLst>
          </p:nvPr>
        </p:nvGraphicFramePr>
        <p:xfrm>
          <a:off x="783601" y="3426680"/>
          <a:ext cx="7363938" cy="262596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363938">
                  <a:extLst>
                    <a:ext uri="{9D8B030D-6E8A-4147-A177-3AD203B41FA5}">
                      <a16:colId xmlns:a16="http://schemas.microsoft.com/office/drawing/2014/main" val="1590234180"/>
                    </a:ext>
                  </a:extLst>
                </a:gridCol>
              </a:tblGrid>
              <a:tr h="2625968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74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45FAAB-745A-899D-DF57-71CF41282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実習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データベースを体験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310564-CBE3-2E78-B835-8E6200FA1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892919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◇手順１　データベース学習システム（</a:t>
            </a:r>
            <a:r>
              <a:rPr kumimoji="1" lang="en-US" altLang="ja-JP" dirty="0" err="1"/>
              <a:t>sAccess</a:t>
            </a:r>
            <a:r>
              <a:rPr kumimoji="1" lang="ja-JP" altLang="en-US" dirty="0"/>
              <a:t>）で操作してみよう</a:t>
            </a:r>
          </a:p>
          <a:p>
            <a:pPr marL="0" indent="0">
              <a:buNone/>
            </a:pPr>
            <a:r>
              <a:rPr kumimoji="1" lang="ja-JP" altLang="en-US" dirty="0"/>
              <a:t>①</a:t>
            </a:r>
            <a:r>
              <a:rPr kumimoji="1" lang="en-US" altLang="ja-JP" dirty="0"/>
              <a:t>QR</a:t>
            </a:r>
            <a:r>
              <a:rPr kumimoji="1" lang="ja-JP" altLang="en-US" dirty="0"/>
              <a:t>コードを読み込み、</a:t>
            </a:r>
            <a:r>
              <a:rPr kumimoji="1" lang="en-US" altLang="ja-JP" dirty="0" err="1"/>
              <a:t>sAccess</a:t>
            </a:r>
            <a:r>
              <a:rPr kumimoji="1" lang="ja-JP" altLang="en-US" dirty="0"/>
              <a:t>の</a:t>
            </a:r>
            <a:r>
              <a:rPr kumimoji="1" lang="en-US" altLang="ja-JP" dirty="0"/>
              <a:t>Web</a:t>
            </a:r>
            <a:r>
              <a:rPr kumimoji="1" lang="ja-JP" altLang="en-US" dirty="0"/>
              <a:t>サイトに行く。</a:t>
            </a:r>
          </a:p>
          <a:p>
            <a:pPr marL="0" indent="0">
              <a:buNone/>
            </a:pPr>
            <a:r>
              <a:rPr kumimoji="1" lang="ja-JP" altLang="en-US" dirty="0"/>
              <a:t>②プリセット</a:t>
            </a:r>
            <a:r>
              <a:rPr kumimoji="1" lang="en-US" altLang="ja-JP" dirty="0"/>
              <a:t>DB</a:t>
            </a:r>
            <a:r>
              <a:rPr kumimoji="1" lang="ja-JP" altLang="en-US" dirty="0"/>
              <a:t>で「コンビニ」が選択されていることを確認し、「プリセット</a:t>
            </a:r>
            <a:r>
              <a:rPr kumimoji="1" lang="en-US" altLang="ja-JP" dirty="0"/>
              <a:t>DB</a:t>
            </a:r>
            <a:r>
              <a:rPr kumimoji="1" lang="ja-JP" altLang="en-US" dirty="0"/>
              <a:t>選択」のボタンを押す。</a:t>
            </a:r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ABFFA14-87DF-828B-F988-75B879FCEF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913" y="1752966"/>
            <a:ext cx="1939437" cy="193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8493F14-5329-8CE9-8544-57614B214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49" b="52044"/>
          <a:stretch/>
        </p:blipFill>
        <p:spPr>
          <a:xfrm>
            <a:off x="5612711" y="3754680"/>
            <a:ext cx="3226489" cy="2887228"/>
          </a:xfrm>
          <a:prstGeom prst="rect">
            <a:avLst/>
          </a:prstGeom>
        </p:spPr>
      </p:pic>
      <p:sp>
        <p:nvSpPr>
          <p:cNvPr id="8" name="楕円 7">
            <a:extLst>
              <a:ext uri="{FF2B5EF4-FFF2-40B4-BE49-F238E27FC236}">
                <a16:creationId xmlns:a16="http://schemas.microsoft.com/office/drawing/2014/main" id="{C95875FC-D3C7-F108-4B12-C864467BF1EF}"/>
              </a:ext>
            </a:extLst>
          </p:cNvPr>
          <p:cNvSpPr/>
          <p:nvPr/>
        </p:nvSpPr>
        <p:spPr>
          <a:xfrm>
            <a:off x="5612710" y="6176963"/>
            <a:ext cx="1444581" cy="41714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C00E6D1A-6890-30DB-D315-7CA68C2C8875}"/>
              </a:ext>
            </a:extLst>
          </p:cNvPr>
          <p:cNvSpPr/>
          <p:nvPr/>
        </p:nvSpPr>
        <p:spPr>
          <a:xfrm>
            <a:off x="6712266" y="5861539"/>
            <a:ext cx="886414" cy="41176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486F3C4-EEF1-A714-4BC5-3D8027D7EB61}"/>
              </a:ext>
            </a:extLst>
          </p:cNvPr>
          <p:cNvCxnSpPr/>
          <p:nvPr/>
        </p:nvCxnSpPr>
        <p:spPr>
          <a:xfrm>
            <a:off x="5216769" y="4700954"/>
            <a:ext cx="1629508" cy="116058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0E7188AD-0C9D-8797-3647-4A7F4AC5BFF5}"/>
              </a:ext>
            </a:extLst>
          </p:cNvPr>
          <p:cNvCxnSpPr>
            <a:cxnSpLocks/>
          </p:cNvCxnSpPr>
          <p:nvPr/>
        </p:nvCxnSpPr>
        <p:spPr>
          <a:xfrm>
            <a:off x="3757246" y="5226412"/>
            <a:ext cx="1840523" cy="10468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619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0DD4C-00A1-1B7D-DFC7-E4CD41F4E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実習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データベースを体験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EA3ED0F-6BA5-D13A-0BE7-5C81C621D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79" y="1690689"/>
            <a:ext cx="8257442" cy="50323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dirty="0"/>
              <a:t>①誰が何を買ったのかがわかるようにテーブル（表）を結合する。</a:t>
            </a:r>
          </a:p>
          <a:p>
            <a:pPr marL="0" indent="0">
              <a:buNone/>
            </a:pPr>
            <a:r>
              <a:rPr lang="ja-JP" altLang="en-US" dirty="0"/>
              <a:t>　・「ここにコマンドを入力」の場所に「結合　商品データ」と入力し、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「追加」ボタンを押す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②「若者」が何を買ったかをわかるようにする。</a:t>
            </a:r>
          </a:p>
          <a:p>
            <a:pPr marL="0" indent="0">
              <a:buNone/>
            </a:pPr>
            <a:r>
              <a:rPr lang="ja-JP" altLang="en-US" dirty="0"/>
              <a:t>　・「ここにコマンドを入力」の場所に「選択　年齢層　若者」と入力し、</a:t>
            </a:r>
          </a:p>
          <a:p>
            <a:pPr marL="0" indent="0">
              <a:buNone/>
            </a:pPr>
            <a:r>
              <a:rPr lang="ja-JP" altLang="en-US" dirty="0"/>
              <a:t>　　「追加」ボタンを押す。→「若者」のレコードだけが表示されました。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③「若者」が買った商品だけを表示させる。</a:t>
            </a:r>
          </a:p>
          <a:p>
            <a:pPr marL="0" indent="0">
              <a:buNone/>
            </a:pPr>
            <a:r>
              <a:rPr lang="ja-JP" altLang="en-US" dirty="0"/>
              <a:t>　・「ここにコマンドを入力」の場所に「選択　年齢層　若者」と入力し、</a:t>
            </a:r>
          </a:p>
          <a:p>
            <a:pPr marL="0" indent="0">
              <a:buNone/>
            </a:pPr>
            <a:r>
              <a:rPr lang="ja-JP" altLang="en-US" dirty="0"/>
              <a:t>　「射影」ボタンを押す。→「若者」が購入した「商品名」だけが表示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④スクリーンショットを</a:t>
            </a:r>
            <a:r>
              <a:rPr lang="en-US" altLang="ja-JP" dirty="0"/>
              <a:t>Classroom</a:t>
            </a:r>
            <a:r>
              <a:rPr lang="ja-JP" altLang="en-US" dirty="0"/>
              <a:t>の「データベース</a:t>
            </a:r>
            <a:r>
              <a:rPr lang="en-US" altLang="ja-JP" dirty="0"/>
              <a:t>1</a:t>
            </a:r>
            <a:r>
              <a:rPr lang="ja-JP" altLang="en-US" dirty="0"/>
              <a:t>」に提出する。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7DE3188-9658-CB74-0B86-4EE5291932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2" b="50787"/>
          <a:stretch/>
        </p:blipFill>
        <p:spPr bwMode="auto">
          <a:xfrm>
            <a:off x="6096319" y="2356338"/>
            <a:ext cx="3021074" cy="9261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C1CB93CF-FACF-6B6B-D642-536FD1CF9411}"/>
              </a:ext>
            </a:extLst>
          </p:cNvPr>
          <p:cNvSpPr/>
          <p:nvPr/>
        </p:nvSpPr>
        <p:spPr>
          <a:xfrm>
            <a:off x="6096319" y="2695210"/>
            <a:ext cx="1687804" cy="41714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E4148EA-B2B9-5B71-A89C-C09BE444F38A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5548197" y="2356338"/>
            <a:ext cx="548122" cy="4630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楕円 9">
            <a:extLst>
              <a:ext uri="{FF2B5EF4-FFF2-40B4-BE49-F238E27FC236}">
                <a16:creationId xmlns:a16="http://schemas.microsoft.com/office/drawing/2014/main" id="{EBF49B2D-68CC-B2C1-ED6E-3F8DBF6173EA}"/>
              </a:ext>
            </a:extLst>
          </p:cNvPr>
          <p:cNvSpPr/>
          <p:nvPr/>
        </p:nvSpPr>
        <p:spPr>
          <a:xfrm>
            <a:off x="8515350" y="2695210"/>
            <a:ext cx="511420" cy="33276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7836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6C99CF0-3C3E-F889-B43B-6B1C10C8E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4308"/>
            <a:ext cx="9144000" cy="3718487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7C8BDFA8-7D4C-D759-42D5-5FDF3F4C9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分析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若者が何を買ったか知りたい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C8F4E5-188C-BF41-B216-1D9A59B4CE3F}"/>
              </a:ext>
            </a:extLst>
          </p:cNvPr>
          <p:cNvSpPr txBox="1"/>
          <p:nvPr/>
        </p:nvSpPr>
        <p:spPr>
          <a:xfrm>
            <a:off x="6799385" y="5746580"/>
            <a:ext cx="2203938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</a:rPr>
              <a:t>結合</a:t>
            </a:r>
            <a:endParaRPr kumimoji="1" lang="en-US" altLang="ja-JP" sz="2000" dirty="0">
              <a:solidFill>
                <a:srgbClr val="FF0000"/>
              </a:solidFill>
            </a:endParaRPr>
          </a:p>
          <a:p>
            <a:r>
              <a:rPr kumimoji="1" lang="ja-JP" altLang="en-US" sz="2000" dirty="0"/>
              <a:t>＝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つのテーブル　　</a:t>
            </a:r>
            <a:endParaRPr kumimoji="1" lang="en-US" altLang="ja-JP" sz="2000" dirty="0"/>
          </a:p>
          <a:p>
            <a:r>
              <a:rPr kumimoji="1" lang="ja-JP" altLang="en-US" sz="2000" dirty="0"/>
              <a:t>　（表）を統合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635307-F0CF-5933-9145-B56F01FD86A0}"/>
              </a:ext>
            </a:extLst>
          </p:cNvPr>
          <p:cNvSpPr txBox="1"/>
          <p:nvPr/>
        </p:nvSpPr>
        <p:spPr>
          <a:xfrm>
            <a:off x="4220308" y="5746579"/>
            <a:ext cx="2203938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</a:rPr>
              <a:t>選択</a:t>
            </a:r>
            <a:endParaRPr kumimoji="1" lang="en-US" altLang="ja-JP" sz="2000" dirty="0">
              <a:solidFill>
                <a:srgbClr val="FF0000"/>
              </a:solidFill>
            </a:endParaRPr>
          </a:p>
          <a:p>
            <a:r>
              <a:rPr kumimoji="1" lang="ja-JP" altLang="en-US" sz="2000" dirty="0"/>
              <a:t>＝選んだデータ</a:t>
            </a:r>
            <a:endParaRPr kumimoji="1" lang="en-US" altLang="ja-JP" sz="2000" dirty="0"/>
          </a:p>
          <a:p>
            <a:r>
              <a:rPr kumimoji="1" lang="ja-JP" altLang="en-US" sz="2000" dirty="0"/>
              <a:t>　　のみ表示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AD0EF3-9042-962F-2450-90AC8A57FA24}"/>
              </a:ext>
            </a:extLst>
          </p:cNvPr>
          <p:cNvSpPr txBox="1"/>
          <p:nvPr/>
        </p:nvSpPr>
        <p:spPr>
          <a:xfrm>
            <a:off x="1488831" y="5746578"/>
            <a:ext cx="2203938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</a:rPr>
              <a:t>射影</a:t>
            </a:r>
            <a:endParaRPr kumimoji="1" lang="en-US" altLang="ja-JP" sz="2000" dirty="0">
              <a:solidFill>
                <a:srgbClr val="FF0000"/>
              </a:solidFill>
            </a:endParaRPr>
          </a:p>
          <a:p>
            <a:r>
              <a:rPr kumimoji="1" lang="ja-JP" altLang="en-US" sz="2000" dirty="0"/>
              <a:t>＝一部のデータを</a:t>
            </a:r>
            <a:endParaRPr kumimoji="1" lang="en-US" altLang="ja-JP" sz="2000" dirty="0"/>
          </a:p>
          <a:p>
            <a:r>
              <a:rPr kumimoji="1" lang="ja-JP" altLang="en-US" sz="2000" dirty="0"/>
              <a:t>　取り出す　</a:t>
            </a:r>
          </a:p>
        </p:txBody>
      </p:sp>
      <p:sp>
        <p:nvSpPr>
          <p:cNvPr id="10" name="矢印: 左 9">
            <a:extLst>
              <a:ext uri="{FF2B5EF4-FFF2-40B4-BE49-F238E27FC236}">
                <a16:creationId xmlns:a16="http://schemas.microsoft.com/office/drawing/2014/main" id="{C689506A-8377-BA6A-BC5C-67F1D3F373D8}"/>
              </a:ext>
            </a:extLst>
          </p:cNvPr>
          <p:cNvSpPr/>
          <p:nvPr/>
        </p:nvSpPr>
        <p:spPr>
          <a:xfrm>
            <a:off x="6477000" y="6037646"/>
            <a:ext cx="269631" cy="445477"/>
          </a:xfrm>
          <a:prstGeom prst="lef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矢印: 左 10">
            <a:extLst>
              <a:ext uri="{FF2B5EF4-FFF2-40B4-BE49-F238E27FC236}">
                <a16:creationId xmlns:a16="http://schemas.microsoft.com/office/drawing/2014/main" id="{E9E2D093-1449-E841-B0FC-9E1F31450324}"/>
              </a:ext>
            </a:extLst>
          </p:cNvPr>
          <p:cNvSpPr/>
          <p:nvPr/>
        </p:nvSpPr>
        <p:spPr>
          <a:xfrm>
            <a:off x="3821723" y="6031670"/>
            <a:ext cx="269631" cy="445477"/>
          </a:xfrm>
          <a:prstGeom prst="lef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936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84ECCACE-E3A0-B1B5-B635-D609A3309270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ln w="19050" cmpd="dbl">
            <a:solidFill>
              <a:srgbClr val="FF0000"/>
            </a:solidFill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確認課題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調べよう・考えよう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2415D36-80B5-027E-5C3C-4F8E108A1CC6}"/>
              </a:ext>
            </a:extLst>
          </p:cNvPr>
          <p:cNvSpPr txBox="1"/>
          <p:nvPr/>
        </p:nvSpPr>
        <p:spPr>
          <a:xfrm>
            <a:off x="117231" y="2029994"/>
            <a:ext cx="890953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/>
              <a:t>（２）</a:t>
            </a:r>
            <a:r>
              <a:rPr lang="en-US" altLang="ja-JP" sz="2400" dirty="0" err="1"/>
              <a:t>sAccess</a:t>
            </a:r>
            <a:r>
              <a:rPr lang="ja-JP" altLang="en-US" sz="2400" dirty="0"/>
              <a:t>のデータベースから、「こども」に人気の商品を</a:t>
            </a:r>
            <a:endParaRPr lang="en-US" altLang="ja-JP" sz="2400" dirty="0"/>
          </a:p>
          <a:p>
            <a:r>
              <a:rPr lang="ja-JP" altLang="en-US" sz="2400" dirty="0"/>
              <a:t>　　　調べたい。</a:t>
            </a:r>
          </a:p>
          <a:p>
            <a:r>
              <a:rPr lang="ja-JP" altLang="en-US" sz="2400" dirty="0"/>
              <a:t>①「</a:t>
            </a:r>
            <a:r>
              <a:rPr lang="en-US" altLang="ja-JP" sz="2400" dirty="0"/>
              <a:t>DB</a:t>
            </a:r>
            <a:r>
              <a:rPr lang="ja-JP" altLang="en-US" sz="2400" dirty="0"/>
              <a:t>選択」を押し、テーブルをリセットする。</a:t>
            </a:r>
          </a:p>
          <a:p>
            <a:r>
              <a:rPr lang="ja-JP" altLang="en-US" sz="2400" dirty="0"/>
              <a:t>②「ここにコマンドを入力」の場所に「結合　商品データ」と入力して</a:t>
            </a:r>
            <a:endParaRPr lang="en-US" altLang="ja-JP" sz="2400" dirty="0"/>
          </a:p>
          <a:p>
            <a:r>
              <a:rPr lang="ja-JP" altLang="en-US" sz="2400" dirty="0"/>
              <a:t>　　追加する。</a:t>
            </a:r>
          </a:p>
          <a:p>
            <a:r>
              <a:rPr lang="ja-JP" altLang="en-US" sz="2400" dirty="0"/>
              <a:t>③「ここにコマンドを入力」の場所に「選択　年齢層　子ども」と</a:t>
            </a:r>
            <a:endParaRPr lang="en-US" altLang="ja-JP" sz="2400" dirty="0"/>
          </a:p>
          <a:p>
            <a:r>
              <a:rPr lang="ja-JP" altLang="en-US" sz="2400" dirty="0"/>
              <a:t>　　入力して追加する。</a:t>
            </a:r>
          </a:p>
          <a:p>
            <a:r>
              <a:rPr lang="ja-JP" altLang="en-US" sz="2400" dirty="0"/>
              <a:t>④表の「商品名」のボタンを押して、商品名ごとに並び替える。</a:t>
            </a:r>
          </a:p>
          <a:p>
            <a:r>
              <a:rPr lang="ja-JP" altLang="en-US" sz="2400" dirty="0"/>
              <a:t>⑤作成したデータベースのスクショを「データベース</a:t>
            </a:r>
            <a:r>
              <a:rPr lang="en-US" altLang="ja-JP" sz="2400" dirty="0"/>
              <a:t>2</a:t>
            </a:r>
            <a:r>
              <a:rPr lang="ja-JP" altLang="en-US" sz="2400" dirty="0"/>
              <a:t>」に提出する。</a:t>
            </a:r>
          </a:p>
          <a:p>
            <a:endParaRPr lang="en-US" altLang="ja-JP" sz="2400" dirty="0"/>
          </a:p>
          <a:p>
            <a:r>
              <a:rPr lang="ja-JP" altLang="en-US" sz="2400" dirty="0"/>
              <a:t>◇表から人気の商品（</a:t>
            </a:r>
            <a:r>
              <a:rPr lang="en-US" altLang="ja-JP" sz="2400" dirty="0"/>
              <a:t>1</a:t>
            </a:r>
            <a:r>
              <a:rPr lang="ja-JP" altLang="en-US" sz="2400" dirty="0"/>
              <a:t>位から</a:t>
            </a:r>
            <a:r>
              <a:rPr lang="en-US" altLang="ja-JP" sz="2400" dirty="0"/>
              <a:t>3</a:t>
            </a:r>
            <a:r>
              <a:rPr lang="ja-JP" altLang="en-US" sz="2400" dirty="0"/>
              <a:t>位）は何か調べよう。</a:t>
            </a:r>
          </a:p>
        </p:txBody>
      </p:sp>
    </p:spTree>
    <p:extLst>
      <p:ext uri="{BB962C8B-B14F-4D97-AF65-F5344CB8AC3E}">
        <p14:creationId xmlns:p14="http://schemas.microsoft.com/office/powerpoint/2010/main" val="2072865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F53A2-30EF-23F1-2A09-AFC676B0D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データベース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09FF12-2D2E-B36C-564C-46C7348C8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①（データベース管理システム・</a:t>
            </a:r>
            <a:r>
              <a:rPr lang="en-US" altLang="ja-JP" dirty="0"/>
              <a:t>DBMS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＝データベースの作成・管理を行うシステム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②データモデル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・（　</a:t>
            </a:r>
            <a:r>
              <a:rPr lang="ja-JP" altLang="en-US" dirty="0">
                <a:solidFill>
                  <a:srgbClr val="FF0000"/>
                </a:solidFill>
              </a:rPr>
              <a:t>リレーショナルデータベース</a:t>
            </a:r>
            <a:r>
              <a:rPr lang="ja-JP" altLang="en-US" dirty="0"/>
              <a:t>　・</a:t>
            </a:r>
            <a:r>
              <a:rPr lang="en-US" altLang="ja-JP" dirty="0"/>
              <a:t>RDB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＝データを表形式で管理するデータベース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③データベースの種類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・（　</a:t>
            </a:r>
            <a:r>
              <a:rPr lang="ja-JP" altLang="en-US" dirty="0">
                <a:solidFill>
                  <a:srgbClr val="FF0000"/>
                </a:solidFill>
              </a:rPr>
              <a:t>構造化データ　</a:t>
            </a:r>
            <a:r>
              <a:rPr lang="ja-JP" altLang="en-US" dirty="0"/>
              <a:t>）＝関連を定型的に表せる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⇔（非構造化データ）＝画像、音声など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66363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70846C86-1F8B-1345-10F3-084070F6EBBB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ln w="19050" cmpd="dbl">
            <a:solidFill>
              <a:srgbClr val="FF0000"/>
            </a:solidFill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確認課題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調べよう・考えよう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90AFBDB-634F-06C4-E40B-EA264FBE6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64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（３）情報システムを用いた新しい取り組みに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ついて調べてみよう。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05F754F1-A2CC-CE71-69ED-6F06AEA69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64657"/>
              </p:ext>
            </p:extLst>
          </p:nvPr>
        </p:nvGraphicFramePr>
        <p:xfrm>
          <a:off x="628650" y="2925028"/>
          <a:ext cx="7886700" cy="235129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1590234180"/>
                    </a:ext>
                  </a:extLst>
                </a:gridCol>
              </a:tblGrid>
              <a:tr h="2351298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16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情報システムと私たちの生活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4"/>
            <a:ext cx="8177599" cy="4809637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情報システム・データベースがなかったら・・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　　</a:t>
            </a:r>
            <a:r>
              <a:rPr kumimoji="1" lang="en-US" altLang="ja-JP" sz="3200" dirty="0"/>
              <a:t>×</a:t>
            </a:r>
            <a:r>
              <a:rPr kumimoji="1" lang="en-US" altLang="ja-JP" sz="3200" dirty="0" err="1"/>
              <a:t>Pitapa</a:t>
            </a:r>
            <a:r>
              <a:rPr kumimoji="1" lang="ja-JP" altLang="en-US" sz="3200" dirty="0"/>
              <a:t>、</a:t>
            </a:r>
            <a:r>
              <a:rPr kumimoji="1" lang="en-US" altLang="ja-JP" sz="3200" dirty="0"/>
              <a:t>ICCOCA</a:t>
            </a:r>
            <a:r>
              <a:rPr kumimoji="1" lang="ja-JP" altLang="en-US" sz="3200" dirty="0"/>
              <a:t>　→切符へ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kumimoji="1" lang="ja-JP" altLang="en-US" sz="3200" dirty="0"/>
              <a:t>　</a:t>
            </a:r>
            <a:r>
              <a:rPr kumimoji="1" lang="en-US" altLang="ja-JP" sz="3200" dirty="0"/>
              <a:t>×</a:t>
            </a:r>
            <a:r>
              <a:rPr kumimoji="1" lang="ja-JP" altLang="en-US" sz="3200" dirty="0"/>
              <a:t>電子マネー　→現金へ　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　　</a:t>
            </a:r>
            <a:r>
              <a:rPr kumimoji="1" lang="en-US" altLang="ja-JP" sz="3200" dirty="0"/>
              <a:t>×Amazon</a:t>
            </a:r>
            <a:r>
              <a:rPr kumimoji="1" lang="ja-JP" altLang="en-US" sz="3200" dirty="0"/>
              <a:t>、メルカリ　→お店で買う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</a:t>
            </a:r>
            <a:r>
              <a:rPr lang="en-US" altLang="ja-JP" sz="3200" dirty="0"/>
              <a:t>×</a:t>
            </a:r>
            <a:r>
              <a:rPr lang="ja-JP" altLang="en-US" sz="3200" dirty="0"/>
              <a:t>Ｙａｈｏｏ、Ｇｏｏｇｌｅ　→本で調べる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</a:t>
            </a:r>
            <a:r>
              <a:rPr lang="en-US" altLang="ja-JP" sz="3200" dirty="0"/>
              <a:t>×</a:t>
            </a:r>
            <a:r>
              <a:rPr lang="ja-JP" altLang="en-US" sz="3200" dirty="0"/>
              <a:t>ポイントアプリ　→スタンプカード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　　</a:t>
            </a:r>
            <a:r>
              <a:rPr kumimoji="1" lang="en-US" altLang="ja-JP" sz="3200" dirty="0"/>
              <a:t>×SNS</a:t>
            </a:r>
            <a:r>
              <a:rPr kumimoji="1" lang="ja-JP" altLang="en-US" sz="3200" dirty="0"/>
              <a:t>　→交換ノート、電話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</a:t>
            </a:r>
            <a:r>
              <a:rPr lang="en-US" altLang="ja-JP" sz="3200" dirty="0"/>
              <a:t>×</a:t>
            </a:r>
            <a:r>
              <a:rPr lang="ja-JP" altLang="en-US" sz="3200" dirty="0"/>
              <a:t>カーナビ　→　紙の地図で調べる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908836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7BECA1-237A-C576-F5A2-94F7C0F1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振り返り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2CE9C9-EE5A-9113-9C54-0741C2D4D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No.21</a:t>
            </a:r>
            <a:r>
              <a:rPr kumimoji="1" lang="ja-JP" altLang="en-US" dirty="0"/>
              <a:t>の実習・学習で学んだこと、気づいたこと、考えたことを　</a:t>
            </a:r>
            <a:r>
              <a:rPr kumimoji="1" lang="ja-JP" altLang="en-US" u="sng" dirty="0"/>
              <a:t>箇条書きで</a:t>
            </a:r>
            <a:r>
              <a:rPr kumimoji="1" lang="en-US" altLang="ja-JP" u="sng" dirty="0"/>
              <a:t>3</a:t>
            </a:r>
            <a:r>
              <a:rPr kumimoji="1" lang="ja-JP" altLang="en-US" u="sng" dirty="0"/>
              <a:t>行以上</a:t>
            </a:r>
            <a:r>
              <a:rPr kumimoji="1" lang="ja-JP" altLang="en-US" dirty="0"/>
              <a:t>書きましょう。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B8E662B-EEBE-2645-BDB0-F3BE63F66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769422"/>
              </p:ext>
            </p:extLst>
          </p:nvPr>
        </p:nvGraphicFramePr>
        <p:xfrm>
          <a:off x="863111" y="2925028"/>
          <a:ext cx="7073411" cy="325193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073411">
                  <a:extLst>
                    <a:ext uri="{9D8B030D-6E8A-4147-A177-3AD203B41FA5}">
                      <a16:colId xmlns:a16="http://schemas.microsoft.com/office/drawing/2014/main" val="1590234180"/>
                    </a:ext>
                  </a:extLst>
                </a:gridCol>
              </a:tblGrid>
              <a:tr h="3251935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61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CE94621-4C3A-02D4-8423-9A16F3E68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第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ja-JP" altLang="en-US" dirty="0">
                <a:solidFill>
                  <a:srgbClr val="FF0000"/>
                </a:solidFill>
              </a:rPr>
              <a:t>章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節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情報システムと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　　　データベース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999E1F-1542-0871-0E0B-D5D9B7975E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１．情報システム</a:t>
            </a:r>
            <a:br>
              <a:rPr lang="en-US" altLang="ja-JP" dirty="0"/>
            </a:br>
            <a:r>
              <a:rPr lang="ja-JP" altLang="en-US" dirty="0"/>
              <a:t>２．情報システムにおけるデータベース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853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423C8-F68C-A0C8-F064-380FB57A4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0D912-C3BE-A403-1E29-E3F05325B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【TRY】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BA4787-F5E5-CC4E-06F2-E8AA7A4E8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386396" cy="4351338"/>
          </a:xfrm>
        </p:spPr>
        <p:txBody>
          <a:bodyPr/>
          <a:lstStyle/>
          <a:p>
            <a:r>
              <a:rPr kumimoji="1" lang="ja-JP" altLang="en-US" dirty="0"/>
              <a:t>コンビニエンスストアで商品を購入するとき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①レジではどのような情報が記録されているだろう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②ポイントカードを提示して購入した場合は、①に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加えてどのような情報が記録されているだろう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③①・②の情報はどのようなことに利用できるだろう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007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202FB-0C87-4450-697C-4E5D853C9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【TRY】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D4EE9D-183F-1F34-88BF-8C6A88C5B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386396" cy="4351338"/>
          </a:xfrm>
        </p:spPr>
        <p:txBody>
          <a:bodyPr/>
          <a:lstStyle/>
          <a:p>
            <a:r>
              <a:rPr kumimoji="1" lang="ja-JP" altLang="en-US" dirty="0"/>
              <a:t>コンビニエンスストアで商品を購入するとき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①レジではどのような情報が記録されているだろう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（例）買った商品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②ポイントカードを提示して購入した場合は、①に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加えてどのような情報が記録されているだろう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（例）住所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③①・②の情報はどのようなことに利用できるだろう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（例）いつどのような来客が多いか？</a:t>
            </a:r>
          </a:p>
        </p:txBody>
      </p:sp>
    </p:spTree>
    <p:extLst>
      <p:ext uri="{BB962C8B-B14F-4D97-AF65-F5344CB8AC3E}">
        <p14:creationId xmlns:p14="http://schemas.microsoft.com/office/powerpoint/2010/main" val="356513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EB7ED-876F-2156-2649-567741F93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コンビニの情報システム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81ED38-C3C9-D2EA-6F7B-1E5BF0057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98827" cy="4351338"/>
          </a:xfrm>
        </p:spPr>
        <p:txBody>
          <a:bodyPr/>
          <a:lstStyle/>
          <a:p>
            <a:r>
              <a:rPr kumimoji="1" lang="en-US" altLang="ja-JP" dirty="0"/>
              <a:t>NHK for school</a:t>
            </a:r>
            <a:r>
              <a:rPr kumimoji="1" lang="ja-JP" altLang="en-US" dirty="0"/>
              <a:t>「コンビニの情報ネットワーク」</a:t>
            </a:r>
            <a:endParaRPr kumimoji="1" lang="en-US" altLang="ja-JP" dirty="0"/>
          </a:p>
          <a:p>
            <a:r>
              <a:rPr kumimoji="1" lang="en-US" altLang="ja-JP" dirty="0">
                <a:hlinkClick r:id="rId2"/>
              </a:rPr>
              <a:t>https://www2.nhk.or.jp/school/watch/clip/?das_id=D0005311043_00000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586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AD905C0-7B29-474F-5A9F-44E00C2B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情報システム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485F3D-3C82-914F-0691-32121DD3B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825625"/>
            <a:ext cx="8686800" cy="1603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１．（　</a:t>
            </a:r>
            <a:r>
              <a:rPr lang="ja-JP" altLang="en-US" dirty="0">
                <a:solidFill>
                  <a:srgbClr val="FF0000"/>
                </a:solidFill>
              </a:rPr>
              <a:t>情報システム　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＝コンピュータ、入出力機器、計測機器をネットワークでつなぎ一つの役割を持つように組み合わせたもの</a:t>
            </a:r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DFC04CE3-7BBB-03D4-6242-262FEBE7F449}"/>
              </a:ext>
            </a:extLst>
          </p:cNvPr>
          <p:cNvSpPr txBox="1">
            <a:spLocks/>
          </p:cNvSpPr>
          <p:nvPr/>
        </p:nvSpPr>
        <p:spPr>
          <a:xfrm>
            <a:off x="457200" y="3464290"/>
            <a:ext cx="8686800" cy="3109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２．さまざまな情報システム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①交通の情報システム（ＩＴＳ）＝事故や渋滞の解消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②防災の情報システム＝災害の予測・被害への備え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・（　</a:t>
            </a:r>
            <a:r>
              <a:rPr lang="ja-JP" altLang="en-US" dirty="0">
                <a:solidFill>
                  <a:srgbClr val="FF0000"/>
                </a:solidFill>
              </a:rPr>
              <a:t>緊急地震速報　</a:t>
            </a:r>
            <a:r>
              <a:rPr lang="ja-JP" altLang="en-US" dirty="0"/>
              <a:t>）＝大きな揺れが来る前に予告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③（　</a:t>
            </a:r>
            <a:r>
              <a:rPr lang="ja-JP" altLang="en-US" dirty="0">
                <a:solidFill>
                  <a:srgbClr val="FF0000"/>
                </a:solidFill>
              </a:rPr>
              <a:t>電子商取引</a:t>
            </a:r>
            <a:r>
              <a:rPr lang="ja-JP" altLang="en-US" dirty="0"/>
              <a:t>　）＝商品やサービスの取引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・（　</a:t>
            </a:r>
            <a:r>
              <a:rPr lang="ja-JP" altLang="en-US" dirty="0">
                <a:solidFill>
                  <a:srgbClr val="FF0000"/>
                </a:solidFill>
              </a:rPr>
              <a:t>電子決済　</a:t>
            </a:r>
            <a:r>
              <a:rPr lang="ja-JP" altLang="en-US" dirty="0"/>
              <a:t>）＝カードや</a:t>
            </a:r>
            <a:r>
              <a:rPr lang="en-US" altLang="ja-JP" dirty="0"/>
              <a:t>QR</a:t>
            </a:r>
            <a:r>
              <a:rPr lang="ja-JP" altLang="en-US" dirty="0"/>
              <a:t>コードによる支払い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1830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994173-6B8D-CBB2-778A-0BE724275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緊急地震速報のしくみ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583CFFC-E3D2-A98E-D942-FCF772B4F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831" y="2666001"/>
            <a:ext cx="6131169" cy="409012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4E708D6-68B6-9CC4-9310-7280CF7A2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14" y="1552588"/>
            <a:ext cx="3297901" cy="350372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A5296EF-5440-FE60-5DB6-6B2CCA8AAD2C}"/>
              </a:ext>
            </a:extLst>
          </p:cNvPr>
          <p:cNvSpPr txBox="1"/>
          <p:nvPr/>
        </p:nvSpPr>
        <p:spPr>
          <a:xfrm>
            <a:off x="726831" y="5263662"/>
            <a:ext cx="276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全国</a:t>
            </a:r>
            <a:r>
              <a:rPr kumimoji="1" lang="en-US" altLang="ja-JP" dirty="0"/>
              <a:t>1690</a:t>
            </a:r>
            <a:r>
              <a:rPr kumimoji="1" lang="ja-JP" altLang="en-US" dirty="0"/>
              <a:t>カ所の観測点</a:t>
            </a:r>
          </a:p>
        </p:txBody>
      </p:sp>
      <p:sp>
        <p:nvSpPr>
          <p:cNvPr id="9" name="矢印: 下カーブ 8">
            <a:extLst>
              <a:ext uri="{FF2B5EF4-FFF2-40B4-BE49-F238E27FC236}">
                <a16:creationId xmlns:a16="http://schemas.microsoft.com/office/drawing/2014/main" id="{1EFCBC52-71FE-F68D-1BED-56AA3BEBE71A}"/>
              </a:ext>
            </a:extLst>
          </p:cNvPr>
          <p:cNvSpPr/>
          <p:nvPr/>
        </p:nvSpPr>
        <p:spPr>
          <a:xfrm>
            <a:off x="3671520" y="2952759"/>
            <a:ext cx="1629508" cy="70338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175BECD-1191-C935-5BBD-7D1A844249FC}"/>
              </a:ext>
            </a:extLst>
          </p:cNvPr>
          <p:cNvSpPr txBox="1"/>
          <p:nvPr/>
        </p:nvSpPr>
        <p:spPr>
          <a:xfrm>
            <a:off x="500376" y="6017462"/>
            <a:ext cx="259451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/>
              <a:t>https://www.data.jma.go.jp/svd/eew/data/nc/shikumi/shikumi.html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1926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C7FE19-DB1D-5C95-710B-C53AE56487A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 cmpd="dbl">
            <a:solidFill>
              <a:srgbClr val="FF0000"/>
            </a:solidFill>
          </a:ln>
        </p:spPr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調べよう・考えよう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439446-CB16-6E89-C262-0CD91297E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3480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（１）自分が普段利用している情報システムを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書き出してみよう。☞３以上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091097B-7A9B-601E-0D2B-0959D2661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63258"/>
              </p:ext>
            </p:extLst>
          </p:nvPr>
        </p:nvGraphicFramePr>
        <p:xfrm>
          <a:off x="877385" y="3032002"/>
          <a:ext cx="7554096" cy="262596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554096">
                  <a:extLst>
                    <a:ext uri="{9D8B030D-6E8A-4147-A177-3AD203B41FA5}">
                      <a16:colId xmlns:a16="http://schemas.microsoft.com/office/drawing/2014/main" val="1590234180"/>
                    </a:ext>
                  </a:extLst>
                </a:gridCol>
              </a:tblGrid>
              <a:tr h="2625968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908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F9DA74-25C1-78BC-A0F4-28C38E38B7BE}"/>
              </a:ext>
            </a:extLst>
          </p:cNvPr>
          <p:cNvSpPr txBox="1"/>
          <p:nvPr/>
        </p:nvSpPr>
        <p:spPr>
          <a:xfrm>
            <a:off x="877385" y="5687807"/>
            <a:ext cx="8588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参考　情報システムの例</a:t>
            </a:r>
            <a:endParaRPr kumimoji="1" lang="en-US" altLang="ja-JP" sz="2000" dirty="0"/>
          </a:p>
          <a:p>
            <a:r>
              <a:rPr lang="ja-JP" altLang="en-US" sz="2000" dirty="0"/>
              <a:t>・</a:t>
            </a:r>
            <a:r>
              <a:rPr lang="en-US" altLang="ja-JP" sz="2000" dirty="0"/>
              <a:t>GPS</a:t>
            </a:r>
            <a:r>
              <a:rPr lang="ja-JP" altLang="en-US" sz="2000" dirty="0"/>
              <a:t>（位置情報）、緊急地震速報、ネットショッピング、ネットオークション、</a:t>
            </a:r>
            <a:endParaRPr lang="en-US" altLang="ja-JP" sz="2000" dirty="0"/>
          </a:p>
          <a:p>
            <a:r>
              <a:rPr lang="ja-JP" altLang="en-US" sz="2000" dirty="0"/>
              <a:t>　インターネットバンキング、電子マネー、ポイントサービス、コード決済・・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17543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C575B0-32BA-852F-21B8-E220C074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知識の整理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93408D-4B57-02AB-81F9-FDF3747A5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515350" cy="2183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３．情報システムとデータベース</a:t>
            </a:r>
            <a:endParaRPr kumimoji="1" lang="en-US" altLang="ja-JP" dirty="0"/>
          </a:p>
          <a:p>
            <a:r>
              <a:rPr kumimoji="1" lang="ja-JP" altLang="en-US" dirty="0"/>
              <a:t>（</a:t>
            </a:r>
            <a:r>
              <a:rPr kumimoji="1" lang="ja-JP" altLang="en-US" dirty="0">
                <a:solidFill>
                  <a:srgbClr val="FF0000"/>
                </a:solidFill>
              </a:rPr>
              <a:t>データベース</a:t>
            </a:r>
            <a:r>
              <a:rPr kumimoji="1" lang="ja-JP" altLang="en-US" dirty="0"/>
              <a:t>）＝大量のデータを扱いやすいように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</a:t>
            </a:r>
            <a:r>
              <a:rPr kumimoji="1" lang="ja-JP" altLang="en-US" dirty="0"/>
              <a:t>整理し蓄積した</a:t>
            </a:r>
            <a:r>
              <a:rPr lang="ja-JP" altLang="en-US" dirty="0"/>
              <a:t>もの</a:t>
            </a:r>
            <a:endParaRPr kumimoji="1" lang="en-US" altLang="ja-JP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2777A28-1F29-23D4-193E-FD941228C8AA}"/>
              </a:ext>
            </a:extLst>
          </p:cNvPr>
          <p:cNvSpPr txBox="1">
            <a:spLocks/>
          </p:cNvSpPr>
          <p:nvPr/>
        </p:nvSpPr>
        <p:spPr>
          <a:xfrm>
            <a:off x="628650" y="3994159"/>
            <a:ext cx="7886700" cy="1093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/>
              <a:t>４．情報システムにおけるデータの流れ</a:t>
            </a:r>
            <a:endParaRPr lang="en-US" altLang="ja-JP"/>
          </a:p>
          <a:p>
            <a:r>
              <a:rPr lang="ja-JP" altLang="en-US"/>
              <a:t>（　</a:t>
            </a:r>
            <a:r>
              <a:rPr lang="ja-JP" altLang="en-US">
                <a:solidFill>
                  <a:srgbClr val="FF0000"/>
                </a:solidFill>
              </a:rPr>
              <a:t>ＰＯＳシステム　</a:t>
            </a:r>
            <a:r>
              <a:rPr lang="ja-JP" altLang="en-US"/>
              <a:t>）＝販売時点情報管理システム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74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162</TotalTime>
  <Words>1094</Words>
  <Application>Microsoft Office PowerPoint</Application>
  <PresentationFormat>画面に合わせる (4:3)</PresentationFormat>
  <Paragraphs>142</Paragraphs>
  <Slides>19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BIZ UDPゴシック</vt:lpstr>
      <vt:lpstr>游ゴシック</vt:lpstr>
      <vt:lpstr>Arial</vt:lpstr>
      <vt:lpstr>Office テーマ</vt:lpstr>
      <vt:lpstr>情報システム</vt:lpstr>
      <vt:lpstr>第4章2節 　情報システムと 　　　　　　データベース</vt:lpstr>
      <vt:lpstr>【TRY】</vt:lpstr>
      <vt:lpstr>【TRY】</vt:lpstr>
      <vt:lpstr>コンビニの情報システム</vt:lpstr>
      <vt:lpstr>【知識の整理】情報システム</vt:lpstr>
      <vt:lpstr>緊急地震速報のしくみ</vt:lpstr>
      <vt:lpstr>【確認課題】調べよう・考えよう</vt:lpstr>
      <vt:lpstr>【知識の整理】</vt:lpstr>
      <vt:lpstr>第4章2節 　情報システムと 　　　　　　データベース</vt:lpstr>
      <vt:lpstr>【ＴＲＹ】</vt:lpstr>
      <vt:lpstr>【実習】データベースを体験</vt:lpstr>
      <vt:lpstr>【実習】データベースを体験</vt:lpstr>
      <vt:lpstr>分析 　若者が何を買ったか知りたい</vt:lpstr>
      <vt:lpstr>PowerPoint プレゼンテーション</vt:lpstr>
      <vt:lpstr>【知識の整理】データベース</vt:lpstr>
      <vt:lpstr>PowerPoint プレゼンテーション</vt:lpstr>
      <vt:lpstr>情報システムと私たちの生活</vt:lpstr>
      <vt:lpstr>【振り返り】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 Hiroyuki</dc:creator>
  <cp:lastModifiedBy>弘之 岡本</cp:lastModifiedBy>
  <cp:revision>2</cp:revision>
  <dcterms:created xsi:type="dcterms:W3CDTF">2024-12-16T22:52:20Z</dcterms:created>
  <dcterms:modified xsi:type="dcterms:W3CDTF">2024-12-21T03:35:41Z</dcterms:modified>
</cp:coreProperties>
</file>