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405" r:id="rId3"/>
    <p:sldId id="406" r:id="rId4"/>
    <p:sldId id="414" r:id="rId5"/>
    <p:sldId id="408" r:id="rId6"/>
    <p:sldId id="403" r:id="rId7"/>
    <p:sldId id="407" r:id="rId8"/>
    <p:sldId id="410" r:id="rId9"/>
    <p:sldId id="409" r:id="rId10"/>
    <p:sldId id="411" r:id="rId11"/>
    <p:sldId id="413" r:id="rId12"/>
    <p:sldId id="415" r:id="rId13"/>
    <p:sldId id="416" r:id="rId14"/>
    <p:sldId id="417" r:id="rId15"/>
    <p:sldId id="419" r:id="rId16"/>
    <p:sldId id="420" r:id="rId17"/>
    <p:sldId id="425" r:id="rId18"/>
    <p:sldId id="421" r:id="rId19"/>
    <p:sldId id="422" r:id="rId20"/>
    <p:sldId id="423" r:id="rId21"/>
    <p:sldId id="424" r:id="rId22"/>
    <p:sldId id="391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5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28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09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44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11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3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97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45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42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79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04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49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8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6772886-E741-2995-5683-E77875E78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情報通信の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rgbClr val="FF0000"/>
                </a:solidFill>
              </a:rPr>
              <a:t>セキュリティ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FDC080BC-C2EE-7136-4C0D-B1DAEEEA0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en-US" altLang="ja-JP" dirty="0"/>
              <a:t>Ⅰ</a:t>
            </a:r>
            <a:r>
              <a:rPr lang="ja-JP" altLang="en-US" dirty="0"/>
              <a:t>　Ｎｏ．２０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339B745-DB05-BA0E-A0A3-8E1E586FDC54}"/>
              </a:ext>
            </a:extLst>
          </p:cNvPr>
          <p:cNvSpPr txBox="1"/>
          <p:nvPr/>
        </p:nvSpPr>
        <p:spPr>
          <a:xfrm>
            <a:off x="869795" y="488821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インターネットも含めた情報通信ネットワークの</a:t>
            </a:r>
            <a:endParaRPr kumimoji="1" lang="en-US" altLang="ja-JP" sz="2400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仕組みを学ぼう！</a:t>
            </a:r>
          </a:p>
        </p:txBody>
      </p:sp>
    </p:spTree>
    <p:extLst>
      <p:ext uri="{BB962C8B-B14F-4D97-AF65-F5344CB8AC3E}">
        <p14:creationId xmlns:p14="http://schemas.microsoft.com/office/powerpoint/2010/main" val="3757310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7B96DF-5DF4-FDA8-8EDC-5A6D31354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（２）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98CB0A-930C-901C-AD3D-373EAF66D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4"/>
            <a:ext cx="8222273" cy="589329"/>
          </a:xfrm>
        </p:spPr>
        <p:txBody>
          <a:bodyPr>
            <a:normAutofit/>
          </a:bodyPr>
          <a:lstStyle/>
          <a:p>
            <a:r>
              <a:rPr lang="ja-JP" altLang="en-US" dirty="0"/>
              <a:t>インターネット通信で使われるプロトコルを整理しよう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6FDA8526-34A9-3C3C-5E30-319FC0863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213740"/>
              </p:ext>
            </p:extLst>
          </p:nvPr>
        </p:nvGraphicFramePr>
        <p:xfrm>
          <a:off x="458663" y="2665450"/>
          <a:ext cx="8562244" cy="3352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21835">
                  <a:extLst>
                    <a:ext uri="{9D8B030D-6E8A-4147-A177-3AD203B41FA5}">
                      <a16:colId xmlns:a16="http://schemas.microsoft.com/office/drawing/2014/main" val="2316059461"/>
                    </a:ext>
                  </a:extLst>
                </a:gridCol>
                <a:gridCol w="2147087">
                  <a:extLst>
                    <a:ext uri="{9D8B030D-6E8A-4147-A177-3AD203B41FA5}">
                      <a16:colId xmlns:a16="http://schemas.microsoft.com/office/drawing/2014/main" val="3626093779"/>
                    </a:ext>
                  </a:extLst>
                </a:gridCol>
                <a:gridCol w="5193322">
                  <a:extLst>
                    <a:ext uri="{9D8B030D-6E8A-4147-A177-3AD203B41FA5}">
                      <a16:colId xmlns:a16="http://schemas.microsoft.com/office/drawing/2014/main" val="41387830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プロトコル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>
                          <a:effectLst/>
                        </a:rPr>
                        <a:t>階層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>
                          <a:effectLst/>
                        </a:rPr>
                        <a:t>役割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7868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（</a:t>
                      </a:r>
                      <a:r>
                        <a:rPr lang="ja-JP" altLang="en-US" sz="2000" kern="100" dirty="0">
                          <a:effectLst/>
                        </a:rPr>
                        <a:t>　</a:t>
                      </a:r>
                      <a:r>
                        <a:rPr lang="ja-JP" sz="2000" kern="100" dirty="0">
                          <a:effectLst/>
                        </a:rPr>
                        <a:t>　　　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インターネット層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データを宛先に届ける役割</a:t>
                      </a:r>
                      <a:endParaRPr lang="en-US" altLang="ja-JP" sz="2000" kern="100" dirty="0">
                        <a:effectLst/>
                      </a:endParaRPr>
                    </a:p>
                    <a:p>
                      <a:pPr algn="just"/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7342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（　　　　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トランスポート層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kern="100" dirty="0">
                          <a:effectLst/>
                        </a:rPr>
                        <a:t>IP</a:t>
                      </a:r>
                      <a:r>
                        <a:rPr lang="ja-JP" sz="2000" kern="100" dirty="0">
                          <a:effectLst/>
                        </a:rPr>
                        <a:t>の役割の上に、再送要求など信頼性を高める役割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1868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（　　　　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>
                          <a:effectLst/>
                        </a:rPr>
                        <a:t>トランスポート層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kern="100" dirty="0">
                          <a:effectLst/>
                        </a:rPr>
                        <a:t>IP</a:t>
                      </a:r>
                      <a:r>
                        <a:rPr lang="ja-JP" sz="2000" kern="100" dirty="0">
                          <a:effectLst/>
                        </a:rPr>
                        <a:t>の役割の上に、音声通話や動画な即時性を高め</a:t>
                      </a:r>
                      <a:r>
                        <a:rPr lang="ja-JP" altLang="en-US" sz="2000" kern="100" dirty="0">
                          <a:effectLst/>
                        </a:rPr>
                        <a:t>る役割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302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（　　　　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>
                          <a:effectLst/>
                        </a:rPr>
                        <a:t>アプリケーション層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kern="100" dirty="0">
                          <a:effectLst/>
                        </a:rPr>
                        <a:t>Web</a:t>
                      </a:r>
                      <a:r>
                        <a:rPr lang="ja-JP" sz="2000" kern="100" dirty="0">
                          <a:effectLst/>
                        </a:rPr>
                        <a:t>ブラウザと</a:t>
                      </a:r>
                      <a:r>
                        <a:rPr lang="en-US" sz="2000" kern="100" dirty="0">
                          <a:effectLst/>
                        </a:rPr>
                        <a:t>Web</a:t>
                      </a:r>
                      <a:r>
                        <a:rPr lang="ja-JP" sz="2000" kern="100" dirty="0">
                          <a:effectLst/>
                        </a:rPr>
                        <a:t>サーバ間で情報のやり取りを行う</a:t>
                      </a:r>
                      <a:r>
                        <a:rPr lang="ja-JP" altLang="en-US" sz="2000" kern="100" dirty="0">
                          <a:effectLst/>
                        </a:rPr>
                        <a:t>役割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5169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（　　　　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>
                          <a:effectLst/>
                        </a:rPr>
                        <a:t>アプリケーション層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2000" kern="100" dirty="0">
                          <a:effectLst/>
                        </a:rPr>
                        <a:t>メールをメールサーバへ転送するプロトコル</a:t>
                      </a:r>
                      <a:endParaRPr lang="en-US" altLang="ja-JP" sz="2000" kern="100" dirty="0">
                        <a:effectLst/>
                      </a:endParaRPr>
                    </a:p>
                    <a:p>
                      <a:pPr algn="just"/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4803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064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C3B378-526F-4189-4D04-CDB93F558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４．</a:t>
            </a:r>
            <a:r>
              <a:rPr kumimoji="1" lang="en-US" altLang="ja-JP" dirty="0">
                <a:solidFill>
                  <a:srgbClr val="FF0000"/>
                </a:solidFill>
              </a:rPr>
              <a:t>IP</a:t>
            </a:r>
            <a:r>
              <a:rPr kumimoji="1" lang="ja-JP" altLang="en-US" dirty="0">
                <a:solidFill>
                  <a:srgbClr val="FF0000"/>
                </a:solidFill>
              </a:rPr>
              <a:t>アドレスの枯渇問題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EE700C-CD13-5182-33B8-C34D9C217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398119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（</a:t>
            </a:r>
            <a:r>
              <a:rPr kumimoji="1" lang="en-US" altLang="ja-JP" dirty="0">
                <a:solidFill>
                  <a:srgbClr val="FF0000"/>
                </a:solidFill>
              </a:rPr>
              <a:t>IP</a:t>
            </a:r>
            <a:r>
              <a:rPr kumimoji="1" lang="ja-JP" altLang="en-US" dirty="0">
                <a:solidFill>
                  <a:srgbClr val="FF0000"/>
                </a:solidFill>
              </a:rPr>
              <a:t>アドレス</a:t>
            </a:r>
            <a:r>
              <a:rPr kumimoji="1" lang="ja-JP" altLang="en-US" dirty="0"/>
              <a:t>）＝インターネット上の住所</a:t>
            </a:r>
            <a:endParaRPr kumimoji="1" lang="en-US" altLang="ja-JP" dirty="0"/>
          </a:p>
          <a:p>
            <a:r>
              <a:rPr kumimoji="1" lang="ja-JP" altLang="en-US" dirty="0"/>
              <a:t>従来（　</a:t>
            </a:r>
            <a:r>
              <a:rPr kumimoji="1" lang="en-US" altLang="ja-JP" dirty="0">
                <a:solidFill>
                  <a:srgbClr val="FF0000"/>
                </a:solidFill>
              </a:rPr>
              <a:t>IPv4</a:t>
            </a:r>
            <a:r>
              <a:rPr kumimoji="1" lang="ja-JP" altLang="en-US" dirty="0"/>
              <a:t>　）＝</a:t>
            </a:r>
            <a:r>
              <a:rPr kumimoji="1" lang="en-US" altLang="ja-JP" dirty="0"/>
              <a:t>2</a:t>
            </a:r>
            <a:r>
              <a:rPr kumimoji="1" lang="ja-JP" altLang="en-US" dirty="0"/>
              <a:t>進法</a:t>
            </a:r>
            <a:r>
              <a:rPr kumimoji="1" lang="en-US" altLang="ja-JP" dirty="0"/>
              <a:t>32bit</a:t>
            </a:r>
            <a:r>
              <a:rPr kumimoji="1" lang="ja-JP" altLang="en-US" dirty="0"/>
              <a:t>で表す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　→</a:t>
            </a:r>
            <a:r>
              <a:rPr kumimoji="1" lang="en-US" altLang="ja-JP" dirty="0"/>
              <a:t>2</a:t>
            </a:r>
            <a:r>
              <a:rPr kumimoji="1" lang="ja-JP" altLang="en-US" dirty="0"/>
              <a:t>の</a:t>
            </a:r>
            <a:r>
              <a:rPr kumimoji="1" lang="en-US" altLang="ja-JP" dirty="0"/>
              <a:t>32</a:t>
            </a:r>
            <a:r>
              <a:rPr kumimoji="1" lang="ja-JP" altLang="en-US" dirty="0"/>
              <a:t>乗個＝約</a:t>
            </a:r>
            <a:r>
              <a:rPr kumimoji="1" lang="en-US" altLang="ja-JP" dirty="0"/>
              <a:t>43</a:t>
            </a:r>
            <a:r>
              <a:rPr kumimoji="1" lang="ja-JP" altLang="en-US" dirty="0"/>
              <a:t>億個の割当て可能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（例）</a:t>
            </a:r>
            <a:r>
              <a:rPr lang="en-US" altLang="ja-JP" dirty="0"/>
              <a:t>192.168</a:t>
            </a:r>
            <a:r>
              <a:rPr lang="ja-JP" altLang="en-US" dirty="0"/>
              <a:t>．</a:t>
            </a:r>
            <a:r>
              <a:rPr lang="en-US" altLang="ja-JP" dirty="0"/>
              <a:t>1.11</a:t>
            </a:r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今後（　</a:t>
            </a:r>
            <a:r>
              <a:rPr lang="en-US" altLang="ja-JP" dirty="0">
                <a:solidFill>
                  <a:srgbClr val="FF0000"/>
                </a:solidFill>
              </a:rPr>
              <a:t>IPv6</a:t>
            </a:r>
            <a:r>
              <a:rPr lang="ja-JP" altLang="en-US" dirty="0"/>
              <a:t>　）＝</a:t>
            </a:r>
            <a:r>
              <a:rPr lang="en-US" altLang="ja-JP" dirty="0"/>
              <a:t>2</a:t>
            </a:r>
            <a:r>
              <a:rPr lang="ja-JP" altLang="en-US" dirty="0"/>
              <a:t>進法</a:t>
            </a:r>
            <a:r>
              <a:rPr lang="en-US" altLang="ja-JP" dirty="0"/>
              <a:t>128bit</a:t>
            </a:r>
            <a:r>
              <a:rPr lang="ja-JP" altLang="en-US" dirty="0"/>
              <a:t>で表す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→</a:t>
            </a:r>
            <a:r>
              <a:rPr lang="en-US" altLang="ja-JP" dirty="0"/>
              <a:t>2</a:t>
            </a:r>
            <a:r>
              <a:rPr lang="ja-JP" altLang="en-US" dirty="0"/>
              <a:t>の</a:t>
            </a:r>
            <a:r>
              <a:rPr lang="en-US" altLang="ja-JP" dirty="0"/>
              <a:t>128</a:t>
            </a:r>
            <a:r>
              <a:rPr lang="ja-JP" altLang="en-US" dirty="0"/>
              <a:t>乗個＝約</a:t>
            </a:r>
            <a:r>
              <a:rPr lang="en-US" altLang="ja-JP" dirty="0"/>
              <a:t>340</a:t>
            </a:r>
            <a:r>
              <a:rPr lang="ja-JP" altLang="en-US" dirty="0"/>
              <a:t>澗（</a:t>
            </a:r>
            <a:r>
              <a:rPr lang="en-US" altLang="ja-JP" dirty="0"/>
              <a:t>10</a:t>
            </a:r>
            <a:r>
              <a:rPr lang="ja-JP" altLang="en-US" dirty="0"/>
              <a:t>の</a:t>
            </a:r>
            <a:r>
              <a:rPr lang="en-US" altLang="ja-JP" dirty="0"/>
              <a:t>36</a:t>
            </a:r>
            <a:r>
              <a:rPr lang="ja-JP" altLang="en-US" dirty="0"/>
              <a:t>乗）個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</a:t>
            </a:r>
            <a:r>
              <a:rPr lang="en-US" altLang="ja-JP" dirty="0"/>
              <a:t>※</a:t>
            </a:r>
            <a:r>
              <a:rPr lang="ja-JP" altLang="en-US" dirty="0"/>
              <a:t>万、億、兆、京、垓、抒、穣、溝、澗・・・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42E882A8-0121-2D4F-7199-D34F88656B7A}"/>
              </a:ext>
            </a:extLst>
          </p:cNvPr>
          <p:cNvSpPr/>
          <p:nvPr/>
        </p:nvSpPr>
        <p:spPr>
          <a:xfrm>
            <a:off x="1746738" y="3903785"/>
            <a:ext cx="1137138" cy="38686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808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DB23D-F212-F2D0-63FF-6770F0E1F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５．ドメイン名とＤＮＳ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16EC2C-5C90-8BB3-7581-18421CB78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ＩＰアドレスは人間にとって覚えにくい・・・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（　</a:t>
            </a:r>
            <a:r>
              <a:rPr kumimoji="1" lang="ja-JP" altLang="en-US" dirty="0">
                <a:solidFill>
                  <a:srgbClr val="FF0000"/>
                </a:solidFill>
              </a:rPr>
              <a:t>ドメイン名</a:t>
            </a:r>
            <a:r>
              <a:rPr kumimoji="1" lang="ja-JP" altLang="en-US" dirty="0"/>
              <a:t>　）＝ＩＰアドレスと対応した名前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（例）</a:t>
            </a:r>
            <a:r>
              <a:rPr lang="en-US" altLang="ja-JP" dirty="0"/>
              <a:t>assumption.ed.jp</a:t>
            </a:r>
            <a:r>
              <a:rPr lang="ja-JP" altLang="en-US" dirty="0"/>
              <a:t>　　</a:t>
            </a:r>
            <a:r>
              <a:rPr lang="en-US" altLang="ja-JP" dirty="0"/>
              <a:t>kantei.go.jp</a:t>
            </a:r>
          </a:p>
          <a:p>
            <a:pPr marL="0" indent="0">
              <a:buNone/>
            </a:pPr>
            <a:r>
              <a:rPr kumimoji="1" lang="ja-JP" altLang="en-US" dirty="0"/>
              <a:t>　→ドメイン名を</a:t>
            </a:r>
            <a:r>
              <a:rPr kumimoji="1" lang="en-US" altLang="ja-JP" dirty="0"/>
              <a:t>IP</a:t>
            </a:r>
            <a:r>
              <a:rPr kumimoji="1" lang="ja-JP" altLang="en-US" dirty="0"/>
              <a:t>に変換するシステム＝（</a:t>
            </a:r>
            <a:r>
              <a:rPr kumimoji="1" lang="en-US" altLang="ja-JP" dirty="0">
                <a:solidFill>
                  <a:srgbClr val="FF0000"/>
                </a:solidFill>
              </a:rPr>
              <a:t>DNS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A4F0865-3B50-CE8C-6210-E91E23CF07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74" y="4494701"/>
            <a:ext cx="7237265" cy="19981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矢印: 下 4">
            <a:extLst>
              <a:ext uri="{FF2B5EF4-FFF2-40B4-BE49-F238E27FC236}">
                <a16:creationId xmlns:a16="http://schemas.microsoft.com/office/drawing/2014/main" id="{AC52D4C1-DA52-4924-220B-27B6C58A5006}"/>
              </a:ext>
            </a:extLst>
          </p:cNvPr>
          <p:cNvSpPr/>
          <p:nvPr/>
        </p:nvSpPr>
        <p:spPr>
          <a:xfrm>
            <a:off x="1758461" y="2363299"/>
            <a:ext cx="1137138" cy="38686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560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FEBCA9-C578-29AA-0BE1-A79169113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（３）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931022-7DE3-3E20-FC22-9D6B6D6DA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687596"/>
          </a:xfrm>
        </p:spPr>
        <p:txBody>
          <a:bodyPr/>
          <a:lstStyle/>
          <a:p>
            <a:r>
              <a:rPr kumimoji="1" lang="ja-JP" altLang="en-US" dirty="0"/>
              <a:t>ドメインは個人でも申請できる。自分の</a:t>
            </a:r>
            <a:r>
              <a:rPr kumimoji="1" lang="en-US" altLang="ja-JP" dirty="0"/>
              <a:t>Web</a:t>
            </a:r>
            <a:r>
              <a:rPr kumimoji="1" lang="ja-JP" altLang="en-US" dirty="0"/>
              <a:t>を持つとしたらつけたい名前を考え、ドメイン登録が可能かどうか調べよう。また</a:t>
            </a:r>
            <a:r>
              <a:rPr kumimoji="1" lang="en-US" altLang="ja-JP" dirty="0"/>
              <a:t>1</a:t>
            </a:r>
            <a:r>
              <a:rPr kumimoji="1" lang="ja-JP" altLang="en-US" dirty="0"/>
              <a:t>年間維持するのに必要な費用も調べよう。</a:t>
            </a:r>
          </a:p>
          <a:p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B2FF099-6888-7B2A-1C9F-D26EBE745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263766"/>
              </p:ext>
            </p:extLst>
          </p:nvPr>
        </p:nvGraphicFramePr>
        <p:xfrm>
          <a:off x="802105" y="3648157"/>
          <a:ext cx="7343274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8316">
                  <a:extLst>
                    <a:ext uri="{9D8B030D-6E8A-4147-A177-3AD203B41FA5}">
                      <a16:colId xmlns:a16="http://schemas.microsoft.com/office/drawing/2014/main" val="1756289926"/>
                    </a:ext>
                  </a:extLst>
                </a:gridCol>
                <a:gridCol w="4174958">
                  <a:extLst>
                    <a:ext uri="{9D8B030D-6E8A-4147-A177-3AD203B41FA5}">
                      <a16:colId xmlns:a16="http://schemas.microsoft.com/office/drawing/2014/main" val="18975537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考えたドメイン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124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使用可能かの可否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523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/>
                        <a:t>1</a:t>
                      </a:r>
                      <a:r>
                        <a:rPr kumimoji="1" lang="ja-JP" altLang="en-US" sz="2800" dirty="0"/>
                        <a:t>年間の登録費用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808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325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F4C3C684-28D9-1699-3B96-22107B946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５．情報セキュリティ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６・７　暗号化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2E3DE98-51D5-F560-E03F-63432393B7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8728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3F0AFA0-AA74-526A-9903-34617C6AD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ＴＲＹ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C0A7A8C-61A4-310E-35B0-05ECA04E4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917575"/>
          </a:xfrm>
        </p:spPr>
        <p:txBody>
          <a:bodyPr>
            <a:normAutofit/>
          </a:bodyPr>
          <a:lstStyle/>
          <a:p>
            <a:r>
              <a:rPr lang="ja-JP" altLang="en-US" dirty="0"/>
              <a:t>自分が利用しているインターネット上のサービスで</a:t>
            </a:r>
            <a:r>
              <a:rPr lang="en-US" altLang="ja-JP" dirty="0"/>
              <a:t>ID</a:t>
            </a:r>
            <a:r>
              <a:rPr lang="ja-JP" altLang="en-US" dirty="0"/>
              <a:t>とパスワードが必要なものをあげよう。☞</a:t>
            </a:r>
            <a:r>
              <a:rPr lang="en-US" altLang="ja-JP" dirty="0"/>
              <a:t>5</a:t>
            </a:r>
            <a:r>
              <a:rPr lang="ja-JP" altLang="en-US" dirty="0"/>
              <a:t>以上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72D6ADD1-E217-946F-0CDD-7DAE749D7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701761"/>
              </p:ext>
            </p:extLst>
          </p:nvPr>
        </p:nvGraphicFramePr>
        <p:xfrm>
          <a:off x="890953" y="3058160"/>
          <a:ext cx="7174523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4523">
                  <a:extLst>
                    <a:ext uri="{9D8B030D-6E8A-4147-A177-3AD203B41FA5}">
                      <a16:colId xmlns:a16="http://schemas.microsoft.com/office/drawing/2014/main" val="12263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452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131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01C889-A03D-19DC-FD9B-334510B5D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１．情報セキュリティの３つの要素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40A532-CD20-754F-D46A-EB1313951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なぜパスワードを入れる？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他の人にアクセスされないため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→（</a:t>
            </a:r>
            <a:r>
              <a:rPr kumimoji="1" lang="ja-JP" altLang="en-US" dirty="0">
                <a:solidFill>
                  <a:srgbClr val="FF0000"/>
                </a:solidFill>
              </a:rPr>
              <a:t>機密性</a:t>
            </a:r>
            <a:r>
              <a:rPr kumimoji="1" lang="ja-JP" altLang="en-US" dirty="0"/>
              <a:t>）＝不正アクセス・情報漏洩の防止</a:t>
            </a:r>
            <a:endParaRPr kumimoji="1" lang="en-US" altLang="ja-JP" dirty="0"/>
          </a:p>
          <a:p>
            <a:r>
              <a:rPr lang="ja-JP" altLang="en-US" dirty="0"/>
              <a:t>勝手にデータを書き換えられないため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→（</a:t>
            </a:r>
            <a:r>
              <a:rPr lang="ja-JP" altLang="en-US" dirty="0">
                <a:solidFill>
                  <a:srgbClr val="FF0000"/>
                </a:solidFill>
              </a:rPr>
              <a:t>完全性</a:t>
            </a:r>
            <a:r>
              <a:rPr lang="ja-JP" altLang="en-US" dirty="0"/>
              <a:t>）＝情報の改ざんを阻止</a:t>
            </a:r>
            <a:endParaRPr lang="en-US" altLang="ja-JP" dirty="0"/>
          </a:p>
          <a:p>
            <a:r>
              <a:rPr lang="ja-JP" altLang="en-US" dirty="0"/>
              <a:t>スマホでもＰＣでもどこからでもアクセスするため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→（</a:t>
            </a:r>
            <a:r>
              <a:rPr lang="ja-JP" altLang="en-US" dirty="0">
                <a:solidFill>
                  <a:srgbClr val="FF0000"/>
                </a:solidFill>
              </a:rPr>
              <a:t>可用性</a:t>
            </a:r>
            <a:r>
              <a:rPr lang="ja-JP" altLang="en-US" dirty="0"/>
              <a:t>）＝必要時に障がいなく利用するため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2EA89D39-781D-97D3-2583-7FB6DC2F0E1D}"/>
              </a:ext>
            </a:extLst>
          </p:cNvPr>
          <p:cNvSpPr/>
          <p:nvPr/>
        </p:nvSpPr>
        <p:spPr>
          <a:xfrm>
            <a:off x="2203938" y="2414954"/>
            <a:ext cx="1488831" cy="39858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193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824C8C-E2A2-21F5-BB05-342D564C8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（５）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　　書き換えを防ぐ技術の例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FFD369-FC9A-0584-87D6-C3B61EF90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送受信するビット列に、確認用の符号としてビット列全体の「１」の数が偶数または奇数になるよう付加するビットを「パリティビット」という。</a:t>
            </a:r>
            <a:endParaRPr kumimoji="1" lang="en-US" altLang="ja-JP" dirty="0"/>
          </a:p>
          <a:p>
            <a:r>
              <a:rPr kumimoji="1" lang="ja-JP" altLang="en-US" dirty="0"/>
              <a:t>このうち「１」の個数が偶数になるものを「偶数パリティ」という。例を参考に「偶数パリティ」となるように数値を加えてください。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（例）</a:t>
            </a:r>
            <a:r>
              <a:rPr kumimoji="1" lang="en-US" altLang="ja-JP" dirty="0"/>
              <a:t>0110</a:t>
            </a:r>
            <a:r>
              <a:rPr kumimoji="1" lang="ja-JP" altLang="en-US" dirty="0"/>
              <a:t>　→すでに</a:t>
            </a:r>
            <a:r>
              <a:rPr kumimoji="1" lang="en-US" altLang="ja-JP" dirty="0">
                <a:solidFill>
                  <a:srgbClr val="FF0000"/>
                </a:solidFill>
              </a:rPr>
              <a:t>1</a:t>
            </a:r>
            <a:r>
              <a:rPr kumimoji="1" lang="ja-JP" altLang="en-US" dirty="0">
                <a:solidFill>
                  <a:srgbClr val="FF0000"/>
                </a:solidFill>
              </a:rPr>
              <a:t>の数が偶数なので</a:t>
            </a:r>
            <a:r>
              <a:rPr kumimoji="1" lang="en-US" altLang="ja-JP" dirty="0">
                <a:solidFill>
                  <a:srgbClr val="FF0000"/>
                </a:solidFill>
              </a:rPr>
              <a:t>0</a:t>
            </a:r>
            <a:r>
              <a:rPr kumimoji="1" lang="ja-JP" altLang="en-US" dirty="0">
                <a:solidFill>
                  <a:srgbClr val="FF0000"/>
                </a:solidFill>
              </a:rPr>
              <a:t>を最後の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kumimoji="1" lang="ja-JP" altLang="en-US" dirty="0">
                <a:solidFill>
                  <a:srgbClr val="FF0000"/>
                </a:solidFill>
              </a:rPr>
              <a:t>桁に加える</a:t>
            </a:r>
            <a:r>
              <a:rPr kumimoji="1" lang="ja-JP" altLang="en-US" dirty="0"/>
              <a:t>→　</a:t>
            </a:r>
            <a:r>
              <a:rPr kumimoji="1" lang="en-US" altLang="ja-JP" dirty="0"/>
              <a:t>0110</a:t>
            </a:r>
            <a:r>
              <a:rPr kumimoji="1" lang="en-US" altLang="ja-JP" dirty="0">
                <a:solidFill>
                  <a:srgbClr val="FF0000"/>
                </a:solidFill>
              </a:rPr>
              <a:t>0</a:t>
            </a:r>
            <a:r>
              <a:rPr kumimoji="1" lang="ja-JP" altLang="en-US" dirty="0"/>
              <a:t>　＝</a:t>
            </a:r>
            <a:r>
              <a:rPr kumimoji="1" lang="en-US" altLang="ja-JP" dirty="0"/>
              <a:t>1</a:t>
            </a:r>
            <a:r>
              <a:rPr kumimoji="1" lang="ja-JP" altLang="en-US" dirty="0"/>
              <a:t>が偶数個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5373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CA790-CA8D-10E2-23EB-DF81F2D96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２．情報セキュリティを確保する技術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3C78EA-74A9-188C-ED54-3E56A483D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1825624"/>
            <a:ext cx="8581292" cy="4667249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（認証技術）＝知識情報、所持情報、生体情報で確認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※</a:t>
            </a:r>
            <a:r>
              <a:rPr lang="ja-JP" altLang="en-US" dirty="0"/>
              <a:t>複数組み合わせる（</a:t>
            </a:r>
            <a:r>
              <a:rPr lang="ja-JP" altLang="en-US" dirty="0">
                <a:solidFill>
                  <a:srgbClr val="FF0000"/>
                </a:solidFill>
              </a:rPr>
              <a:t>多要素認証</a:t>
            </a:r>
            <a:r>
              <a:rPr lang="ja-JP" altLang="en-US" dirty="0"/>
              <a:t>）→パス＋指紋</a:t>
            </a:r>
            <a:endParaRPr lang="en-US" altLang="ja-JP" dirty="0"/>
          </a:p>
          <a:p>
            <a:r>
              <a:rPr kumimoji="1" lang="ja-JP" altLang="en-US" dirty="0"/>
              <a:t>（</a:t>
            </a:r>
            <a:r>
              <a:rPr kumimoji="1" lang="ja-JP" altLang="en-US" dirty="0">
                <a:solidFill>
                  <a:srgbClr val="FF0000"/>
                </a:solidFill>
              </a:rPr>
              <a:t>ファイアウォール</a:t>
            </a:r>
            <a:r>
              <a:rPr kumimoji="1" lang="ja-JP" altLang="en-US" dirty="0"/>
              <a:t>）＝外部ネットワークからの侵入防ぐ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※</a:t>
            </a:r>
            <a:r>
              <a:rPr lang="ja-JP" altLang="en-US" dirty="0"/>
              <a:t>（パケットフィルタリング）＝不正侵入を検出し遮断</a:t>
            </a:r>
            <a:endParaRPr lang="en-US" altLang="ja-JP" dirty="0"/>
          </a:p>
          <a:p>
            <a:r>
              <a:rPr lang="ja-JP" altLang="en-US" dirty="0"/>
              <a:t>（アップデート）＝</a:t>
            </a:r>
            <a:r>
              <a:rPr lang="en-US" altLang="ja-JP" dirty="0"/>
              <a:t>OS</a:t>
            </a:r>
            <a:r>
              <a:rPr lang="ja-JP" altLang="en-US" dirty="0"/>
              <a:t>やアプリを最新の状態にする</a:t>
            </a:r>
            <a:endParaRPr lang="en-US" altLang="ja-JP" dirty="0"/>
          </a:p>
          <a:p>
            <a:r>
              <a:rPr lang="ja-JP" altLang="en-US" dirty="0"/>
              <a:t>（ウィルス対策ソフトウェア）＝マルウェアへの対策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6498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765CA5-7C82-35AF-4EA6-A3BBEF29D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（４）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B371C3-E9AF-B572-84C6-89BE664BF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21361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カエサル暗号（アルファベットで文字をずらして暗号化する）を使って自分の名前を暗号化しよう。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カエサル暗号の作り方（</a:t>
            </a:r>
            <a:r>
              <a:rPr lang="en-US" altLang="ja-JP" dirty="0"/>
              <a:t>3</a:t>
            </a:r>
            <a:r>
              <a:rPr lang="ja-JP" altLang="en-US" dirty="0"/>
              <a:t>文字ずらす場合）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4000" dirty="0"/>
              <a:t>　Ａ　Ｂ　Ｃ　Ｄ　Ｅ　Ｆ　Ｇ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　</a:t>
            </a:r>
            <a:r>
              <a:rPr lang="en-US" altLang="ja-JP" sz="4000" dirty="0"/>
              <a:t>A</a:t>
            </a:r>
            <a:r>
              <a:rPr lang="ja-JP" altLang="en-US" sz="4000" dirty="0"/>
              <a:t>　</a:t>
            </a:r>
            <a:r>
              <a:rPr lang="en-US" altLang="ja-JP" sz="4000" dirty="0"/>
              <a:t>B</a:t>
            </a:r>
            <a:r>
              <a:rPr lang="ja-JP" altLang="en-US" sz="4000" dirty="0"/>
              <a:t>　</a:t>
            </a:r>
            <a:r>
              <a:rPr lang="en-US" altLang="ja-JP" sz="4000" dirty="0"/>
              <a:t>C</a:t>
            </a:r>
            <a:r>
              <a:rPr lang="ja-JP" altLang="en-US" sz="4000" dirty="0"/>
              <a:t>　</a:t>
            </a:r>
            <a:r>
              <a:rPr lang="en-US" altLang="ja-JP" sz="4000" dirty="0"/>
              <a:t>D</a:t>
            </a:r>
            <a:r>
              <a:rPr lang="ja-JP" altLang="en-US" sz="4000" dirty="0"/>
              <a:t>　</a:t>
            </a:r>
            <a:r>
              <a:rPr lang="en-US" altLang="ja-JP" sz="4000" dirty="0"/>
              <a:t>E</a:t>
            </a:r>
            <a:r>
              <a:rPr lang="ja-JP" altLang="en-US" sz="4000" dirty="0"/>
              <a:t>　</a:t>
            </a:r>
            <a:r>
              <a:rPr lang="en-US" altLang="ja-JP" sz="4000" dirty="0"/>
              <a:t>F</a:t>
            </a:r>
            <a:r>
              <a:rPr lang="ja-JP" altLang="en-US" sz="4000" dirty="0"/>
              <a:t>　</a:t>
            </a:r>
            <a:r>
              <a:rPr lang="en-US" altLang="ja-JP" sz="4000" dirty="0"/>
              <a:t>G</a:t>
            </a:r>
            <a:r>
              <a:rPr lang="ja-JP" altLang="en-US" sz="4000" dirty="0"/>
              <a:t>　</a:t>
            </a:r>
            <a:r>
              <a:rPr lang="en-US" altLang="ja-JP" sz="4000" dirty="0"/>
              <a:t>H</a:t>
            </a:r>
            <a:r>
              <a:rPr lang="ja-JP" altLang="en-US" sz="4000" dirty="0"/>
              <a:t>　</a:t>
            </a:r>
            <a:r>
              <a:rPr lang="en-US" altLang="ja-JP" sz="4000" dirty="0"/>
              <a:t>I</a:t>
            </a:r>
            <a:r>
              <a:rPr lang="ja-JP" altLang="en-US" sz="4000" dirty="0"/>
              <a:t>　</a:t>
            </a:r>
            <a:r>
              <a:rPr lang="en-US" altLang="ja-JP" sz="4000" dirty="0"/>
              <a:t>J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sz="3000" dirty="0"/>
              <a:t>（例）元：</a:t>
            </a:r>
            <a:r>
              <a:rPr lang="en-US" altLang="ja-JP" sz="3000" dirty="0"/>
              <a:t>ABE</a:t>
            </a:r>
            <a:r>
              <a:rPr lang="ja-JP" altLang="en-US" sz="3000" dirty="0"/>
              <a:t>　→　変換後：ＤＥＨ</a:t>
            </a:r>
            <a:endParaRPr lang="en-US" altLang="ja-JP" sz="3000" dirty="0"/>
          </a:p>
          <a:p>
            <a:pPr marL="0" indent="0">
              <a:buNone/>
            </a:pPr>
            <a:endParaRPr lang="en-US" altLang="ja-JP" sz="4000" dirty="0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E5E532B0-6C8B-7FB5-4F2D-1FF84410DABF}"/>
              </a:ext>
            </a:extLst>
          </p:cNvPr>
          <p:cNvCxnSpPr>
            <a:cxnSpLocks/>
          </p:cNvCxnSpPr>
          <p:nvPr/>
        </p:nvCxnSpPr>
        <p:spPr>
          <a:xfrm>
            <a:off x="1259412" y="4021553"/>
            <a:ext cx="1922585" cy="8206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E94A02C4-3A88-ACCB-0FBC-76D3A09ED22F}"/>
              </a:ext>
            </a:extLst>
          </p:cNvPr>
          <p:cNvCxnSpPr>
            <a:cxnSpLocks/>
          </p:cNvCxnSpPr>
          <p:nvPr/>
        </p:nvCxnSpPr>
        <p:spPr>
          <a:xfrm>
            <a:off x="4163342" y="4001294"/>
            <a:ext cx="1727321" cy="8408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CE86FE64-0573-621E-9A43-31B7B3667EB7}"/>
              </a:ext>
            </a:extLst>
          </p:cNvPr>
          <p:cNvCxnSpPr>
            <a:cxnSpLocks/>
          </p:cNvCxnSpPr>
          <p:nvPr/>
        </p:nvCxnSpPr>
        <p:spPr>
          <a:xfrm>
            <a:off x="2079294" y="4033574"/>
            <a:ext cx="1747561" cy="8148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8B4ABCA5-5E85-6907-C761-BCAFE6F53C69}"/>
              </a:ext>
            </a:extLst>
          </p:cNvPr>
          <p:cNvCxnSpPr>
            <a:cxnSpLocks/>
          </p:cNvCxnSpPr>
          <p:nvPr/>
        </p:nvCxnSpPr>
        <p:spPr>
          <a:xfrm>
            <a:off x="2781581" y="3995086"/>
            <a:ext cx="1698012" cy="8203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FEFE4F2-D548-01E2-35ED-E1C971F7B25D}"/>
              </a:ext>
            </a:extLst>
          </p:cNvPr>
          <p:cNvCxnSpPr>
            <a:cxnSpLocks/>
          </p:cNvCxnSpPr>
          <p:nvPr/>
        </p:nvCxnSpPr>
        <p:spPr>
          <a:xfrm>
            <a:off x="3534511" y="4001294"/>
            <a:ext cx="1713218" cy="8525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DFBD0EB-1863-402A-CA6C-ED77D8FD6F4E}"/>
              </a:ext>
            </a:extLst>
          </p:cNvPr>
          <p:cNvCxnSpPr>
            <a:cxnSpLocks/>
          </p:cNvCxnSpPr>
          <p:nvPr/>
        </p:nvCxnSpPr>
        <p:spPr>
          <a:xfrm>
            <a:off x="4870845" y="4001294"/>
            <a:ext cx="1666420" cy="8435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F90C0991-9773-BD65-39E0-F2D94589FC26}"/>
              </a:ext>
            </a:extLst>
          </p:cNvPr>
          <p:cNvCxnSpPr>
            <a:cxnSpLocks/>
          </p:cNvCxnSpPr>
          <p:nvPr/>
        </p:nvCxnSpPr>
        <p:spPr>
          <a:xfrm>
            <a:off x="5584216" y="4033574"/>
            <a:ext cx="1510260" cy="7495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A4F8EF-C24D-1D6D-96F1-B45527020FE5}"/>
              </a:ext>
            </a:extLst>
          </p:cNvPr>
          <p:cNvSpPr txBox="1"/>
          <p:nvPr/>
        </p:nvSpPr>
        <p:spPr>
          <a:xfrm>
            <a:off x="6227150" y="4001294"/>
            <a:ext cx="1809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3</a:t>
            </a:r>
            <a:r>
              <a:rPr kumimoji="1" lang="ja-JP" altLang="en-US" sz="2400" dirty="0">
                <a:solidFill>
                  <a:srgbClr val="FF0000"/>
                </a:solidFill>
              </a:rPr>
              <a:t>文字ずらす</a:t>
            </a:r>
          </a:p>
        </p:txBody>
      </p:sp>
    </p:spTree>
    <p:extLst>
      <p:ext uri="{BB962C8B-B14F-4D97-AF65-F5344CB8AC3E}">
        <p14:creationId xmlns:p14="http://schemas.microsoft.com/office/powerpoint/2010/main" val="511558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9798F47-6660-779C-FA4B-BF90E7C18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インターネットは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　　どうやって通信している？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762446A-9C5B-3468-1722-AA0F690AA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81596" cy="43513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考えてみよう</a:t>
            </a:r>
            <a:endParaRPr lang="en-US" altLang="ja-JP" dirty="0"/>
          </a:p>
          <a:p>
            <a:r>
              <a:rPr lang="ja-JP" altLang="en-US" dirty="0"/>
              <a:t>電話は　　電話番号で相手につながる</a:t>
            </a:r>
            <a:endParaRPr lang="en-US" altLang="ja-JP" dirty="0"/>
          </a:p>
          <a:p>
            <a:r>
              <a:rPr lang="ja-JP" altLang="en-US" dirty="0"/>
              <a:t>手紙は　　郵便番号・住所で相手に届く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インターネットは？</a:t>
            </a:r>
            <a:endParaRPr lang="en-US" altLang="ja-JP" dirty="0"/>
          </a:p>
          <a:p>
            <a:r>
              <a:rPr lang="ja-JP" altLang="en-US" dirty="0"/>
              <a:t>コンピュータ上のアドレス＝</a:t>
            </a:r>
            <a:r>
              <a:rPr lang="ja-JP" altLang="en-US" dirty="0">
                <a:solidFill>
                  <a:srgbClr val="FF0000"/>
                </a:solidFill>
              </a:rPr>
              <a:t>ＩＰアドレス</a:t>
            </a:r>
            <a:r>
              <a:rPr lang="ja-JP" altLang="en-US" dirty="0"/>
              <a:t>で相手に届く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ja-JP" altLang="en-US" dirty="0"/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E5DC4CBF-3843-2114-B256-7498D03315F1}"/>
              </a:ext>
            </a:extLst>
          </p:cNvPr>
          <p:cNvSpPr/>
          <p:nvPr/>
        </p:nvSpPr>
        <p:spPr>
          <a:xfrm>
            <a:off x="3024554" y="3429000"/>
            <a:ext cx="1395046" cy="31066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496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F356C2-B73C-DB8E-0DA5-B864C833B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３．暗号化のしくみ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BA4117-8143-C0AA-7643-44786C347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722929"/>
          </a:xfrm>
        </p:spPr>
        <p:txBody>
          <a:bodyPr/>
          <a:lstStyle/>
          <a:p>
            <a:r>
              <a:rPr kumimoji="1" lang="ja-JP" altLang="en-US" dirty="0"/>
              <a:t>確認課題の「カエサル暗号で</a:t>
            </a:r>
            <a:r>
              <a:rPr kumimoji="1" lang="en-US" altLang="ja-JP" dirty="0"/>
              <a:t>3</a:t>
            </a:r>
            <a:r>
              <a:rPr kumimoji="1" lang="ja-JP" altLang="en-US" dirty="0"/>
              <a:t>文字ずらす」のように暗号化や復号化（暗号化されたデータを元に戻す）の時に使うデータを　</a:t>
            </a:r>
            <a:r>
              <a:rPr kumimoji="1" lang="ja-JP" altLang="en-US" u="sng" dirty="0">
                <a:solidFill>
                  <a:srgbClr val="FF0000"/>
                </a:solidFill>
              </a:rPr>
              <a:t>鍵</a:t>
            </a:r>
            <a:r>
              <a:rPr kumimoji="1" lang="ja-JP" altLang="en-US" dirty="0"/>
              <a:t>　という。</a:t>
            </a:r>
            <a:endParaRPr kumimoji="1" lang="en-US" altLang="ja-JP" dirty="0"/>
          </a:p>
          <a:p>
            <a:r>
              <a:rPr kumimoji="1" lang="ja-JP" altLang="en-US" dirty="0"/>
              <a:t>他人に教えてもいい鍵を</a:t>
            </a:r>
            <a:r>
              <a:rPr kumimoji="1" lang="ja-JP" altLang="en-US" u="sng" dirty="0">
                <a:solidFill>
                  <a:srgbClr val="FF0000"/>
                </a:solidFill>
              </a:rPr>
              <a:t>公開鍵</a:t>
            </a:r>
            <a:r>
              <a:rPr kumimoji="1" lang="ja-JP" altLang="en-US" dirty="0"/>
              <a:t>、秘密にしておく鍵を</a:t>
            </a:r>
            <a:r>
              <a:rPr kumimoji="1" lang="ja-JP" altLang="en-US" u="sng" dirty="0">
                <a:solidFill>
                  <a:srgbClr val="FF0000"/>
                </a:solidFill>
              </a:rPr>
              <a:t>秘密鍵</a:t>
            </a:r>
            <a:r>
              <a:rPr kumimoji="1" lang="ja-JP" altLang="en-US" dirty="0"/>
              <a:t>という。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D563FDF-1874-798C-0421-12D4580FA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05" y="4292498"/>
            <a:ext cx="8672409" cy="19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548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47F77-021F-7256-71C2-FE413E511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/>
            </a:br>
            <a:r>
              <a:rPr kumimoji="1" lang="ja-JP" altLang="en-US" dirty="0">
                <a:solidFill>
                  <a:srgbClr val="FF0000"/>
                </a:solidFill>
              </a:rPr>
              <a:t>４．暗号化と暗号化技術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BB43EB-97FA-3354-B164-B21C1C5C2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222273" cy="4351338"/>
          </a:xfrm>
        </p:spPr>
        <p:txBody>
          <a:bodyPr/>
          <a:lstStyle/>
          <a:p>
            <a:r>
              <a:rPr kumimoji="1" lang="en-US" altLang="ja-JP" dirty="0"/>
              <a:t>Web</a:t>
            </a:r>
            <a:r>
              <a:rPr kumimoji="1" lang="ja-JP" altLang="en-US" dirty="0"/>
              <a:t>ブラウザにおける暗号技術（　</a:t>
            </a:r>
            <a:r>
              <a:rPr kumimoji="1" lang="en-US" altLang="ja-JP" dirty="0">
                <a:solidFill>
                  <a:srgbClr val="FF0000"/>
                </a:solidFill>
              </a:rPr>
              <a:t>SSL/TLS</a:t>
            </a:r>
            <a:r>
              <a:rPr kumimoji="1"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/>
              <a:t>）</a:t>
            </a:r>
          </a:p>
          <a:p>
            <a:pPr marL="0" indent="0">
              <a:buNone/>
            </a:pPr>
            <a:r>
              <a:rPr kumimoji="1" lang="ja-JP" altLang="en-US" dirty="0"/>
              <a:t>　　＝暗号技術を使って情報漏洩対策や個人情報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kumimoji="1" lang="ja-JP" altLang="en-US" dirty="0"/>
              <a:t>保護を行う技術</a:t>
            </a:r>
          </a:p>
          <a:p>
            <a:pPr marL="0" indent="0">
              <a:buNone/>
            </a:pPr>
            <a:r>
              <a:rPr kumimoji="1" lang="ja-JP" altLang="en-US" dirty="0"/>
              <a:t>　　　→</a:t>
            </a:r>
            <a:r>
              <a:rPr kumimoji="1" lang="en-US" altLang="ja-JP" dirty="0"/>
              <a:t>https</a:t>
            </a:r>
            <a:r>
              <a:rPr kumimoji="1" lang="ja-JP" altLang="en-US" dirty="0"/>
              <a:t>で始まる</a:t>
            </a:r>
            <a:r>
              <a:rPr kumimoji="1" lang="en-US" altLang="ja-JP" dirty="0"/>
              <a:t>URL</a:t>
            </a:r>
            <a:r>
              <a:rPr kumimoji="1" lang="ja-JP" altLang="en-US" dirty="0"/>
              <a:t>と錠前マークが表示される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0901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6705B9-6419-9602-7123-CCFC4F20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振返りを書こう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DA8537-5335-ED8C-7F52-93D58B1F1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87104" cy="1603375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No.</a:t>
            </a:r>
            <a:r>
              <a:rPr kumimoji="1" lang="ja-JP" altLang="en-US" dirty="0"/>
              <a:t>２０の授業で</a:t>
            </a:r>
            <a:r>
              <a:rPr lang="ja-JP" altLang="en-US" dirty="0"/>
              <a:t>　</a:t>
            </a:r>
            <a:r>
              <a:rPr kumimoji="1" lang="ja-JP" altLang="en-US" dirty="0"/>
              <a:t>知ったこと（学んだこと）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思ったこと（感想）　考えたこと（経験、関連すること）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を箇条書きで３行書こう。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E95E26E-F564-2854-47C0-09ABD3F011DB}"/>
              </a:ext>
            </a:extLst>
          </p:cNvPr>
          <p:cNvGraphicFramePr>
            <a:graphicFrameLocks noGrp="1"/>
          </p:cNvGraphicFramePr>
          <p:nvPr/>
        </p:nvGraphicFramePr>
        <p:xfrm>
          <a:off x="926123" y="3563936"/>
          <a:ext cx="7291754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91754">
                  <a:extLst>
                    <a:ext uri="{9D8B030D-6E8A-4147-A177-3AD203B41FA5}">
                      <a16:colId xmlns:a16="http://schemas.microsoft.com/office/drawing/2014/main" val="3822535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7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06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B56C9B-6B00-DD41-47EA-D11607377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【TRY】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B5AA5C-AE1E-CBDF-4981-75F78CCDB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自分の</a:t>
            </a:r>
            <a:r>
              <a:rPr kumimoji="1" lang="en-US" altLang="ja-JP" dirty="0"/>
              <a:t>IP</a:t>
            </a:r>
            <a:r>
              <a:rPr kumimoji="1" lang="ja-JP" altLang="en-US" dirty="0"/>
              <a:t>アドレス（インターネット上の住所）を右のサイトで調べよう。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インターネットにつながっている機器はこのアドレスが割り振られる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→アドレスをもとにメールやＷｅｂの情報をやりとり</a:t>
            </a:r>
            <a:endParaRPr kumimoji="1" lang="ja-JP" altLang="en-US" dirty="0"/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DED8C214-4E6A-8EE6-C2EB-42384A74321C}"/>
              </a:ext>
            </a:extLst>
          </p:cNvPr>
          <p:cNvSpPr/>
          <p:nvPr/>
        </p:nvSpPr>
        <p:spPr>
          <a:xfrm>
            <a:off x="3048000" y="4302369"/>
            <a:ext cx="1606062" cy="4454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C8AF831-AB1E-57B0-5168-022BB6F04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784488"/>
              </p:ext>
            </p:extLst>
          </p:nvPr>
        </p:nvGraphicFramePr>
        <p:xfrm>
          <a:off x="1283368" y="2873252"/>
          <a:ext cx="6096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453219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942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49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D02862-9248-3EEE-8182-E7363E25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（１）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6FEE92-78FC-2971-35FA-EC3B4C04B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18990"/>
          </a:xfrm>
        </p:spPr>
        <p:txBody>
          <a:bodyPr/>
          <a:lstStyle/>
          <a:p>
            <a:r>
              <a:rPr kumimoji="1" lang="ja-JP" altLang="en-US" dirty="0"/>
              <a:t>次のページのＩＰアドレスを調べよう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15612912-BC9B-7B38-F4F9-EB56F8BEA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02382"/>
              </p:ext>
            </p:extLst>
          </p:nvPr>
        </p:nvGraphicFramePr>
        <p:xfrm>
          <a:off x="726831" y="2569308"/>
          <a:ext cx="6881446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9762">
                  <a:extLst>
                    <a:ext uri="{9D8B030D-6E8A-4147-A177-3AD203B41FA5}">
                      <a16:colId xmlns:a16="http://schemas.microsoft.com/office/drawing/2014/main" val="2127644361"/>
                    </a:ext>
                  </a:extLst>
                </a:gridCol>
                <a:gridCol w="5081684">
                  <a:extLst>
                    <a:ext uri="{9D8B030D-6E8A-4147-A177-3AD203B41FA5}">
                      <a16:colId xmlns:a16="http://schemas.microsoft.com/office/drawing/2014/main" val="3434388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/>
                        <a:t>Yahoo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2800" dirty="0"/>
                    </a:p>
                    <a:p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02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/>
                        <a:t>Google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2800" dirty="0"/>
                    </a:p>
                    <a:p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81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学校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29620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C74750-6A9C-0F42-C865-3C6CC5B0B1BC}"/>
              </a:ext>
            </a:extLst>
          </p:cNvPr>
          <p:cNvSpPr txBox="1"/>
          <p:nvPr/>
        </p:nvSpPr>
        <p:spPr>
          <a:xfrm>
            <a:off x="726831" y="5107879"/>
            <a:ext cx="68814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ＹａｈｏｏやＧｏｏｇｌｅは複数のＩＰアドレスを使っています。何度か試してみると、複数のアドレスが表示されます。</a:t>
            </a:r>
          </a:p>
        </p:txBody>
      </p:sp>
    </p:spTree>
    <p:extLst>
      <p:ext uri="{BB962C8B-B14F-4D97-AF65-F5344CB8AC3E}">
        <p14:creationId xmlns:p14="http://schemas.microsoft.com/office/powerpoint/2010/main" val="71577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EB19DF-AEBA-E957-A915-4DCDE32981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53D17FE-EED3-31DB-C29A-B022F1B65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インターネットは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　　どうやって通信している？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7E12D16A-B242-9B0C-71F0-3CEB90796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81596" cy="43513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考えてみよう</a:t>
            </a:r>
            <a:endParaRPr lang="en-US" altLang="ja-JP" dirty="0"/>
          </a:p>
          <a:p>
            <a:r>
              <a:rPr lang="ja-JP" altLang="en-US" dirty="0"/>
              <a:t>電話は　　電話番号で相手につながる</a:t>
            </a:r>
            <a:endParaRPr lang="en-US" altLang="ja-JP" dirty="0"/>
          </a:p>
          <a:p>
            <a:r>
              <a:rPr lang="ja-JP" altLang="en-US" dirty="0"/>
              <a:t>手紙は　　郵便番号・住所で相手に届く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インターネットは？</a:t>
            </a:r>
            <a:endParaRPr lang="en-US" altLang="ja-JP" dirty="0"/>
          </a:p>
          <a:p>
            <a:r>
              <a:rPr lang="ja-JP" altLang="en-US" dirty="0"/>
              <a:t>コンピュータ上のアドレス＝</a:t>
            </a:r>
            <a:r>
              <a:rPr lang="ja-JP" altLang="en-US" dirty="0">
                <a:solidFill>
                  <a:srgbClr val="FF0000"/>
                </a:solidFill>
              </a:rPr>
              <a:t>ＩＰアドレス</a:t>
            </a:r>
            <a:r>
              <a:rPr lang="ja-JP" altLang="en-US" dirty="0"/>
              <a:t>で相手に届く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ja-JP" altLang="en-US" dirty="0"/>
          </a:p>
        </p:txBody>
      </p:sp>
      <p:sp>
        <p:nvSpPr>
          <p:cNvPr id="2" name="矢印: 下 1">
            <a:extLst>
              <a:ext uri="{FF2B5EF4-FFF2-40B4-BE49-F238E27FC236}">
                <a16:creationId xmlns:a16="http://schemas.microsoft.com/office/drawing/2014/main" id="{84288EC2-560E-834C-82E7-58FD4E864CE3}"/>
              </a:ext>
            </a:extLst>
          </p:cNvPr>
          <p:cNvSpPr/>
          <p:nvPr/>
        </p:nvSpPr>
        <p:spPr>
          <a:xfrm>
            <a:off x="3063386" y="4554536"/>
            <a:ext cx="1606062" cy="4454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466D060-8FA7-5BD5-CCD7-650A57BEAEC5}"/>
              </a:ext>
            </a:extLst>
          </p:cNvPr>
          <p:cNvSpPr txBox="1"/>
          <p:nvPr/>
        </p:nvSpPr>
        <p:spPr>
          <a:xfrm>
            <a:off x="797169" y="4958862"/>
            <a:ext cx="78075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通信では</a:t>
            </a:r>
            <a:endParaRPr kumimoji="1" lang="en-US" altLang="ja-JP" sz="2800" dirty="0"/>
          </a:p>
          <a:p>
            <a:r>
              <a:rPr kumimoji="1" lang="ja-JP" altLang="en-US" sz="2800" dirty="0"/>
              <a:t>　　いろいろな</a:t>
            </a:r>
            <a:r>
              <a:rPr kumimoji="1" lang="ja-JP" altLang="en-US" sz="2800" u="sng" dirty="0">
                <a:solidFill>
                  <a:srgbClr val="FF0000"/>
                </a:solidFill>
              </a:rPr>
              <a:t>約束事</a:t>
            </a:r>
            <a:r>
              <a:rPr kumimoji="1" lang="ja-JP" altLang="en-US" sz="2800" dirty="0"/>
              <a:t>を決めて情報をやり取りする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250B7C21-CECE-6561-45A3-538A66EE2560}"/>
              </a:ext>
            </a:extLst>
          </p:cNvPr>
          <p:cNvSpPr/>
          <p:nvPr/>
        </p:nvSpPr>
        <p:spPr>
          <a:xfrm>
            <a:off x="3540369" y="6001384"/>
            <a:ext cx="4478216" cy="579905"/>
          </a:xfrm>
          <a:prstGeom prst="wedgeRoundRectCallout">
            <a:avLst>
              <a:gd name="adj1" fmla="val -46005"/>
              <a:gd name="adj2" fmla="val -7294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約束事のことを</a:t>
            </a:r>
            <a:r>
              <a:rPr kumimoji="1" lang="ja-JP" altLang="en-US" sz="3200" dirty="0">
                <a:solidFill>
                  <a:srgbClr val="FF0000"/>
                </a:solidFill>
              </a:rPr>
              <a:t>プロトコル</a:t>
            </a:r>
            <a:r>
              <a:rPr kumimoji="1" lang="ja-JP" altLang="en-US" sz="2000" dirty="0"/>
              <a:t>という</a:t>
            </a:r>
          </a:p>
        </p:txBody>
      </p:sp>
    </p:spTree>
    <p:extLst>
      <p:ext uri="{BB962C8B-B14F-4D97-AF65-F5344CB8AC3E}">
        <p14:creationId xmlns:p14="http://schemas.microsoft.com/office/powerpoint/2010/main" val="1548906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7EF4AA3-94B2-BC42-CA0C-AF1CF3F20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３・４．プロトコル</a:t>
            </a:r>
          </a:p>
        </p:txBody>
      </p:sp>
    </p:spTree>
    <p:extLst>
      <p:ext uri="{BB962C8B-B14F-4D97-AF65-F5344CB8AC3E}">
        <p14:creationId xmlns:p14="http://schemas.microsoft.com/office/powerpoint/2010/main" val="93821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0715F-DAB7-9826-9B8E-A4A1FDE3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093319" cy="132556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１．コンピュータネットワークでの通信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6D7A25-7619-742D-1EAF-A0E317885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・（　</a:t>
            </a:r>
            <a:r>
              <a:rPr kumimoji="1" lang="ja-JP" altLang="en-US" dirty="0">
                <a:solidFill>
                  <a:srgbClr val="FF0000"/>
                </a:solidFill>
              </a:rPr>
              <a:t>プロトコル</a:t>
            </a:r>
            <a:r>
              <a:rPr kumimoji="1" lang="ja-JP" altLang="en-US" dirty="0"/>
              <a:t>　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kumimoji="1" lang="ja-JP" altLang="en-US" dirty="0"/>
              <a:t>＝送信側と受信側の間の通信手順やデータの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</a:t>
            </a:r>
            <a:r>
              <a:rPr kumimoji="1" lang="ja-JP" altLang="en-US" dirty="0"/>
              <a:t>形式の取り決めのこと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kumimoji="1" lang="ja-JP" altLang="en-US" dirty="0"/>
              <a:t>・インターネットでは（　</a:t>
            </a:r>
            <a:r>
              <a:rPr kumimoji="1" lang="ja-JP" altLang="en-US" dirty="0">
                <a:solidFill>
                  <a:srgbClr val="FF0000"/>
                </a:solidFill>
              </a:rPr>
              <a:t>ＴＣＰ</a:t>
            </a:r>
            <a:r>
              <a:rPr kumimoji="1" lang="en-US" altLang="ja-JP" dirty="0">
                <a:solidFill>
                  <a:srgbClr val="FF0000"/>
                </a:solidFill>
              </a:rPr>
              <a:t>/</a:t>
            </a:r>
            <a:r>
              <a:rPr kumimoji="1" lang="ja-JP" altLang="en-US" dirty="0">
                <a:solidFill>
                  <a:srgbClr val="FF0000"/>
                </a:solidFill>
              </a:rPr>
              <a:t>ＩＰ　</a:t>
            </a:r>
            <a:r>
              <a:rPr kumimoji="1" lang="ja-JP" altLang="en-US" dirty="0"/>
              <a:t>）が利用され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kumimoji="1" lang="ja-JP" altLang="en-US" dirty="0"/>
              <a:t>（　</a:t>
            </a:r>
            <a:r>
              <a:rPr kumimoji="1" lang="ja-JP" altLang="en-US" dirty="0">
                <a:solidFill>
                  <a:srgbClr val="002060"/>
                </a:solidFill>
              </a:rPr>
              <a:t>４階層モデル　</a:t>
            </a:r>
            <a:r>
              <a:rPr kumimoji="1" lang="ja-JP" altLang="en-US" dirty="0"/>
              <a:t>）で分担して通信を行う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6867AF0C-3BB2-ECBE-D8CC-53754B07543D}"/>
              </a:ext>
            </a:extLst>
          </p:cNvPr>
          <p:cNvSpPr/>
          <p:nvPr/>
        </p:nvSpPr>
        <p:spPr>
          <a:xfrm>
            <a:off x="5005753" y="3139047"/>
            <a:ext cx="3997571" cy="579905"/>
          </a:xfrm>
          <a:prstGeom prst="wedgeRoundRectCallout">
            <a:avLst>
              <a:gd name="adj1" fmla="val -45379"/>
              <a:gd name="adj2" fmla="val 9484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インターネットで使われるプロトコル</a:t>
            </a:r>
          </a:p>
        </p:txBody>
      </p:sp>
    </p:spTree>
    <p:extLst>
      <p:ext uri="{BB962C8B-B14F-4D97-AF65-F5344CB8AC3E}">
        <p14:creationId xmlns:p14="http://schemas.microsoft.com/office/powerpoint/2010/main" val="147593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ADA34-18AC-BE25-78E1-54E2D0E12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9FE3DC-6534-DD5D-77C9-7E201842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知識の整理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kumimoji="1" lang="ja-JP" altLang="en-US" dirty="0">
                <a:solidFill>
                  <a:srgbClr val="FF0000"/>
                </a:solidFill>
              </a:rPr>
              <a:t>．</a:t>
            </a:r>
            <a:r>
              <a:rPr kumimoji="1" lang="en-US" altLang="ja-JP" dirty="0">
                <a:solidFill>
                  <a:srgbClr val="FF0000"/>
                </a:solidFill>
              </a:rPr>
              <a:t>TCP/IP</a:t>
            </a:r>
            <a:r>
              <a:rPr kumimoji="1" lang="ja-JP" altLang="en-US" dirty="0">
                <a:solidFill>
                  <a:srgbClr val="FF0000"/>
                </a:solidFill>
              </a:rPr>
              <a:t>による通信のルール</a:t>
            </a:r>
            <a:endParaRPr lang="ja-JP" altLang="en-US" dirty="0">
              <a:solidFill>
                <a:srgbClr val="FF0000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2E67D57-0A97-53FD-0A24-BD91607D19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06" y="3785220"/>
            <a:ext cx="8686801" cy="19121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1AEF6FF-CED5-457C-E50C-292C6115E3DC}"/>
              </a:ext>
            </a:extLst>
          </p:cNvPr>
          <p:cNvSpPr txBox="1"/>
          <p:nvPr/>
        </p:nvSpPr>
        <p:spPr>
          <a:xfrm>
            <a:off x="334107" y="2150964"/>
            <a:ext cx="868680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800" kern="100" dirty="0">
                <a:effectLst/>
                <a:latin typeface="+mn-ea"/>
                <a:cs typeface="Times New Roman" panose="02020603050405020304" pitchFamily="18" charset="0"/>
              </a:rPr>
              <a:t>・</a:t>
            </a:r>
            <a:r>
              <a:rPr lang="ja-JP" altLang="ja-JP" sz="2800" kern="100" dirty="0">
                <a:effectLst/>
                <a:latin typeface="+mn-ea"/>
                <a:cs typeface="Times New Roman" panose="02020603050405020304" pitchFamily="18" charset="0"/>
              </a:rPr>
              <a:t>送信時に、通信するデータを（</a:t>
            </a:r>
            <a:r>
              <a:rPr lang="ja-JP" altLang="en-US" sz="28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パケット</a:t>
            </a:r>
            <a:r>
              <a:rPr lang="ja-JP" altLang="ja-JP" sz="2800" kern="100" dirty="0">
                <a:effectLst/>
                <a:latin typeface="+mn-ea"/>
                <a:cs typeface="Times New Roman" panose="02020603050405020304" pitchFamily="18" charset="0"/>
              </a:rPr>
              <a:t>）に分割</a:t>
            </a:r>
            <a:r>
              <a:rPr lang="ja-JP" altLang="en-US" sz="2800" kern="100" dirty="0">
                <a:effectLst/>
                <a:latin typeface="+mn-ea"/>
                <a:cs typeface="Times New Roman" panose="02020603050405020304" pitchFamily="18" charset="0"/>
              </a:rPr>
              <a:t>する。</a:t>
            </a:r>
            <a:endParaRPr lang="en-US" altLang="ja-JP" sz="28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/>
            <a:r>
              <a:rPr lang="ja-JP" altLang="en-US" sz="2800" kern="100" dirty="0">
                <a:effectLst/>
                <a:latin typeface="+mn-ea"/>
                <a:cs typeface="Times New Roman" panose="02020603050405020304" pitchFamily="18" charset="0"/>
              </a:rPr>
              <a:t>・</a:t>
            </a:r>
            <a:r>
              <a:rPr lang="ja-JP" altLang="ja-JP" sz="2800" kern="100" dirty="0">
                <a:effectLst/>
                <a:latin typeface="+mn-ea"/>
                <a:cs typeface="Times New Roman" panose="02020603050405020304" pitchFamily="18" charset="0"/>
              </a:rPr>
              <a:t>宛先やパケットの</a:t>
            </a:r>
            <a:r>
              <a:rPr lang="ja-JP" altLang="ja-JP" sz="2800" dirty="0">
                <a:effectLst/>
                <a:latin typeface="+mn-ea"/>
                <a:cs typeface="Times New Roman" panose="02020603050405020304" pitchFamily="18" charset="0"/>
              </a:rPr>
              <a:t>順番を示す（</a:t>
            </a:r>
            <a:r>
              <a:rPr lang="ja-JP" altLang="ja-JP" sz="28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ヘッダ</a:t>
            </a:r>
            <a:r>
              <a:rPr lang="ja-JP" altLang="ja-JP" sz="2800" dirty="0">
                <a:effectLst/>
                <a:latin typeface="+mn-ea"/>
                <a:cs typeface="Times New Roman" panose="02020603050405020304" pitchFamily="18" charset="0"/>
              </a:rPr>
              <a:t>）とよばれる管理</a:t>
            </a:r>
            <a:endParaRPr lang="en-US" altLang="ja-JP" sz="28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/>
            <a:r>
              <a:rPr lang="ja-JP" altLang="en-US" sz="28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ja-JP" sz="2800" dirty="0">
                <a:effectLst/>
                <a:latin typeface="+mn-ea"/>
                <a:cs typeface="Times New Roman" panose="02020603050405020304" pitchFamily="18" charset="0"/>
              </a:rPr>
              <a:t>情報</a:t>
            </a:r>
            <a:r>
              <a:rPr lang="ja-JP" altLang="en-US" sz="2800" dirty="0">
                <a:effectLst/>
                <a:latin typeface="+mn-ea"/>
                <a:cs typeface="Times New Roman" panose="02020603050405020304" pitchFamily="18" charset="0"/>
              </a:rPr>
              <a:t>をそれぞれの階層でデータに</a:t>
            </a:r>
            <a:r>
              <a:rPr lang="ja-JP" altLang="ja-JP" sz="2800" dirty="0">
                <a:effectLst/>
                <a:latin typeface="+mn-ea"/>
                <a:cs typeface="Times New Roman" panose="02020603050405020304" pitchFamily="18" charset="0"/>
              </a:rPr>
              <a:t>付加</a:t>
            </a:r>
            <a:r>
              <a:rPr lang="ja-JP" altLang="en-US" sz="2800" dirty="0">
                <a:effectLst/>
                <a:latin typeface="+mn-ea"/>
                <a:cs typeface="Times New Roman" panose="02020603050405020304" pitchFamily="18" charset="0"/>
              </a:rPr>
              <a:t>する</a:t>
            </a:r>
            <a:r>
              <a:rPr lang="ja-JP" altLang="en-US" sz="2800" dirty="0">
                <a:latin typeface="+mn-ea"/>
                <a:cs typeface="Times New Roman" panose="02020603050405020304" pitchFamily="18" charset="0"/>
              </a:rPr>
              <a:t>。</a:t>
            </a:r>
            <a:endParaRPr lang="ja-JP" altLang="en-US" sz="2800" dirty="0">
              <a:latin typeface="+mn-ea"/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2C94DAB1-0F87-9895-989E-C248DD05302A}"/>
              </a:ext>
            </a:extLst>
          </p:cNvPr>
          <p:cNvSpPr/>
          <p:nvPr/>
        </p:nvSpPr>
        <p:spPr>
          <a:xfrm>
            <a:off x="3223847" y="5946677"/>
            <a:ext cx="5521569" cy="740738"/>
          </a:xfrm>
          <a:prstGeom prst="wedgeRoundRectCallout">
            <a:avLst>
              <a:gd name="adj1" fmla="val -3471"/>
              <a:gd name="adj2" fmla="val -176020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データはパケット単位で送るので、宛先、アプリの種類、順番をヘッダとして追加して送信する</a:t>
            </a:r>
          </a:p>
        </p:txBody>
      </p:sp>
    </p:spTree>
    <p:extLst>
      <p:ext uri="{BB962C8B-B14F-4D97-AF65-F5344CB8AC3E}">
        <p14:creationId xmlns:p14="http://schemas.microsoft.com/office/powerpoint/2010/main" val="3566468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4500845-04F5-4780-431E-4B11E940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222273" cy="1325563"/>
          </a:xfrm>
        </p:spPr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知識の整理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３．</a:t>
            </a:r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ja-JP" altLang="en-US" dirty="0">
                <a:solidFill>
                  <a:srgbClr val="FF0000"/>
                </a:solidFill>
              </a:rPr>
              <a:t>階層モデルによる通信の流れ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FC773C-0B5D-7DE3-CDAA-012A58886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8981DF2-4A60-4CD4-5BF8-74D0A67A6B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42"/>
          <a:stretch/>
        </p:blipFill>
        <p:spPr>
          <a:xfrm>
            <a:off x="-42494" y="1690689"/>
            <a:ext cx="3610707" cy="5061706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0A7DD8D-BFF1-C5CC-1319-14D82981BB77}"/>
              </a:ext>
            </a:extLst>
          </p:cNvPr>
          <p:cNvSpPr txBox="1"/>
          <p:nvPr/>
        </p:nvSpPr>
        <p:spPr>
          <a:xfrm>
            <a:off x="3568214" y="2262554"/>
            <a:ext cx="5282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</a:t>
            </a:r>
            <a:r>
              <a:rPr kumimoji="1" lang="ja-JP" altLang="en-US" sz="2400" dirty="0">
                <a:solidFill>
                  <a:srgbClr val="002060"/>
                </a:solidFill>
              </a:rPr>
              <a:t>アプリケーション</a:t>
            </a:r>
            <a:r>
              <a:rPr kumimoji="1" lang="ja-JP" altLang="en-US" sz="2400" dirty="0"/>
              <a:t>）層</a:t>
            </a:r>
            <a:endParaRPr kumimoji="1" lang="en-US" altLang="ja-JP" sz="2400" dirty="0"/>
          </a:p>
          <a:p>
            <a:r>
              <a:rPr kumimoji="1" lang="ja-JP" altLang="en-US" sz="2400" dirty="0"/>
              <a:t>　アプリごとに異なるプロトコルを使う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757D21-9E71-5595-1268-ACAFEC7BC044}"/>
              </a:ext>
            </a:extLst>
          </p:cNvPr>
          <p:cNvSpPr txBox="1"/>
          <p:nvPr/>
        </p:nvSpPr>
        <p:spPr>
          <a:xfrm>
            <a:off x="3568214" y="3198167"/>
            <a:ext cx="5575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</a:t>
            </a:r>
            <a:r>
              <a:rPr kumimoji="1" lang="ja-JP" altLang="en-US" sz="2400" dirty="0">
                <a:solidFill>
                  <a:srgbClr val="002060"/>
                </a:solidFill>
              </a:rPr>
              <a:t>トランスポート</a:t>
            </a:r>
            <a:r>
              <a:rPr kumimoji="1" lang="ja-JP" altLang="en-US" sz="2400" dirty="0"/>
              <a:t>）層　→プロトコル（</a:t>
            </a:r>
            <a:r>
              <a:rPr kumimoji="1" lang="en-US" altLang="ja-JP" sz="2400" dirty="0">
                <a:solidFill>
                  <a:srgbClr val="FF0000"/>
                </a:solidFill>
              </a:rPr>
              <a:t>TCP</a:t>
            </a:r>
            <a:r>
              <a:rPr kumimoji="1" lang="ja-JP" altLang="en-US" sz="2400" dirty="0"/>
              <a:t>）</a:t>
            </a:r>
            <a:endParaRPr kumimoji="1" lang="en-US" altLang="ja-JP" sz="2400" dirty="0"/>
          </a:p>
          <a:p>
            <a:r>
              <a:rPr kumimoji="1" lang="ja-JP" altLang="en-US" sz="2400" dirty="0"/>
              <a:t>　アプリの識別とデータの送受信を管理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EE65873-8B5B-5303-3C36-9E35F927B2C3}"/>
              </a:ext>
            </a:extLst>
          </p:cNvPr>
          <p:cNvSpPr txBox="1"/>
          <p:nvPr/>
        </p:nvSpPr>
        <p:spPr>
          <a:xfrm>
            <a:off x="3568214" y="4221542"/>
            <a:ext cx="5048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</a:t>
            </a:r>
            <a:r>
              <a:rPr kumimoji="1" lang="ja-JP" altLang="en-US" sz="2400" dirty="0">
                <a:solidFill>
                  <a:srgbClr val="002060"/>
                </a:solidFill>
              </a:rPr>
              <a:t>インターネット</a:t>
            </a:r>
            <a:r>
              <a:rPr kumimoji="1" lang="ja-JP" altLang="en-US" sz="2400" dirty="0"/>
              <a:t>）層　→プロトコル（</a:t>
            </a:r>
            <a:r>
              <a:rPr kumimoji="1" lang="en-US" altLang="ja-JP" sz="2400" dirty="0">
                <a:solidFill>
                  <a:srgbClr val="FF0000"/>
                </a:solidFill>
              </a:rPr>
              <a:t>IP</a:t>
            </a:r>
            <a:r>
              <a:rPr kumimoji="1" lang="ja-JP" altLang="en-US" sz="2400" dirty="0"/>
              <a:t>）</a:t>
            </a:r>
            <a:endParaRPr kumimoji="1" lang="en-US" altLang="ja-JP" sz="2400" dirty="0"/>
          </a:p>
          <a:p>
            <a:r>
              <a:rPr kumimoji="1" lang="ja-JP" altLang="en-US" sz="2400" dirty="0"/>
              <a:t>　</a:t>
            </a:r>
            <a:r>
              <a:rPr kumimoji="1" lang="ja-JP" altLang="en-US" sz="2400" u="sng" dirty="0">
                <a:solidFill>
                  <a:srgbClr val="FF0000"/>
                </a:solidFill>
              </a:rPr>
              <a:t>宛先</a:t>
            </a:r>
            <a:r>
              <a:rPr kumimoji="1" lang="ja-JP" altLang="en-US" sz="2400" dirty="0"/>
              <a:t>のコンピュータに届ける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CB34570-F839-7FE1-F793-7C628C4AF13D}"/>
              </a:ext>
            </a:extLst>
          </p:cNvPr>
          <p:cNvSpPr txBox="1"/>
          <p:nvPr/>
        </p:nvSpPr>
        <p:spPr>
          <a:xfrm>
            <a:off x="3568213" y="5530794"/>
            <a:ext cx="4611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</a:t>
            </a:r>
            <a:r>
              <a:rPr kumimoji="1" lang="ja-JP" altLang="en-US" sz="2400" dirty="0">
                <a:solidFill>
                  <a:srgbClr val="002060"/>
                </a:solidFill>
              </a:rPr>
              <a:t>ネットワークインターフェイス</a:t>
            </a:r>
            <a:r>
              <a:rPr kumimoji="1" lang="ja-JP" altLang="en-US" sz="2400" dirty="0"/>
              <a:t>）層</a:t>
            </a:r>
            <a:endParaRPr kumimoji="1" lang="en-US" altLang="ja-JP" sz="2400" dirty="0"/>
          </a:p>
          <a:p>
            <a:r>
              <a:rPr kumimoji="1" lang="ja-JP" altLang="en-US" sz="2400" dirty="0"/>
              <a:t>　物理的な通信手段を決める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7FFD63BF-F8D6-7B76-E09F-7196929A963D}"/>
              </a:ext>
            </a:extLst>
          </p:cNvPr>
          <p:cNvSpPr/>
          <p:nvPr/>
        </p:nvSpPr>
        <p:spPr>
          <a:xfrm>
            <a:off x="4881193" y="5001714"/>
            <a:ext cx="3997571" cy="579905"/>
          </a:xfrm>
          <a:prstGeom prst="wedgeRoundRectCallout">
            <a:avLst>
              <a:gd name="adj1" fmla="val -62388"/>
              <a:gd name="adj2" fmla="val -40600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（</a:t>
            </a:r>
            <a:r>
              <a:rPr kumimoji="1" lang="en-US" altLang="ja-JP" sz="2800" dirty="0">
                <a:solidFill>
                  <a:srgbClr val="FF0000"/>
                </a:solidFill>
              </a:rPr>
              <a:t>IP</a:t>
            </a:r>
            <a:r>
              <a:rPr kumimoji="1" lang="ja-JP" altLang="en-US" sz="2800" dirty="0">
                <a:solidFill>
                  <a:srgbClr val="FF0000"/>
                </a:solidFill>
              </a:rPr>
              <a:t>アドレス</a:t>
            </a:r>
            <a:r>
              <a:rPr kumimoji="1" lang="ja-JP" altLang="en-US" sz="2000" dirty="0"/>
              <a:t>）という</a:t>
            </a:r>
          </a:p>
        </p:txBody>
      </p:sp>
    </p:spTree>
    <p:extLst>
      <p:ext uri="{BB962C8B-B14F-4D97-AF65-F5344CB8AC3E}">
        <p14:creationId xmlns:p14="http://schemas.microsoft.com/office/powerpoint/2010/main" val="4171026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3186</TotalTime>
  <Words>1285</Words>
  <Application>Microsoft Office PowerPoint</Application>
  <PresentationFormat>画面に合わせる (4:3)</PresentationFormat>
  <Paragraphs>160</Paragraphs>
  <Slides>22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6" baseType="lpstr">
      <vt:lpstr>Arial</vt:lpstr>
      <vt:lpstr>Calibri</vt:lpstr>
      <vt:lpstr>Century</vt:lpstr>
      <vt:lpstr>Office テーマ</vt:lpstr>
      <vt:lpstr>情報通信の セキュリティ</vt:lpstr>
      <vt:lpstr>インターネットは 　　　どうやって通信している？</vt:lpstr>
      <vt:lpstr>【TRY】</vt:lpstr>
      <vt:lpstr>【確認課題】（１）</vt:lpstr>
      <vt:lpstr>インターネットは 　　　どうやって通信している？</vt:lpstr>
      <vt:lpstr>３・４．プロトコル</vt:lpstr>
      <vt:lpstr>【知識の整理】 １．コンピュータネットワークでの通信</vt:lpstr>
      <vt:lpstr>【知識の整理】 ２．TCP/IPによる通信のルール</vt:lpstr>
      <vt:lpstr>【知識の整理】 ３．4階層モデルによる通信の流れ</vt:lpstr>
      <vt:lpstr>【確認課題】（２）</vt:lpstr>
      <vt:lpstr>【知識の整理】 ４．IPアドレスの枯渇問題</vt:lpstr>
      <vt:lpstr>【知識の整理】 ５．ドメイン名とＤＮＳ</vt:lpstr>
      <vt:lpstr>【確認課題】（３）</vt:lpstr>
      <vt:lpstr>５．情報セキュリティ ６・７　暗号化</vt:lpstr>
      <vt:lpstr>【ＴＲＹ】</vt:lpstr>
      <vt:lpstr>【知識の整理】 １．情報セキュリティの３つの要素</vt:lpstr>
      <vt:lpstr>【確認課題】（５） 　　　書き換えを防ぐ技術の例</vt:lpstr>
      <vt:lpstr>【知識の整理】 ２．情報セキュリティを確保する技術</vt:lpstr>
      <vt:lpstr>【確認課題】（４）</vt:lpstr>
      <vt:lpstr>【知識の整理】 ３．暗号化のしくみ</vt:lpstr>
      <vt:lpstr>【知識の整理】 ４．暗号化と暗号化技術</vt:lpstr>
      <vt:lpstr>振返りを書こう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Okamoto Hiroyuki</dc:creator>
  <cp:lastModifiedBy>弘之 岡本</cp:lastModifiedBy>
  <cp:revision>30</cp:revision>
  <dcterms:created xsi:type="dcterms:W3CDTF">2024-09-17T04:12:57Z</dcterms:created>
  <dcterms:modified xsi:type="dcterms:W3CDTF">2024-11-24T12:36:40Z</dcterms:modified>
</cp:coreProperties>
</file>