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82" r:id="rId2"/>
    <p:sldId id="387" r:id="rId3"/>
    <p:sldId id="389" r:id="rId4"/>
    <p:sldId id="256" r:id="rId5"/>
    <p:sldId id="257" r:id="rId6"/>
    <p:sldId id="390" r:id="rId7"/>
    <p:sldId id="392" r:id="rId8"/>
    <p:sldId id="386" r:id="rId9"/>
    <p:sldId id="322"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5" autoAdjust="0"/>
    <p:restoredTop sz="94660"/>
  </p:normalViewPr>
  <p:slideViewPr>
    <p:cSldViewPr snapToGrid="0">
      <p:cViewPr varScale="1">
        <p:scale>
          <a:sx n="86" d="100"/>
          <a:sy n="86" d="100"/>
        </p:scale>
        <p:origin x="1518" y="9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弘之 岡本" userId="dbbc262f0484d2ae" providerId="LiveId" clId="{CF4D1DBB-FC6A-46AF-9DCE-B49658E688A0}"/>
    <pc:docChg chg="delSld modSld sldOrd">
      <pc:chgData name="弘之 岡本" userId="dbbc262f0484d2ae" providerId="LiveId" clId="{CF4D1DBB-FC6A-46AF-9DCE-B49658E688A0}" dt="2024-07-21T22:49:56.824" v="4" actId="47"/>
      <pc:docMkLst>
        <pc:docMk/>
      </pc:docMkLst>
      <pc:sldChg chg="del">
        <pc:chgData name="弘之 岡本" userId="dbbc262f0484d2ae" providerId="LiveId" clId="{CF4D1DBB-FC6A-46AF-9DCE-B49658E688A0}" dt="2024-07-21T22:49:56.824" v="4" actId="47"/>
        <pc:sldMkLst>
          <pc:docMk/>
          <pc:sldMk cId="3234849780" sldId="366"/>
        </pc:sldMkLst>
      </pc:sldChg>
      <pc:sldChg chg="del">
        <pc:chgData name="弘之 岡本" userId="dbbc262f0484d2ae" providerId="LiveId" clId="{CF4D1DBB-FC6A-46AF-9DCE-B49658E688A0}" dt="2024-07-21T22:49:48.230" v="3" actId="47"/>
        <pc:sldMkLst>
          <pc:docMk/>
          <pc:sldMk cId="1134596479" sldId="391"/>
        </pc:sldMkLst>
      </pc:sldChg>
      <pc:sldChg chg="ord">
        <pc:chgData name="弘之 岡本" userId="dbbc262f0484d2ae" providerId="LiveId" clId="{CF4D1DBB-FC6A-46AF-9DCE-B49658E688A0}" dt="2024-07-21T22:49:18.389" v="1"/>
        <pc:sldMkLst>
          <pc:docMk/>
          <pc:sldMk cId="4163753388" sldId="392"/>
        </pc:sldMkLst>
      </pc:sldChg>
      <pc:sldChg chg="del">
        <pc:chgData name="弘之 岡本" userId="dbbc262f0484d2ae" providerId="LiveId" clId="{CF4D1DBB-FC6A-46AF-9DCE-B49658E688A0}" dt="2024-07-21T22:49:28.810" v="2" actId="47"/>
        <pc:sldMkLst>
          <pc:docMk/>
          <pc:sldMk cId="11684777" sldId="39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ABB5A1-C69D-4480-A3D6-341B49D3615F}" type="datetimeFigureOut">
              <a:rPr kumimoji="1" lang="ja-JP" altLang="en-US" smtClean="0"/>
              <a:t>2024/7/22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C8FAA3-D3FD-475E-A9B1-CF9CC95F17C3}" type="slidenum">
              <a:rPr kumimoji="1" lang="ja-JP" altLang="en-US" smtClean="0"/>
              <a:t>‹#›</a:t>
            </a:fld>
            <a:endParaRPr kumimoji="1" lang="ja-JP" altLang="en-US"/>
          </a:p>
        </p:txBody>
      </p:sp>
    </p:spTree>
    <p:extLst>
      <p:ext uri="{BB962C8B-B14F-4D97-AF65-F5344CB8AC3E}">
        <p14:creationId xmlns:p14="http://schemas.microsoft.com/office/powerpoint/2010/main" val="2048279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59324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4105467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963136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42837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01108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81774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702973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15065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1268321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86016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CEBA9F4-32D1-4843-8659-0BFC95AF5B03}" type="datetimeFigureOut">
              <a:rPr kumimoji="1" lang="ja-JP" altLang="en-US" smtClean="0"/>
              <a:t>2024/7/22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3966959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BA9F4-32D1-4843-8659-0BFC95AF5B03}" type="datetimeFigureOut">
              <a:rPr kumimoji="1" lang="ja-JP" altLang="en-US" smtClean="0"/>
              <a:t>2024/7/22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1F6BF-E5F4-44C0-9F37-9AAC6438EA8D}" type="slidenum">
              <a:rPr kumimoji="1" lang="ja-JP" altLang="en-US" smtClean="0"/>
              <a:t>‹#›</a:t>
            </a:fld>
            <a:endParaRPr kumimoji="1" lang="ja-JP" altLang="en-US"/>
          </a:p>
        </p:txBody>
      </p:sp>
    </p:spTree>
    <p:extLst>
      <p:ext uri="{BB962C8B-B14F-4D97-AF65-F5344CB8AC3E}">
        <p14:creationId xmlns:p14="http://schemas.microsoft.com/office/powerpoint/2010/main" val="2550934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B6772886-E741-2995-5683-E77875E78E5F}"/>
              </a:ext>
            </a:extLst>
          </p:cNvPr>
          <p:cNvSpPr>
            <a:spLocks noGrp="1"/>
          </p:cNvSpPr>
          <p:nvPr>
            <p:ph type="ctrTitle"/>
          </p:nvPr>
        </p:nvSpPr>
        <p:spPr/>
        <p:txBody>
          <a:bodyPr/>
          <a:lstStyle/>
          <a:p>
            <a:r>
              <a:rPr lang="ja-JP" altLang="en-US" dirty="0">
                <a:solidFill>
                  <a:srgbClr val="FF0000"/>
                </a:solidFill>
              </a:rPr>
              <a:t>情報デザイン②</a:t>
            </a:r>
          </a:p>
        </p:txBody>
      </p:sp>
      <p:sp>
        <p:nvSpPr>
          <p:cNvPr id="7" name="字幕 6">
            <a:extLst>
              <a:ext uri="{FF2B5EF4-FFF2-40B4-BE49-F238E27FC236}">
                <a16:creationId xmlns:a16="http://schemas.microsoft.com/office/drawing/2014/main" id="{FDC080BC-C2EE-7136-4C0D-B1DAEEEA089F}"/>
              </a:ext>
            </a:extLst>
          </p:cNvPr>
          <p:cNvSpPr>
            <a:spLocks noGrp="1"/>
          </p:cNvSpPr>
          <p:nvPr>
            <p:ph type="subTitle" idx="1"/>
          </p:nvPr>
        </p:nvSpPr>
        <p:spPr/>
        <p:txBody>
          <a:bodyPr/>
          <a:lstStyle/>
          <a:p>
            <a:r>
              <a:rPr lang="ja-JP" altLang="en-US" dirty="0"/>
              <a:t>情報</a:t>
            </a:r>
            <a:r>
              <a:rPr lang="en-US" altLang="ja-JP" dirty="0"/>
              <a:t>Ⅰ</a:t>
            </a:r>
            <a:r>
              <a:rPr lang="ja-JP" altLang="en-US" dirty="0"/>
              <a:t>　Ｎｏ．１１</a:t>
            </a:r>
          </a:p>
        </p:txBody>
      </p:sp>
      <p:sp>
        <p:nvSpPr>
          <p:cNvPr id="2" name="テキスト ボックス 1">
            <a:extLst>
              <a:ext uri="{FF2B5EF4-FFF2-40B4-BE49-F238E27FC236}">
                <a16:creationId xmlns:a16="http://schemas.microsoft.com/office/drawing/2014/main" id="{8339B745-DB05-BA0E-A0A3-8E1E586FDC54}"/>
              </a:ext>
            </a:extLst>
          </p:cNvPr>
          <p:cNvSpPr txBox="1"/>
          <p:nvPr/>
        </p:nvSpPr>
        <p:spPr>
          <a:xfrm>
            <a:off x="869795" y="4888210"/>
            <a:ext cx="7772400" cy="461665"/>
          </a:xfrm>
          <a:prstGeom prst="rect">
            <a:avLst/>
          </a:prstGeom>
          <a:noFill/>
        </p:spPr>
        <p:txBody>
          <a:bodyPr wrap="square" rtlCol="0">
            <a:spAutoFit/>
          </a:bodyPr>
          <a:lstStyle/>
          <a:p>
            <a:pPr algn="ctr"/>
            <a:r>
              <a:rPr kumimoji="1" lang="ja-JP" altLang="en-US" sz="2400" dirty="0"/>
              <a:t>情報を伝えるためのデザインにはどんな工夫が必要だろう</a:t>
            </a:r>
          </a:p>
        </p:txBody>
      </p:sp>
    </p:spTree>
    <p:extLst>
      <p:ext uri="{BB962C8B-B14F-4D97-AF65-F5344CB8AC3E}">
        <p14:creationId xmlns:p14="http://schemas.microsoft.com/office/powerpoint/2010/main" val="3757310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5B7C6D-0512-6498-E417-440A80283E1B}"/>
              </a:ext>
            </a:extLst>
          </p:cNvPr>
          <p:cNvSpPr>
            <a:spLocks noGrp="1"/>
          </p:cNvSpPr>
          <p:nvPr>
            <p:ph type="title"/>
          </p:nvPr>
        </p:nvSpPr>
        <p:spPr/>
        <p:txBody>
          <a:bodyPr>
            <a:normAutofit/>
          </a:bodyPr>
          <a:lstStyle/>
          <a:p>
            <a:r>
              <a:rPr lang="en-US" altLang="ja-JP" sz="3600" dirty="0">
                <a:solidFill>
                  <a:srgbClr val="FF0000"/>
                </a:solidFill>
              </a:rPr>
              <a:t>【</a:t>
            </a:r>
            <a:r>
              <a:rPr lang="ja-JP" altLang="en-US" sz="3600" dirty="0">
                <a:solidFill>
                  <a:srgbClr val="FF0000"/>
                </a:solidFill>
              </a:rPr>
              <a:t>ＴＲＹ</a:t>
            </a:r>
            <a:r>
              <a:rPr lang="en-US" altLang="ja-JP" sz="3600" dirty="0">
                <a:solidFill>
                  <a:srgbClr val="FF0000"/>
                </a:solidFill>
              </a:rPr>
              <a:t>】</a:t>
            </a:r>
            <a:br>
              <a:rPr lang="en-US" altLang="ja-JP" sz="3600" dirty="0">
                <a:solidFill>
                  <a:srgbClr val="FF0000"/>
                </a:solidFill>
              </a:rPr>
            </a:br>
            <a:r>
              <a:rPr lang="ja-JP" altLang="en-US" sz="3600" dirty="0">
                <a:solidFill>
                  <a:srgbClr val="FF0000"/>
                </a:solidFill>
              </a:rPr>
              <a:t>　学校を紹介するペーパーの制作</a:t>
            </a:r>
          </a:p>
        </p:txBody>
      </p:sp>
      <p:graphicFrame>
        <p:nvGraphicFramePr>
          <p:cNvPr id="3" name="表 2">
            <a:extLst>
              <a:ext uri="{FF2B5EF4-FFF2-40B4-BE49-F238E27FC236}">
                <a16:creationId xmlns:a16="http://schemas.microsoft.com/office/drawing/2014/main" id="{39436785-0045-C73F-2BED-2F5E8527ADDD}"/>
              </a:ext>
            </a:extLst>
          </p:cNvPr>
          <p:cNvGraphicFramePr>
            <a:graphicFrameLocks noGrp="1"/>
          </p:cNvGraphicFramePr>
          <p:nvPr>
            <p:extLst>
              <p:ext uri="{D42A27DB-BD31-4B8C-83A1-F6EECF244321}">
                <p14:modId xmlns:p14="http://schemas.microsoft.com/office/powerpoint/2010/main" val="702496273"/>
              </p:ext>
            </p:extLst>
          </p:nvPr>
        </p:nvGraphicFramePr>
        <p:xfrm>
          <a:off x="628650" y="2175464"/>
          <a:ext cx="7743143" cy="1280160"/>
        </p:xfrm>
        <a:graphic>
          <a:graphicData uri="http://schemas.openxmlformats.org/drawingml/2006/table">
            <a:tbl>
              <a:tblPr firstCol="1" bandRow="1">
                <a:tableStyleId>{21E4AEA4-8DFA-4A89-87EB-49C32662AFE0}</a:tableStyleId>
              </a:tblPr>
              <a:tblGrid>
                <a:gridCol w="1632275">
                  <a:extLst>
                    <a:ext uri="{9D8B030D-6E8A-4147-A177-3AD203B41FA5}">
                      <a16:colId xmlns:a16="http://schemas.microsoft.com/office/drawing/2014/main" val="1351212697"/>
                    </a:ext>
                  </a:extLst>
                </a:gridCol>
                <a:gridCol w="6110868">
                  <a:extLst>
                    <a:ext uri="{9D8B030D-6E8A-4147-A177-3AD203B41FA5}">
                      <a16:colId xmlns:a16="http://schemas.microsoft.com/office/drawing/2014/main" val="798293046"/>
                    </a:ext>
                  </a:extLst>
                </a:gridCol>
              </a:tblGrid>
              <a:tr h="0">
                <a:tc>
                  <a:txBody>
                    <a:bodyPr/>
                    <a:lstStyle/>
                    <a:p>
                      <a:pPr algn="just"/>
                      <a:r>
                        <a:rPr lang="ja-JP" sz="2400" kern="100" dirty="0">
                          <a:effectLst/>
                        </a:rPr>
                        <a:t>１．</a:t>
                      </a:r>
                    </a:p>
                    <a:p>
                      <a:pPr algn="just"/>
                      <a:r>
                        <a:rPr lang="ja-JP" sz="2400" kern="100" dirty="0">
                          <a:effectLst/>
                        </a:rPr>
                        <a:t>問題の</a:t>
                      </a:r>
                    </a:p>
                    <a:p>
                      <a:pPr indent="266700" algn="just"/>
                      <a:r>
                        <a:rPr lang="ja-JP" sz="2400" kern="100" dirty="0">
                          <a:effectLst/>
                        </a:rPr>
                        <a:t>明確化</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ja-JP" sz="2800" kern="100" dirty="0">
                          <a:effectLst/>
                        </a:rPr>
                        <a:t>理想：学校の知名度を向上させたい</a:t>
                      </a:r>
                    </a:p>
                    <a:p>
                      <a:pPr algn="just"/>
                      <a:r>
                        <a:rPr lang="ja-JP" sz="2800" kern="100" dirty="0">
                          <a:effectLst/>
                        </a:rPr>
                        <a:t>　　　　　↕　理想と現実のギャップ　</a:t>
                      </a:r>
                    </a:p>
                    <a:p>
                      <a:pPr algn="just"/>
                      <a:r>
                        <a:rPr lang="ja-JP" sz="2800" kern="100" dirty="0">
                          <a:effectLst/>
                        </a:rPr>
                        <a:t>現実：学校のことが知られていない</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442234207"/>
                  </a:ext>
                </a:extLst>
              </a:tr>
            </a:tbl>
          </a:graphicData>
        </a:graphic>
      </p:graphicFrame>
      <p:graphicFrame>
        <p:nvGraphicFramePr>
          <p:cNvPr id="6" name="表 5">
            <a:extLst>
              <a:ext uri="{FF2B5EF4-FFF2-40B4-BE49-F238E27FC236}">
                <a16:creationId xmlns:a16="http://schemas.microsoft.com/office/drawing/2014/main" id="{53513B25-F74A-FFFD-FEB8-298FD89248D7}"/>
              </a:ext>
            </a:extLst>
          </p:cNvPr>
          <p:cNvGraphicFramePr>
            <a:graphicFrameLocks noGrp="1"/>
          </p:cNvGraphicFramePr>
          <p:nvPr>
            <p:extLst>
              <p:ext uri="{D42A27DB-BD31-4B8C-83A1-F6EECF244321}">
                <p14:modId xmlns:p14="http://schemas.microsoft.com/office/powerpoint/2010/main" val="462736981"/>
              </p:ext>
            </p:extLst>
          </p:nvPr>
        </p:nvGraphicFramePr>
        <p:xfrm>
          <a:off x="608438" y="3940399"/>
          <a:ext cx="7783566" cy="2133600"/>
        </p:xfrm>
        <a:graphic>
          <a:graphicData uri="http://schemas.openxmlformats.org/drawingml/2006/table">
            <a:tbl>
              <a:tblPr firstCol="1" bandRow="1">
                <a:tableStyleId>{21E4AEA4-8DFA-4A89-87EB-49C32662AFE0}</a:tableStyleId>
              </a:tblPr>
              <a:tblGrid>
                <a:gridCol w="1654577">
                  <a:extLst>
                    <a:ext uri="{9D8B030D-6E8A-4147-A177-3AD203B41FA5}">
                      <a16:colId xmlns:a16="http://schemas.microsoft.com/office/drawing/2014/main" val="3182224114"/>
                    </a:ext>
                  </a:extLst>
                </a:gridCol>
                <a:gridCol w="6128989">
                  <a:extLst>
                    <a:ext uri="{9D8B030D-6E8A-4147-A177-3AD203B41FA5}">
                      <a16:colId xmlns:a16="http://schemas.microsoft.com/office/drawing/2014/main" val="533965170"/>
                    </a:ext>
                  </a:extLst>
                </a:gridCol>
              </a:tblGrid>
              <a:tr h="0">
                <a:tc>
                  <a:txBody>
                    <a:bodyPr/>
                    <a:lstStyle/>
                    <a:p>
                      <a:pPr algn="just"/>
                      <a:r>
                        <a:rPr lang="ja-JP" sz="2400" kern="100" dirty="0">
                          <a:effectLst/>
                        </a:rPr>
                        <a:t>２．</a:t>
                      </a:r>
                    </a:p>
                    <a:p>
                      <a:pPr algn="just"/>
                      <a:r>
                        <a:rPr lang="ja-JP" sz="2400" kern="100" dirty="0">
                          <a:effectLst/>
                        </a:rPr>
                        <a:t>問題の</a:t>
                      </a:r>
                    </a:p>
                    <a:p>
                      <a:pPr algn="just"/>
                      <a:r>
                        <a:rPr lang="ja-JP" sz="2400" kern="100" dirty="0">
                          <a:effectLst/>
                        </a:rPr>
                        <a:t>整理と分析</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ja-JP" sz="2800" kern="100" dirty="0">
                          <a:effectLst/>
                        </a:rPr>
                        <a:t>学校案内やブログなどがあるが、生徒の目線に立った学校紹介がない</a:t>
                      </a:r>
                    </a:p>
                    <a:p>
                      <a:pPr algn="just"/>
                      <a:r>
                        <a:rPr lang="ja-JP" sz="2800" kern="100" dirty="0">
                          <a:effectLst/>
                        </a:rPr>
                        <a:t>　　　　　↓</a:t>
                      </a:r>
                    </a:p>
                    <a:p>
                      <a:pPr algn="just"/>
                      <a:r>
                        <a:rPr lang="ja-JP" sz="2800" kern="100" dirty="0">
                          <a:effectLst/>
                        </a:rPr>
                        <a:t>Ａ４・１枚で学校を紹介するぺーパーを制作し配布する</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580518194"/>
                  </a:ext>
                </a:extLst>
              </a:tr>
            </a:tbl>
          </a:graphicData>
        </a:graphic>
      </p:graphicFrame>
      <p:sp>
        <p:nvSpPr>
          <p:cNvPr id="7" name="矢印: 下 6">
            <a:extLst>
              <a:ext uri="{FF2B5EF4-FFF2-40B4-BE49-F238E27FC236}">
                <a16:creationId xmlns:a16="http://schemas.microsoft.com/office/drawing/2014/main" id="{10FDDCDC-62B5-920C-2D07-E37A672AC0D7}"/>
              </a:ext>
            </a:extLst>
          </p:cNvPr>
          <p:cNvSpPr/>
          <p:nvPr/>
        </p:nvSpPr>
        <p:spPr>
          <a:xfrm>
            <a:off x="3227232" y="3602761"/>
            <a:ext cx="752475" cy="190500"/>
          </a:xfrm>
          <a:prstGeom prst="down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Rectangle 4">
            <a:extLst>
              <a:ext uri="{FF2B5EF4-FFF2-40B4-BE49-F238E27FC236}">
                <a16:creationId xmlns:a16="http://schemas.microsoft.com/office/drawing/2014/main" id="{AE96168E-20B6-8518-4406-50E1F1FB8574}"/>
              </a:ext>
            </a:extLst>
          </p:cNvPr>
          <p:cNvSpPr>
            <a:spLocks noChangeArrowheads="1"/>
          </p:cNvSpPr>
          <p:nvPr/>
        </p:nvSpPr>
        <p:spPr bwMode="auto">
          <a:xfrm>
            <a:off x="1479550" y="42179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2715430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0B302-BEA9-7A0B-4B68-20C6A38BC8E8}"/>
              </a:ext>
            </a:extLst>
          </p:cNvPr>
          <p:cNvSpPr>
            <a:spLocks noGrp="1"/>
          </p:cNvSpPr>
          <p:nvPr>
            <p:ph type="title"/>
          </p:nvPr>
        </p:nvSpPr>
        <p:spPr/>
        <p:txBody>
          <a:bodyPr/>
          <a:lstStyle/>
          <a:p>
            <a:r>
              <a:rPr kumimoji="1" lang="ja-JP" altLang="en-US" dirty="0"/>
              <a:t>制作条件</a:t>
            </a:r>
          </a:p>
        </p:txBody>
      </p:sp>
      <p:graphicFrame>
        <p:nvGraphicFramePr>
          <p:cNvPr id="3" name="表 2">
            <a:extLst>
              <a:ext uri="{FF2B5EF4-FFF2-40B4-BE49-F238E27FC236}">
                <a16:creationId xmlns:a16="http://schemas.microsoft.com/office/drawing/2014/main" id="{2C661617-FF9A-094A-24B9-4FF9FB7612CC}"/>
              </a:ext>
            </a:extLst>
          </p:cNvPr>
          <p:cNvGraphicFramePr>
            <a:graphicFrameLocks noGrp="1"/>
          </p:cNvGraphicFramePr>
          <p:nvPr>
            <p:extLst>
              <p:ext uri="{D42A27DB-BD31-4B8C-83A1-F6EECF244321}">
                <p14:modId xmlns:p14="http://schemas.microsoft.com/office/powerpoint/2010/main" val="3751088523"/>
              </p:ext>
            </p:extLst>
          </p:nvPr>
        </p:nvGraphicFramePr>
        <p:xfrm>
          <a:off x="494835" y="2051226"/>
          <a:ext cx="8359233" cy="3840480"/>
        </p:xfrm>
        <a:graphic>
          <a:graphicData uri="http://schemas.openxmlformats.org/drawingml/2006/table">
            <a:tbl>
              <a:tblPr firstCol="1" bandRow="1">
                <a:tableStyleId>{21E4AEA4-8DFA-4A89-87EB-49C32662AFE0}</a:tableStyleId>
              </a:tblPr>
              <a:tblGrid>
                <a:gridCol w="876765">
                  <a:extLst>
                    <a:ext uri="{9D8B030D-6E8A-4147-A177-3AD203B41FA5}">
                      <a16:colId xmlns:a16="http://schemas.microsoft.com/office/drawing/2014/main" val="3515972700"/>
                    </a:ext>
                  </a:extLst>
                </a:gridCol>
                <a:gridCol w="7482468">
                  <a:extLst>
                    <a:ext uri="{9D8B030D-6E8A-4147-A177-3AD203B41FA5}">
                      <a16:colId xmlns:a16="http://schemas.microsoft.com/office/drawing/2014/main" val="4167862218"/>
                    </a:ext>
                  </a:extLst>
                </a:gridCol>
              </a:tblGrid>
              <a:tr h="0">
                <a:tc>
                  <a:txBody>
                    <a:bodyPr/>
                    <a:lstStyle/>
                    <a:p>
                      <a:pPr algn="just"/>
                      <a:r>
                        <a:rPr lang="ja-JP" sz="2800" kern="100" dirty="0">
                          <a:effectLst/>
                        </a:rPr>
                        <a:t>４．</a:t>
                      </a:r>
                    </a:p>
                    <a:p>
                      <a:pPr algn="just"/>
                      <a:r>
                        <a:rPr lang="ja-JP" sz="2800" kern="100" dirty="0">
                          <a:effectLst/>
                        </a:rPr>
                        <a:t>制作</a:t>
                      </a:r>
                      <a:r>
                        <a:rPr lang="ja-JP" sz="2800" kern="100" dirty="0">
                          <a:effectLst/>
                          <a:highlight>
                            <a:srgbClr val="D9D9D9"/>
                          </a:highlight>
                        </a:rPr>
                        <a:t>　</a:t>
                      </a:r>
                      <a:endParaRPr lang="ja-JP" sz="2800" kern="100" dirty="0">
                        <a:effectLst/>
                        <a:highlight>
                          <a:srgbClr val="D9D9D9"/>
                        </a:highligh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ja-JP" sz="2800" kern="100" dirty="0">
                          <a:effectLst/>
                        </a:rPr>
                        <a:t>・プレゼンテーションソフト（</a:t>
                      </a:r>
                      <a:r>
                        <a:rPr lang="en-US" sz="2800" kern="100" dirty="0">
                          <a:effectLst/>
                        </a:rPr>
                        <a:t>Keynote</a:t>
                      </a:r>
                      <a:r>
                        <a:rPr lang="ja-JP" sz="2800" kern="100" dirty="0">
                          <a:effectLst/>
                        </a:rPr>
                        <a:t>・</a:t>
                      </a:r>
                      <a:r>
                        <a:rPr lang="en-US" sz="2800" kern="100" dirty="0" err="1">
                          <a:effectLst/>
                        </a:rPr>
                        <a:t>Powerpoint</a:t>
                      </a:r>
                      <a:r>
                        <a:rPr lang="ja-JP" sz="2800" kern="100" dirty="0">
                          <a:effectLst/>
                        </a:rPr>
                        <a:t>）の１枚のスライドを作る</a:t>
                      </a:r>
                    </a:p>
                    <a:p>
                      <a:pPr algn="just"/>
                      <a:r>
                        <a:rPr lang="ja-JP" sz="2800" kern="100" dirty="0">
                          <a:effectLst/>
                        </a:rPr>
                        <a:t>・学校の特徴やいい所（施設、授業、部活動、行事など）を紹介する</a:t>
                      </a:r>
                    </a:p>
                    <a:p>
                      <a:pPr indent="133350" algn="just"/>
                      <a:r>
                        <a:rPr lang="ja-JP" sz="2800" kern="100" dirty="0">
                          <a:effectLst/>
                        </a:rPr>
                        <a:t>記事の</a:t>
                      </a:r>
                      <a:r>
                        <a:rPr lang="en-US" sz="2800" kern="100" dirty="0">
                          <a:effectLst/>
                        </a:rPr>
                        <a:t>1</a:t>
                      </a:r>
                      <a:r>
                        <a:rPr lang="ja-JP" sz="2800" kern="100" dirty="0">
                          <a:effectLst/>
                        </a:rPr>
                        <a:t>つを作成するイメージで制作する</a:t>
                      </a:r>
                    </a:p>
                    <a:p>
                      <a:pPr algn="just"/>
                      <a:r>
                        <a:rPr lang="ja-JP" sz="2800" kern="100" dirty="0">
                          <a:effectLst/>
                        </a:rPr>
                        <a:t>・形式はランキング、取材、インタビューなど自分で企画を考える</a:t>
                      </a:r>
                    </a:p>
                    <a:p>
                      <a:pPr algn="just"/>
                      <a:r>
                        <a:rPr lang="ja-JP" sz="2800" kern="100" dirty="0">
                          <a:effectLst/>
                        </a:rPr>
                        <a:t>・学校のブログや</a:t>
                      </a:r>
                      <a:r>
                        <a:rPr lang="en-US" sz="2800" kern="100" dirty="0">
                          <a:effectLst/>
                        </a:rPr>
                        <a:t>Web</a:t>
                      </a:r>
                      <a:r>
                        <a:rPr lang="ja-JP" sz="2800" kern="100" dirty="0">
                          <a:effectLst/>
                        </a:rPr>
                        <a:t>で使われている写真を使ってもよい</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3693225687"/>
                  </a:ext>
                </a:extLst>
              </a:tr>
            </a:tbl>
          </a:graphicData>
        </a:graphic>
      </p:graphicFrame>
    </p:spTree>
    <p:extLst>
      <p:ext uri="{BB962C8B-B14F-4D97-AF65-F5344CB8AC3E}">
        <p14:creationId xmlns:p14="http://schemas.microsoft.com/office/powerpoint/2010/main" val="2935754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8BA9BF2D-CDB7-0C20-E8D2-B8FEDFFC4444}"/>
              </a:ext>
            </a:extLst>
          </p:cNvPr>
          <p:cNvSpPr>
            <a:spLocks noGrp="1"/>
          </p:cNvSpPr>
          <p:nvPr>
            <p:ph type="title"/>
          </p:nvPr>
        </p:nvSpPr>
        <p:spPr>
          <a:solidFill>
            <a:schemeClr val="accent2"/>
          </a:solidFill>
        </p:spPr>
        <p:txBody>
          <a:bodyPr>
            <a:normAutofit fontScale="90000"/>
          </a:bodyPr>
          <a:lstStyle/>
          <a:p>
            <a:r>
              <a:rPr lang="ja-JP" altLang="en-US" b="1" dirty="0">
                <a:solidFill>
                  <a:schemeClr val="bg1"/>
                </a:solidFill>
                <a:latin typeface="BIZ UDゴシック" panose="020B0400000000000000" pitchFamily="49" charset="-128"/>
                <a:ea typeface="BIZ UDゴシック" panose="020B0400000000000000" pitchFamily="49" charset="-128"/>
              </a:rPr>
              <a:t>アサンプション国際の</a:t>
            </a:r>
            <a:br>
              <a:rPr lang="en-US" altLang="ja-JP" b="1" dirty="0">
                <a:solidFill>
                  <a:schemeClr val="bg1"/>
                </a:solidFill>
                <a:latin typeface="BIZ UDゴシック" panose="020B0400000000000000" pitchFamily="49" charset="-128"/>
                <a:ea typeface="BIZ UDゴシック" panose="020B0400000000000000" pitchFamily="49" charset="-128"/>
              </a:rPr>
            </a:br>
            <a:r>
              <a:rPr lang="ja-JP" altLang="en-US" b="1" dirty="0">
                <a:solidFill>
                  <a:schemeClr val="bg1"/>
                </a:solidFill>
                <a:latin typeface="BIZ UDゴシック" panose="020B0400000000000000" pitchFamily="49" charset="-128"/>
                <a:ea typeface="BIZ UDゴシック" panose="020B0400000000000000" pitchFamily="49" charset="-128"/>
              </a:rPr>
              <a:t>　食堂おすすめメニューベスト３</a:t>
            </a:r>
          </a:p>
        </p:txBody>
      </p:sp>
      <p:sp>
        <p:nvSpPr>
          <p:cNvPr id="5" name="コンテンツ プレースホルダー 4">
            <a:extLst>
              <a:ext uri="{FF2B5EF4-FFF2-40B4-BE49-F238E27FC236}">
                <a16:creationId xmlns:a16="http://schemas.microsoft.com/office/drawing/2014/main" id="{75E86DDA-59F7-513B-5300-971482E04438}"/>
              </a:ext>
            </a:extLst>
          </p:cNvPr>
          <p:cNvSpPr>
            <a:spLocks noGrp="1"/>
          </p:cNvSpPr>
          <p:nvPr>
            <p:ph idx="1"/>
          </p:nvPr>
        </p:nvSpPr>
        <p:spPr>
          <a:xfrm>
            <a:off x="4510532" y="2188128"/>
            <a:ext cx="3468897" cy="632903"/>
          </a:xfrm>
        </p:spPr>
        <p:txBody>
          <a:bodyPr>
            <a:normAutofit/>
          </a:bodyPr>
          <a:lstStyle/>
          <a:p>
            <a:pPr marL="0" indent="0">
              <a:buNone/>
            </a:pPr>
            <a:r>
              <a:rPr lang="ja-JP" altLang="en-US" b="1" dirty="0">
                <a:solidFill>
                  <a:schemeClr val="accent2"/>
                </a:solidFill>
                <a:latin typeface="BIZ UDゴシック" panose="020B0400000000000000" pitchFamily="49" charset="-128"/>
                <a:ea typeface="BIZ UDゴシック" panose="020B0400000000000000" pitchFamily="49" charset="-128"/>
              </a:rPr>
              <a:t>１位　焼きたてパン</a:t>
            </a:r>
          </a:p>
        </p:txBody>
      </p:sp>
      <p:sp>
        <p:nvSpPr>
          <p:cNvPr id="6" name="テキスト ボックス 5">
            <a:extLst>
              <a:ext uri="{FF2B5EF4-FFF2-40B4-BE49-F238E27FC236}">
                <a16:creationId xmlns:a16="http://schemas.microsoft.com/office/drawing/2014/main" id="{01741CE6-F654-E1A9-2058-B36716A5F2A1}"/>
              </a:ext>
            </a:extLst>
          </p:cNvPr>
          <p:cNvSpPr txBox="1"/>
          <p:nvPr/>
        </p:nvSpPr>
        <p:spPr>
          <a:xfrm>
            <a:off x="4632383" y="2703218"/>
            <a:ext cx="3140015" cy="646331"/>
          </a:xfrm>
          <a:prstGeom prst="rect">
            <a:avLst/>
          </a:prstGeom>
          <a:noFill/>
        </p:spPr>
        <p:txBody>
          <a:bodyPr wrap="square" rtlCol="0">
            <a:spAutoFit/>
          </a:bodyPr>
          <a:lstStyle/>
          <a:p>
            <a:r>
              <a:rPr kumimoji="1" lang="ja-JP" altLang="en-US" dirty="0"/>
              <a:t>パンは食堂手作りの焼き立てパン。種類も豊富！</a:t>
            </a:r>
          </a:p>
        </p:txBody>
      </p:sp>
      <p:sp>
        <p:nvSpPr>
          <p:cNvPr id="2" name="コンテンツ プレースホルダー 4">
            <a:extLst>
              <a:ext uri="{FF2B5EF4-FFF2-40B4-BE49-F238E27FC236}">
                <a16:creationId xmlns:a16="http://schemas.microsoft.com/office/drawing/2014/main" id="{12B56CD0-CDF8-F604-9400-19F617B516B0}"/>
              </a:ext>
            </a:extLst>
          </p:cNvPr>
          <p:cNvSpPr txBox="1">
            <a:spLocks/>
          </p:cNvSpPr>
          <p:nvPr/>
        </p:nvSpPr>
        <p:spPr>
          <a:xfrm>
            <a:off x="4510532" y="3467175"/>
            <a:ext cx="3468897" cy="6329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2"/>
                </a:solidFill>
                <a:latin typeface="BIZ UDゴシック" panose="020B0400000000000000" pitchFamily="49" charset="-128"/>
                <a:ea typeface="BIZ UDゴシック" panose="020B0400000000000000" pitchFamily="49" charset="-128"/>
              </a:rPr>
              <a:t>２位　カレーライス</a:t>
            </a:r>
          </a:p>
        </p:txBody>
      </p:sp>
      <p:sp>
        <p:nvSpPr>
          <p:cNvPr id="3" name="テキスト ボックス 2">
            <a:extLst>
              <a:ext uri="{FF2B5EF4-FFF2-40B4-BE49-F238E27FC236}">
                <a16:creationId xmlns:a16="http://schemas.microsoft.com/office/drawing/2014/main" id="{8973A2EE-28A3-9F68-7A26-62084A25F39A}"/>
              </a:ext>
            </a:extLst>
          </p:cNvPr>
          <p:cNvSpPr txBox="1"/>
          <p:nvPr/>
        </p:nvSpPr>
        <p:spPr>
          <a:xfrm>
            <a:off x="4632385" y="5329113"/>
            <a:ext cx="3140015" cy="646331"/>
          </a:xfrm>
          <a:prstGeom prst="rect">
            <a:avLst/>
          </a:prstGeom>
          <a:noFill/>
        </p:spPr>
        <p:txBody>
          <a:bodyPr wrap="square" rtlCol="0">
            <a:spAutoFit/>
          </a:bodyPr>
          <a:lstStyle/>
          <a:p>
            <a:r>
              <a:rPr kumimoji="1" lang="ja-JP" altLang="en-US" dirty="0"/>
              <a:t>富山ブラック、天理ラーメンなど月替わりで楽しみ！</a:t>
            </a:r>
          </a:p>
        </p:txBody>
      </p:sp>
      <p:sp>
        <p:nvSpPr>
          <p:cNvPr id="7" name="コンテンツ プレースホルダー 4">
            <a:extLst>
              <a:ext uri="{FF2B5EF4-FFF2-40B4-BE49-F238E27FC236}">
                <a16:creationId xmlns:a16="http://schemas.microsoft.com/office/drawing/2014/main" id="{921CD024-8BEB-CDEC-295B-2047B27483E4}"/>
              </a:ext>
            </a:extLst>
          </p:cNvPr>
          <p:cNvSpPr txBox="1">
            <a:spLocks/>
          </p:cNvSpPr>
          <p:nvPr/>
        </p:nvSpPr>
        <p:spPr>
          <a:xfrm>
            <a:off x="4510533" y="4780923"/>
            <a:ext cx="3468897" cy="6329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2"/>
                </a:solidFill>
                <a:latin typeface="BIZ UDゴシック" panose="020B0400000000000000" pitchFamily="49" charset="-128"/>
                <a:ea typeface="BIZ UDゴシック" panose="020B0400000000000000" pitchFamily="49" charset="-128"/>
              </a:rPr>
              <a:t>３位　月替わり麺類</a:t>
            </a:r>
          </a:p>
        </p:txBody>
      </p:sp>
      <p:sp>
        <p:nvSpPr>
          <p:cNvPr id="8" name="テキスト ボックス 7">
            <a:extLst>
              <a:ext uri="{FF2B5EF4-FFF2-40B4-BE49-F238E27FC236}">
                <a16:creationId xmlns:a16="http://schemas.microsoft.com/office/drawing/2014/main" id="{F170DD6E-515C-E9A4-25E5-6F729B30CEE3}"/>
              </a:ext>
            </a:extLst>
          </p:cNvPr>
          <p:cNvSpPr txBox="1"/>
          <p:nvPr/>
        </p:nvSpPr>
        <p:spPr>
          <a:xfrm>
            <a:off x="4632384" y="3946809"/>
            <a:ext cx="3140015" cy="646331"/>
          </a:xfrm>
          <a:prstGeom prst="rect">
            <a:avLst/>
          </a:prstGeom>
          <a:noFill/>
        </p:spPr>
        <p:txBody>
          <a:bodyPr wrap="square" rtlCol="0">
            <a:spAutoFit/>
          </a:bodyPr>
          <a:lstStyle/>
          <a:p>
            <a:r>
              <a:rPr kumimoji="1" lang="ja-JP" altLang="en-US" dirty="0"/>
              <a:t>具は玉ねぎと少々の肉。でも味は病みつきになります</a:t>
            </a:r>
          </a:p>
        </p:txBody>
      </p:sp>
      <p:sp>
        <p:nvSpPr>
          <p:cNvPr id="9" name="コンテンツ プレースホルダー 4">
            <a:extLst>
              <a:ext uri="{FF2B5EF4-FFF2-40B4-BE49-F238E27FC236}">
                <a16:creationId xmlns:a16="http://schemas.microsoft.com/office/drawing/2014/main" id="{70C73BB3-3EEB-1E6F-FE17-B4419DBAE975}"/>
              </a:ext>
            </a:extLst>
          </p:cNvPr>
          <p:cNvSpPr txBox="1">
            <a:spLocks/>
          </p:cNvSpPr>
          <p:nvPr/>
        </p:nvSpPr>
        <p:spPr>
          <a:xfrm>
            <a:off x="689035" y="2153428"/>
            <a:ext cx="3468897" cy="6329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2"/>
                </a:solidFill>
                <a:latin typeface="BIZ UDゴシック" panose="020B0400000000000000" pitchFamily="49" charset="-128"/>
                <a:ea typeface="BIZ UDゴシック" panose="020B0400000000000000" pitchFamily="49" charset="-128"/>
              </a:rPr>
              <a:t>お昼ご飯は食堂で</a:t>
            </a:r>
          </a:p>
        </p:txBody>
      </p:sp>
      <p:sp>
        <p:nvSpPr>
          <p:cNvPr id="10" name="テキスト ボックス 9">
            <a:extLst>
              <a:ext uri="{FF2B5EF4-FFF2-40B4-BE49-F238E27FC236}">
                <a16:creationId xmlns:a16="http://schemas.microsoft.com/office/drawing/2014/main" id="{4077F851-2668-7D94-5655-41829B8243BC}"/>
              </a:ext>
            </a:extLst>
          </p:cNvPr>
          <p:cNvSpPr txBox="1"/>
          <p:nvPr/>
        </p:nvSpPr>
        <p:spPr>
          <a:xfrm>
            <a:off x="689036" y="2767527"/>
            <a:ext cx="3140015" cy="3416320"/>
          </a:xfrm>
          <a:prstGeom prst="rect">
            <a:avLst/>
          </a:prstGeom>
          <a:noFill/>
        </p:spPr>
        <p:txBody>
          <a:bodyPr wrap="square" rtlCol="0">
            <a:spAutoFit/>
          </a:bodyPr>
          <a:lstStyle/>
          <a:p>
            <a:r>
              <a:rPr kumimoji="1" lang="ja-JP" altLang="en-US" dirty="0"/>
              <a:t>　アサンプション国際の食堂は、焼き立てパンと日替わりのメニューが人気です。日替わりのメニューはお弁当と麺類の２種類で、毎日頼んでも飽きが来ないです。</a:t>
            </a:r>
            <a:endParaRPr kumimoji="1" lang="en-US" altLang="ja-JP" dirty="0"/>
          </a:p>
          <a:p>
            <a:r>
              <a:rPr kumimoji="1" lang="ja-JP" altLang="en-US" dirty="0"/>
              <a:t>　人気の食堂メニューの中でも個人的におすすめなメニューベスト３を紹介します。アサンプション国際に入学したら、ぜひ味わってみてください！！</a:t>
            </a:r>
          </a:p>
        </p:txBody>
      </p:sp>
      <p:sp>
        <p:nvSpPr>
          <p:cNvPr id="11" name="吹き出し: 角を丸めた四角形 10">
            <a:extLst>
              <a:ext uri="{FF2B5EF4-FFF2-40B4-BE49-F238E27FC236}">
                <a16:creationId xmlns:a16="http://schemas.microsoft.com/office/drawing/2014/main" id="{69B6BFF6-D8BC-2D45-5A05-930596695AAE}"/>
              </a:ext>
            </a:extLst>
          </p:cNvPr>
          <p:cNvSpPr/>
          <p:nvPr/>
        </p:nvSpPr>
        <p:spPr>
          <a:xfrm>
            <a:off x="4334771" y="1972787"/>
            <a:ext cx="3735237" cy="4211059"/>
          </a:xfrm>
          <a:prstGeom prst="wedgeRoundRectCallout">
            <a:avLst>
              <a:gd name="adj1" fmla="val -68638"/>
              <a:gd name="adj2" fmla="val -823"/>
              <a:gd name="adj3" fmla="val 16667"/>
            </a:avLst>
          </a:prstGeom>
          <a:noFill/>
          <a:ln w="28575">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91866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4403CE-8ECC-BFB2-1050-F31040B84DE7}"/>
              </a:ext>
            </a:extLst>
          </p:cNvPr>
          <p:cNvSpPr>
            <a:spLocks noGrp="1"/>
          </p:cNvSpPr>
          <p:nvPr>
            <p:ph type="title"/>
          </p:nvPr>
        </p:nvSpPr>
        <p:spPr>
          <a:xfrm>
            <a:off x="628650" y="365127"/>
            <a:ext cx="7886700" cy="1213508"/>
          </a:xfrm>
          <a:ln w="19050">
            <a:noFill/>
            <a:prstDash val="solid"/>
          </a:ln>
        </p:spPr>
        <p:txBody>
          <a:bodyPr>
            <a:normAutofit/>
          </a:bodyPr>
          <a:lstStyle/>
          <a:p>
            <a:r>
              <a:rPr lang="ja-JP" altLang="en-US" sz="3600" b="1" dirty="0">
                <a:solidFill>
                  <a:srgbClr val="002060"/>
                </a:solidFill>
              </a:rPr>
              <a:t>情報科ってどんな教科？</a:t>
            </a:r>
            <a:br>
              <a:rPr kumimoji="1" lang="en-US" altLang="ja-JP" sz="3600" b="1" dirty="0"/>
            </a:br>
            <a:r>
              <a:rPr kumimoji="1" lang="ja-JP" altLang="en-US" sz="3600" b="1" dirty="0"/>
              <a:t>　　　　</a:t>
            </a:r>
            <a:r>
              <a:rPr kumimoji="1" lang="ja-JP" altLang="en-US" sz="3600" b="1" dirty="0">
                <a:solidFill>
                  <a:srgbClr val="002060"/>
                </a:solidFill>
              </a:rPr>
              <a:t>担当の先生にインタビュー</a:t>
            </a:r>
          </a:p>
        </p:txBody>
      </p:sp>
      <p:sp>
        <p:nvSpPr>
          <p:cNvPr id="7" name="テキスト ボックス 6">
            <a:extLst>
              <a:ext uri="{FF2B5EF4-FFF2-40B4-BE49-F238E27FC236}">
                <a16:creationId xmlns:a16="http://schemas.microsoft.com/office/drawing/2014/main" id="{2EABCF58-36DB-6C84-9577-E3976B839E9B}"/>
              </a:ext>
            </a:extLst>
          </p:cNvPr>
          <p:cNvSpPr txBox="1"/>
          <p:nvPr/>
        </p:nvSpPr>
        <p:spPr>
          <a:xfrm>
            <a:off x="750498" y="2605177"/>
            <a:ext cx="3450566" cy="3970318"/>
          </a:xfrm>
          <a:prstGeom prst="rect">
            <a:avLst/>
          </a:prstGeom>
          <a:noFill/>
        </p:spPr>
        <p:txBody>
          <a:bodyPr wrap="square" rtlCol="0">
            <a:spAutoFit/>
          </a:bodyPr>
          <a:lstStyle/>
          <a:p>
            <a:r>
              <a:rPr kumimoji="1" lang="ja-JP" altLang="en-US" b="1" dirty="0">
                <a:solidFill>
                  <a:srgbClr val="002060"/>
                </a:solidFill>
              </a:rPr>
              <a:t>なぜ情報科の先生に？</a:t>
            </a:r>
            <a:endParaRPr kumimoji="1" lang="en-US" altLang="ja-JP" b="1" dirty="0">
              <a:solidFill>
                <a:srgbClr val="002060"/>
              </a:solidFill>
            </a:endParaRPr>
          </a:p>
          <a:p>
            <a:r>
              <a:rPr kumimoji="1" lang="ja-JP" altLang="en-US" dirty="0"/>
              <a:t>「もともとは社会科を教えていましたが、</a:t>
            </a:r>
            <a:r>
              <a:rPr kumimoji="1" lang="en-US" altLang="ja-JP" dirty="0"/>
              <a:t>2002</a:t>
            </a:r>
            <a:r>
              <a:rPr kumimoji="1" lang="ja-JP" altLang="en-US" dirty="0"/>
              <a:t>年に新しく情報科ができたときに</a:t>
            </a:r>
            <a:r>
              <a:rPr kumimoji="1" lang="en-US" altLang="ja-JP" dirty="0"/>
              <a:t>『</a:t>
            </a:r>
            <a:r>
              <a:rPr kumimoji="1" lang="ja-JP" altLang="en-US" dirty="0"/>
              <a:t>新しい科目って面白そう</a:t>
            </a:r>
            <a:r>
              <a:rPr kumimoji="1" lang="en-US" altLang="ja-JP" dirty="0"/>
              <a:t>』</a:t>
            </a:r>
            <a:r>
              <a:rPr kumimoji="1" lang="ja-JP" altLang="en-US" dirty="0"/>
              <a:t>と思って勉強して免許を取りました。」</a:t>
            </a:r>
            <a:endParaRPr kumimoji="1" lang="en-US" altLang="ja-JP" dirty="0"/>
          </a:p>
          <a:p>
            <a:endParaRPr kumimoji="1" lang="en-US" altLang="ja-JP" dirty="0"/>
          </a:p>
          <a:p>
            <a:r>
              <a:rPr kumimoji="1" lang="ja-JP" altLang="en-US" b="1" dirty="0">
                <a:solidFill>
                  <a:srgbClr val="002060"/>
                </a:solidFill>
              </a:rPr>
              <a:t>情報科はどんな科目ですか？</a:t>
            </a:r>
            <a:endParaRPr kumimoji="1" lang="en-US" altLang="ja-JP" b="1" dirty="0">
              <a:solidFill>
                <a:srgbClr val="002060"/>
              </a:solidFill>
            </a:endParaRPr>
          </a:p>
          <a:p>
            <a:r>
              <a:rPr kumimoji="1" lang="ja-JP" altLang="en-US" dirty="0"/>
              <a:t>「インターネットやスマートフォンなど身近なところに女王技術があります。その仕組みを知り、うまく活用して自分や社会の問題を解決する力を育てることが情報科の目標です」</a:t>
            </a:r>
          </a:p>
        </p:txBody>
      </p:sp>
      <p:sp>
        <p:nvSpPr>
          <p:cNvPr id="8" name="テキスト ボックス 7">
            <a:extLst>
              <a:ext uri="{FF2B5EF4-FFF2-40B4-BE49-F238E27FC236}">
                <a16:creationId xmlns:a16="http://schemas.microsoft.com/office/drawing/2014/main" id="{5AB96851-8D4D-D751-9AA5-024AA97B90E4}"/>
              </a:ext>
            </a:extLst>
          </p:cNvPr>
          <p:cNvSpPr txBox="1"/>
          <p:nvPr/>
        </p:nvSpPr>
        <p:spPr>
          <a:xfrm>
            <a:off x="5064784" y="2636807"/>
            <a:ext cx="3450566" cy="3693319"/>
          </a:xfrm>
          <a:prstGeom prst="rect">
            <a:avLst/>
          </a:prstGeom>
          <a:noFill/>
        </p:spPr>
        <p:txBody>
          <a:bodyPr wrap="square" rtlCol="0">
            <a:spAutoFit/>
          </a:bodyPr>
          <a:lstStyle/>
          <a:p>
            <a:r>
              <a:rPr kumimoji="1" lang="ja-JP" altLang="en-US" b="1" dirty="0">
                <a:solidFill>
                  <a:srgbClr val="002060"/>
                </a:solidFill>
              </a:rPr>
              <a:t>授業で意識していることは？</a:t>
            </a:r>
            <a:endParaRPr kumimoji="1" lang="en-US" altLang="ja-JP" b="1" dirty="0">
              <a:solidFill>
                <a:srgbClr val="002060"/>
              </a:solidFill>
            </a:endParaRPr>
          </a:p>
          <a:p>
            <a:r>
              <a:rPr kumimoji="1" lang="ja-JP" altLang="en-US" dirty="0"/>
              <a:t>「教科書に載っている内容を、できるだけわかりやすく、生徒にとって身近な例を使って話をするようにしています。といってもまだまだ勉強中ですが」</a:t>
            </a:r>
            <a:endParaRPr kumimoji="1" lang="en-US" altLang="ja-JP" dirty="0"/>
          </a:p>
          <a:p>
            <a:endParaRPr kumimoji="1" lang="en-US" altLang="ja-JP" dirty="0"/>
          </a:p>
          <a:p>
            <a:r>
              <a:rPr kumimoji="1" lang="ja-JP" altLang="en-US" b="1" dirty="0">
                <a:solidFill>
                  <a:srgbClr val="002060"/>
                </a:solidFill>
              </a:rPr>
              <a:t>どんな生徒にそだってほしい？</a:t>
            </a:r>
            <a:endParaRPr kumimoji="1" lang="en-US" altLang="ja-JP" b="1" dirty="0">
              <a:solidFill>
                <a:srgbClr val="002060"/>
              </a:solidFill>
            </a:endParaRPr>
          </a:p>
          <a:p>
            <a:r>
              <a:rPr kumimoji="1" lang="ja-JP" altLang="en-US" dirty="0"/>
              <a:t>「自分の知識をもとにしっかりと判断できる</a:t>
            </a:r>
            <a:r>
              <a:rPr kumimoji="1" lang="en-US" altLang="ja-JP" dirty="0"/>
              <a:t>『</a:t>
            </a:r>
            <a:r>
              <a:rPr kumimoji="1" lang="ja-JP" altLang="en-US" dirty="0"/>
              <a:t>賢い大人</a:t>
            </a:r>
            <a:r>
              <a:rPr kumimoji="1" lang="en-US" altLang="ja-JP" dirty="0"/>
              <a:t>』</a:t>
            </a:r>
            <a:r>
              <a:rPr kumimoji="1" lang="ja-JP" altLang="en-US" dirty="0"/>
              <a:t>に育ってほしいです。これは社会科でも情報科でも私が意識している目標です」</a:t>
            </a:r>
          </a:p>
        </p:txBody>
      </p:sp>
      <p:sp>
        <p:nvSpPr>
          <p:cNvPr id="9" name="テキスト ボックス 8">
            <a:extLst>
              <a:ext uri="{FF2B5EF4-FFF2-40B4-BE49-F238E27FC236}">
                <a16:creationId xmlns:a16="http://schemas.microsoft.com/office/drawing/2014/main" id="{8CF6244A-27D4-B657-20E4-02513530EB43}"/>
              </a:ext>
            </a:extLst>
          </p:cNvPr>
          <p:cNvSpPr txBox="1"/>
          <p:nvPr/>
        </p:nvSpPr>
        <p:spPr>
          <a:xfrm>
            <a:off x="750498" y="1824767"/>
            <a:ext cx="7513608" cy="646331"/>
          </a:xfrm>
          <a:prstGeom prst="rect">
            <a:avLst/>
          </a:prstGeom>
          <a:noFill/>
        </p:spPr>
        <p:txBody>
          <a:bodyPr wrap="square" rtlCol="0">
            <a:spAutoFit/>
          </a:bodyPr>
          <a:lstStyle/>
          <a:p>
            <a:r>
              <a:rPr kumimoji="1" lang="ja-JP" altLang="en-US" dirty="0"/>
              <a:t>　</a:t>
            </a:r>
            <a:r>
              <a:rPr kumimoji="1" lang="ja-JP" altLang="en-US" dirty="0">
                <a:solidFill>
                  <a:srgbClr val="002060"/>
                </a:solidFill>
              </a:rPr>
              <a:t>高校</a:t>
            </a:r>
            <a:r>
              <a:rPr kumimoji="1" lang="en-US" altLang="ja-JP" dirty="0">
                <a:solidFill>
                  <a:srgbClr val="002060"/>
                </a:solidFill>
              </a:rPr>
              <a:t>2</a:t>
            </a:r>
            <a:r>
              <a:rPr kumimoji="1" lang="ja-JP" altLang="en-US" dirty="0">
                <a:solidFill>
                  <a:srgbClr val="002060"/>
                </a:solidFill>
              </a:rPr>
              <a:t>年生で始めて習う情報科。情報科ってどんな教科でしょう。</a:t>
            </a:r>
            <a:endParaRPr kumimoji="1" lang="en-US" altLang="ja-JP" dirty="0">
              <a:solidFill>
                <a:srgbClr val="002060"/>
              </a:solidFill>
            </a:endParaRPr>
          </a:p>
          <a:p>
            <a:r>
              <a:rPr kumimoji="1" lang="ja-JP" altLang="en-US" dirty="0">
                <a:solidFill>
                  <a:srgbClr val="002060"/>
                </a:solidFill>
              </a:rPr>
              <a:t>情報科を担当する岡本先生に、教科についてインタビューしてみました。</a:t>
            </a:r>
          </a:p>
        </p:txBody>
      </p:sp>
    </p:spTree>
    <p:extLst>
      <p:ext uri="{BB962C8B-B14F-4D97-AF65-F5344CB8AC3E}">
        <p14:creationId xmlns:p14="http://schemas.microsoft.com/office/powerpoint/2010/main" val="298292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6114DC-E068-4BE9-199F-8BB595A7E47D}"/>
              </a:ext>
            </a:extLst>
          </p:cNvPr>
          <p:cNvSpPr>
            <a:spLocks noGrp="1"/>
          </p:cNvSpPr>
          <p:nvPr>
            <p:ph type="title"/>
          </p:nvPr>
        </p:nvSpPr>
        <p:spPr/>
        <p:txBody>
          <a:bodyPr/>
          <a:lstStyle/>
          <a:p>
            <a:r>
              <a:rPr kumimoji="1" lang="ja-JP" altLang="en-US" dirty="0"/>
              <a:t>企画書を考えよう（要件定義）</a:t>
            </a:r>
          </a:p>
        </p:txBody>
      </p:sp>
      <p:graphicFrame>
        <p:nvGraphicFramePr>
          <p:cNvPr id="4" name="表 3">
            <a:extLst>
              <a:ext uri="{FF2B5EF4-FFF2-40B4-BE49-F238E27FC236}">
                <a16:creationId xmlns:a16="http://schemas.microsoft.com/office/drawing/2014/main" id="{A27B5AB2-E66D-E414-7D0B-D29354E836F9}"/>
              </a:ext>
            </a:extLst>
          </p:cNvPr>
          <p:cNvGraphicFramePr>
            <a:graphicFrameLocks noGrp="1"/>
          </p:cNvGraphicFramePr>
          <p:nvPr>
            <p:extLst>
              <p:ext uri="{D42A27DB-BD31-4B8C-83A1-F6EECF244321}">
                <p14:modId xmlns:p14="http://schemas.microsoft.com/office/powerpoint/2010/main" val="1088247317"/>
              </p:ext>
            </p:extLst>
          </p:nvPr>
        </p:nvGraphicFramePr>
        <p:xfrm>
          <a:off x="628650" y="1690689"/>
          <a:ext cx="7886700" cy="4693920"/>
        </p:xfrm>
        <a:graphic>
          <a:graphicData uri="http://schemas.openxmlformats.org/drawingml/2006/table">
            <a:tbl>
              <a:tblPr firstRow="1" firstCol="1" bandRow="1">
                <a:tableStyleId>{21E4AEA4-8DFA-4A89-87EB-49C32662AFE0}</a:tableStyleId>
              </a:tblPr>
              <a:tblGrid>
                <a:gridCol w="894118">
                  <a:extLst>
                    <a:ext uri="{9D8B030D-6E8A-4147-A177-3AD203B41FA5}">
                      <a16:colId xmlns:a16="http://schemas.microsoft.com/office/drawing/2014/main" val="3529491792"/>
                    </a:ext>
                  </a:extLst>
                </a:gridCol>
                <a:gridCol w="2424764">
                  <a:extLst>
                    <a:ext uri="{9D8B030D-6E8A-4147-A177-3AD203B41FA5}">
                      <a16:colId xmlns:a16="http://schemas.microsoft.com/office/drawing/2014/main" val="1637841228"/>
                    </a:ext>
                  </a:extLst>
                </a:gridCol>
                <a:gridCol w="4567818">
                  <a:extLst>
                    <a:ext uri="{9D8B030D-6E8A-4147-A177-3AD203B41FA5}">
                      <a16:colId xmlns:a16="http://schemas.microsoft.com/office/drawing/2014/main" val="2778489857"/>
                    </a:ext>
                  </a:extLst>
                </a:gridCol>
              </a:tblGrid>
              <a:tr h="265862">
                <a:tc rowSpan="6">
                  <a:txBody>
                    <a:bodyPr/>
                    <a:lstStyle/>
                    <a:p>
                      <a:endParaRPr kumimoji="1" lang="ja-JP" altLang="en-US" sz="3600"/>
                    </a:p>
                  </a:txBody>
                  <a:tcPr/>
                </a:tc>
                <a:tc>
                  <a:txBody>
                    <a:bodyPr/>
                    <a:lstStyle/>
                    <a:p>
                      <a:pPr algn="just"/>
                      <a:r>
                        <a:rPr lang="ja-JP" sz="2800" kern="100">
                          <a:effectLst/>
                        </a:rPr>
                        <a:t>企画テーマ</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tc>
                  <a:txBody>
                    <a:bodyPr/>
                    <a:lstStyle/>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extLst>
                  <a:ext uri="{0D108BD9-81ED-4DB2-BD59-A6C34878D82A}">
                    <a16:rowId xmlns:a16="http://schemas.microsoft.com/office/drawing/2014/main" val="422483069"/>
                  </a:ext>
                </a:extLst>
              </a:tr>
              <a:tr h="398792">
                <a:tc vMerge="1">
                  <a:txBody>
                    <a:bodyPr/>
                    <a:lstStyle/>
                    <a:p>
                      <a:endParaRPr kumimoji="1" lang="ja-JP" altLang="en-US"/>
                    </a:p>
                  </a:txBody>
                  <a:tcPr/>
                </a:tc>
                <a:tc>
                  <a:txBody>
                    <a:bodyPr/>
                    <a:lstStyle/>
                    <a:p>
                      <a:pPr algn="just"/>
                      <a:r>
                        <a:rPr lang="ja-JP" sz="2800" kern="100">
                          <a:effectLst/>
                        </a:rPr>
                        <a:t>企画の内容</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tc>
                  <a:txBody>
                    <a:bodyPr/>
                    <a:lstStyle/>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extLst>
                  <a:ext uri="{0D108BD9-81ED-4DB2-BD59-A6C34878D82A}">
                    <a16:rowId xmlns:a16="http://schemas.microsoft.com/office/drawing/2014/main" val="1679034733"/>
                  </a:ext>
                </a:extLst>
              </a:tr>
              <a:tr h="398792">
                <a:tc vMerge="1">
                  <a:txBody>
                    <a:bodyPr/>
                    <a:lstStyle/>
                    <a:p>
                      <a:endParaRPr kumimoji="1" lang="ja-JP" altLang="en-US"/>
                    </a:p>
                  </a:txBody>
                  <a:tcPr/>
                </a:tc>
                <a:tc>
                  <a:txBody>
                    <a:bodyPr/>
                    <a:lstStyle/>
                    <a:p>
                      <a:pPr algn="just"/>
                      <a:r>
                        <a:rPr lang="ja-JP" sz="2800" kern="100" dirty="0">
                          <a:effectLst/>
                        </a:rPr>
                        <a:t>企画の対象</a:t>
                      </a:r>
                    </a:p>
                    <a:p>
                      <a:pPr indent="133350" algn="just"/>
                      <a:r>
                        <a:rPr lang="ja-JP" sz="2800" kern="100" dirty="0">
                          <a:effectLst/>
                        </a:rPr>
                        <a:t>・ターゲット</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tc>
                  <a:txBody>
                    <a:bodyPr/>
                    <a:lstStyle/>
                    <a:p>
                      <a:pPr algn="just"/>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extLst>
                  <a:ext uri="{0D108BD9-81ED-4DB2-BD59-A6C34878D82A}">
                    <a16:rowId xmlns:a16="http://schemas.microsoft.com/office/drawing/2014/main" val="3965730153"/>
                  </a:ext>
                </a:extLst>
              </a:tr>
              <a:tr h="369817">
                <a:tc vMerge="1">
                  <a:txBody>
                    <a:bodyPr/>
                    <a:lstStyle/>
                    <a:p>
                      <a:endParaRPr kumimoji="1" lang="ja-JP" altLang="en-US"/>
                    </a:p>
                  </a:txBody>
                  <a:tcPr/>
                </a:tc>
                <a:tc>
                  <a:txBody>
                    <a:bodyPr/>
                    <a:lstStyle/>
                    <a:p>
                      <a:pPr algn="just"/>
                      <a:r>
                        <a:rPr lang="ja-JP" sz="2800" kern="100" dirty="0">
                          <a:effectLst/>
                        </a:rPr>
                        <a:t>ラフスケッチ</a:t>
                      </a:r>
                    </a:p>
                    <a:p>
                      <a:pPr marL="400050" indent="-400050" algn="just"/>
                      <a:r>
                        <a:rPr lang="ja-JP" sz="2800" kern="100" dirty="0">
                          <a:effectLst/>
                        </a:rPr>
                        <a:t>・レイアウトの</a:t>
                      </a:r>
                      <a:endParaRPr lang="en-US" altLang="ja-JP" sz="2800" kern="100" dirty="0">
                        <a:effectLst/>
                      </a:endParaRPr>
                    </a:p>
                    <a:p>
                      <a:pPr marL="400050" indent="-400050" algn="just"/>
                      <a:r>
                        <a:rPr lang="ja-JP" altLang="en-US" sz="2800" kern="100" dirty="0">
                          <a:effectLst/>
                        </a:rPr>
                        <a:t>　　</a:t>
                      </a:r>
                      <a:r>
                        <a:rPr lang="ja-JP" sz="2800" kern="100" dirty="0">
                          <a:effectLst/>
                        </a:rPr>
                        <a:t>イメージ</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tc>
                  <a:txBody>
                    <a:bodyPr/>
                    <a:lstStyle/>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extLst>
                  <a:ext uri="{0D108BD9-81ED-4DB2-BD59-A6C34878D82A}">
                    <a16:rowId xmlns:a16="http://schemas.microsoft.com/office/drawing/2014/main" val="4016111429"/>
                  </a:ext>
                </a:extLst>
              </a:tr>
              <a:tr h="265862">
                <a:tc vMerge="1">
                  <a:txBody>
                    <a:bodyPr/>
                    <a:lstStyle/>
                    <a:p>
                      <a:endParaRPr kumimoji="1" lang="ja-JP" altLang="en-US"/>
                    </a:p>
                  </a:txBody>
                  <a:tcPr/>
                </a:tc>
                <a:tc>
                  <a:txBody>
                    <a:bodyPr/>
                    <a:lstStyle/>
                    <a:p>
                      <a:pPr algn="just"/>
                      <a:r>
                        <a:rPr lang="ja-JP" sz="2800" kern="100">
                          <a:effectLst/>
                        </a:rPr>
                        <a:t>基調とする色</a:t>
                      </a:r>
                      <a:endParaRPr lang="ja-JP" sz="2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tc>
                  <a:txBody>
                    <a:bodyPr/>
                    <a:lstStyle/>
                    <a:p>
                      <a:pPr algn="just"/>
                      <a:r>
                        <a:rPr lang="en-US" sz="1400" kern="100">
                          <a:effectLst/>
                        </a:rPr>
                        <a:t> </a:t>
                      </a:r>
                      <a:endParaRPr lang="ja-JP" sz="1400" kern="100">
                        <a:effectLst/>
                      </a:endParaRPr>
                    </a:p>
                    <a:p>
                      <a:pPr algn="just"/>
                      <a:r>
                        <a:rPr lang="en-US" sz="1400" kern="100">
                          <a:effectLst/>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extLst>
                  <a:ext uri="{0D108BD9-81ED-4DB2-BD59-A6C34878D82A}">
                    <a16:rowId xmlns:a16="http://schemas.microsoft.com/office/drawing/2014/main" val="1882528810"/>
                  </a:ext>
                </a:extLst>
              </a:tr>
              <a:tr h="531723">
                <a:tc vMerge="1">
                  <a:txBody>
                    <a:bodyPr/>
                    <a:lstStyle/>
                    <a:p>
                      <a:endParaRPr kumimoji="1" lang="ja-JP" altLang="en-US"/>
                    </a:p>
                  </a:txBody>
                  <a:tcPr/>
                </a:tc>
                <a:tc>
                  <a:txBody>
                    <a:bodyPr/>
                    <a:lstStyle/>
                    <a:p>
                      <a:pPr algn="just"/>
                      <a:r>
                        <a:rPr lang="ja-JP" sz="2800" kern="100" dirty="0">
                          <a:effectLst/>
                        </a:rPr>
                        <a:t>工夫</a:t>
                      </a:r>
                      <a:endParaRPr lang="ja-JP" sz="2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tc>
                  <a:txBody>
                    <a:bodyPr/>
                    <a:lstStyle/>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endParaRPr>
                    </a:p>
                    <a:p>
                      <a:pPr algn="just"/>
                      <a:r>
                        <a:rPr lang="en-US" sz="1400" kern="10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6970" marR="56970" marT="0" marB="0"/>
                </a:tc>
                <a:extLst>
                  <a:ext uri="{0D108BD9-81ED-4DB2-BD59-A6C34878D82A}">
                    <a16:rowId xmlns:a16="http://schemas.microsoft.com/office/drawing/2014/main" val="462892214"/>
                  </a:ext>
                </a:extLst>
              </a:tr>
            </a:tbl>
          </a:graphicData>
        </a:graphic>
      </p:graphicFrame>
      <p:sp>
        <p:nvSpPr>
          <p:cNvPr id="5" name="矢印: 下 4">
            <a:extLst>
              <a:ext uri="{FF2B5EF4-FFF2-40B4-BE49-F238E27FC236}">
                <a16:creationId xmlns:a16="http://schemas.microsoft.com/office/drawing/2014/main" id="{D5003927-5F50-B736-16E7-BCE23F57A420}"/>
              </a:ext>
            </a:extLst>
          </p:cNvPr>
          <p:cNvSpPr/>
          <p:nvPr/>
        </p:nvSpPr>
        <p:spPr>
          <a:xfrm>
            <a:off x="2835275" y="10575925"/>
            <a:ext cx="752475" cy="190500"/>
          </a:xfrm>
          <a:prstGeom prst="down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Tree>
    <p:extLst>
      <p:ext uri="{BB962C8B-B14F-4D97-AF65-F5344CB8AC3E}">
        <p14:creationId xmlns:p14="http://schemas.microsoft.com/office/powerpoint/2010/main" val="191923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5AD1C8-52E8-E8B2-6773-A717F280D3C3}"/>
              </a:ext>
            </a:extLst>
          </p:cNvPr>
          <p:cNvSpPr>
            <a:spLocks noGrp="1"/>
          </p:cNvSpPr>
          <p:nvPr>
            <p:ph type="title"/>
          </p:nvPr>
        </p:nvSpPr>
        <p:spPr/>
        <p:txBody>
          <a:bodyPr/>
          <a:lstStyle/>
          <a:p>
            <a:r>
              <a:rPr kumimoji="1" lang="ja-JP" altLang="en-US" dirty="0">
                <a:solidFill>
                  <a:srgbClr val="FF0000"/>
                </a:solidFill>
              </a:rPr>
              <a:t>制作のヒント</a:t>
            </a:r>
          </a:p>
        </p:txBody>
      </p:sp>
      <p:sp>
        <p:nvSpPr>
          <p:cNvPr id="3" name="コンテンツ プレースホルダー 2">
            <a:extLst>
              <a:ext uri="{FF2B5EF4-FFF2-40B4-BE49-F238E27FC236}">
                <a16:creationId xmlns:a16="http://schemas.microsoft.com/office/drawing/2014/main" id="{796AF0E2-9601-CA76-63E9-8F51BD5223FB}"/>
              </a:ext>
            </a:extLst>
          </p:cNvPr>
          <p:cNvSpPr>
            <a:spLocks noGrp="1"/>
          </p:cNvSpPr>
          <p:nvPr>
            <p:ph idx="1"/>
          </p:nvPr>
        </p:nvSpPr>
        <p:spPr/>
        <p:txBody>
          <a:bodyPr>
            <a:normAutofit/>
          </a:bodyPr>
          <a:lstStyle/>
          <a:p>
            <a:r>
              <a:rPr kumimoji="1" lang="ja-JP" altLang="en-US" dirty="0">
                <a:solidFill>
                  <a:srgbClr val="FF0000"/>
                </a:solidFill>
              </a:rPr>
              <a:t>学校のことをあまり知らない人がターゲット</a:t>
            </a:r>
            <a:endParaRPr kumimoji="1" lang="en-US" altLang="ja-JP" dirty="0">
              <a:solidFill>
                <a:srgbClr val="FF0000"/>
              </a:solidFill>
            </a:endParaRPr>
          </a:p>
          <a:p>
            <a:pPr marL="0" indent="0">
              <a:buNone/>
            </a:pPr>
            <a:r>
              <a:rPr lang="ja-JP" altLang="en-US" dirty="0"/>
              <a:t>　→最初に簡単な説明（紹介文）が必要</a:t>
            </a:r>
            <a:endParaRPr kumimoji="1" lang="en-US" altLang="ja-JP" dirty="0"/>
          </a:p>
          <a:p>
            <a:r>
              <a:rPr kumimoji="1" lang="ja-JP" altLang="en-US" dirty="0">
                <a:solidFill>
                  <a:srgbClr val="FF0000"/>
                </a:solidFill>
              </a:rPr>
              <a:t>スライドではなくポスター・配布物を作る</a:t>
            </a:r>
            <a:endParaRPr kumimoji="1" lang="en-US" altLang="ja-JP" dirty="0">
              <a:solidFill>
                <a:srgbClr val="FF0000"/>
              </a:solidFill>
            </a:endParaRPr>
          </a:p>
          <a:p>
            <a:pPr marL="0" indent="0">
              <a:buNone/>
            </a:pPr>
            <a:r>
              <a:rPr lang="ja-JP" altLang="en-US" dirty="0"/>
              <a:t>　→自分で読んでもらう内容＝文章で説明する</a:t>
            </a:r>
            <a:endParaRPr lang="en-US" altLang="ja-JP" dirty="0"/>
          </a:p>
          <a:p>
            <a:r>
              <a:rPr lang="ja-JP" altLang="en-US" dirty="0">
                <a:solidFill>
                  <a:srgbClr val="FF0000"/>
                </a:solidFill>
              </a:rPr>
              <a:t>情報デザインの手法を意識する</a:t>
            </a:r>
            <a:endParaRPr lang="en-US" altLang="ja-JP" dirty="0">
              <a:solidFill>
                <a:srgbClr val="FF0000"/>
              </a:solidFill>
            </a:endParaRPr>
          </a:p>
          <a:p>
            <a:pPr marL="0" indent="0">
              <a:buNone/>
            </a:pPr>
            <a:r>
              <a:rPr lang="ja-JP" altLang="en-US" dirty="0"/>
              <a:t>　→可視化、レイアウトの原則、配色、ジャンプ率</a:t>
            </a:r>
            <a:endParaRPr lang="en-US" altLang="ja-JP" dirty="0"/>
          </a:p>
          <a:p>
            <a:r>
              <a:rPr lang="ja-JP" altLang="en-US" dirty="0">
                <a:solidFill>
                  <a:srgbClr val="FF0000"/>
                </a:solidFill>
              </a:rPr>
              <a:t>具体的な内容が興味を引く</a:t>
            </a:r>
            <a:endParaRPr lang="en-US" altLang="ja-JP" dirty="0">
              <a:solidFill>
                <a:srgbClr val="FF0000"/>
              </a:solidFill>
            </a:endParaRPr>
          </a:p>
          <a:p>
            <a:pPr marL="0" indent="0">
              <a:buNone/>
            </a:pPr>
            <a:r>
              <a:rPr lang="ja-JP" altLang="en-US" dirty="0"/>
              <a:t>　→学校案内から一つ掘り下げた具体的な内容を</a:t>
            </a:r>
            <a:endParaRPr lang="en-US" altLang="ja-JP" dirty="0"/>
          </a:p>
          <a:p>
            <a:endParaRPr kumimoji="1" lang="ja-JP" altLang="en-US" dirty="0"/>
          </a:p>
        </p:txBody>
      </p:sp>
      <p:sp>
        <p:nvSpPr>
          <p:cNvPr id="4" name="矢印: 下 3">
            <a:extLst>
              <a:ext uri="{FF2B5EF4-FFF2-40B4-BE49-F238E27FC236}">
                <a16:creationId xmlns:a16="http://schemas.microsoft.com/office/drawing/2014/main" id="{316D3C2C-BFA7-D10A-8C04-4E6042946999}"/>
              </a:ext>
            </a:extLst>
          </p:cNvPr>
          <p:cNvSpPr/>
          <p:nvPr/>
        </p:nvSpPr>
        <p:spPr>
          <a:xfrm>
            <a:off x="3546088" y="5910146"/>
            <a:ext cx="1025912" cy="26681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B851B3C9-1082-BDDA-D65D-5BD8E203D4F4}"/>
              </a:ext>
            </a:extLst>
          </p:cNvPr>
          <p:cNvSpPr txBox="1"/>
          <p:nvPr/>
        </p:nvSpPr>
        <p:spPr>
          <a:xfrm>
            <a:off x="936702" y="6176963"/>
            <a:ext cx="7578648" cy="523220"/>
          </a:xfrm>
          <a:prstGeom prst="rect">
            <a:avLst/>
          </a:prstGeom>
          <a:noFill/>
        </p:spPr>
        <p:txBody>
          <a:bodyPr wrap="square" rtlCol="0">
            <a:spAutoFit/>
          </a:bodyPr>
          <a:lstStyle/>
          <a:p>
            <a:pPr algn="ctr"/>
            <a:r>
              <a:rPr kumimoji="1" lang="ja-JP" altLang="en-US" sz="2800" dirty="0"/>
              <a:t>提出は</a:t>
            </a:r>
            <a:r>
              <a:rPr kumimoji="1" lang="en-US" altLang="ja-JP" sz="2800" dirty="0" err="1"/>
              <a:t>GoogleClassroom</a:t>
            </a:r>
            <a:r>
              <a:rPr kumimoji="1" lang="ja-JP" altLang="en-US" sz="2800" dirty="0"/>
              <a:t>で提出</a:t>
            </a:r>
          </a:p>
        </p:txBody>
      </p:sp>
    </p:spTree>
    <p:extLst>
      <p:ext uri="{BB962C8B-B14F-4D97-AF65-F5344CB8AC3E}">
        <p14:creationId xmlns:p14="http://schemas.microsoft.com/office/powerpoint/2010/main" val="416375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E8DD7FF-8FA9-B83F-EB39-77C95DFF41C1}"/>
              </a:ext>
            </a:extLst>
          </p:cNvPr>
          <p:cNvSpPr/>
          <p:nvPr/>
        </p:nvSpPr>
        <p:spPr>
          <a:xfrm>
            <a:off x="4761571" y="2732049"/>
            <a:ext cx="3077736" cy="2141034"/>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136CE24-0AFD-81A3-F91B-22A042733685}"/>
              </a:ext>
            </a:extLst>
          </p:cNvPr>
          <p:cNvSpPr>
            <a:spLocks noGrp="1"/>
          </p:cNvSpPr>
          <p:nvPr>
            <p:ph type="title"/>
          </p:nvPr>
        </p:nvSpPr>
        <p:spPr>
          <a:xfrm>
            <a:off x="628650" y="365126"/>
            <a:ext cx="8058150" cy="1325563"/>
          </a:xfrm>
        </p:spPr>
        <p:txBody>
          <a:bodyPr>
            <a:noAutofit/>
          </a:bodyPr>
          <a:lstStyle/>
          <a:p>
            <a:r>
              <a:rPr kumimoji="1" lang="en-US" altLang="ja-JP" sz="3200" dirty="0">
                <a:solidFill>
                  <a:srgbClr val="FF0000"/>
                </a:solidFill>
              </a:rPr>
              <a:t>【</a:t>
            </a:r>
            <a:r>
              <a:rPr kumimoji="1" lang="ja-JP" altLang="en-US" sz="3200" dirty="0">
                <a:solidFill>
                  <a:srgbClr val="FF0000"/>
                </a:solidFill>
              </a:rPr>
              <a:t>確認課題</a:t>
            </a:r>
            <a:r>
              <a:rPr kumimoji="1" lang="en-US" altLang="ja-JP" sz="3200" dirty="0">
                <a:solidFill>
                  <a:srgbClr val="FF0000"/>
                </a:solidFill>
              </a:rPr>
              <a:t>】</a:t>
            </a:r>
            <a:br>
              <a:rPr kumimoji="1" lang="en-US" altLang="ja-JP" sz="3200" dirty="0">
                <a:solidFill>
                  <a:srgbClr val="FF0000"/>
                </a:solidFill>
              </a:rPr>
            </a:br>
            <a:r>
              <a:rPr kumimoji="1" lang="ja-JP" altLang="en-US" sz="3200" dirty="0">
                <a:solidFill>
                  <a:srgbClr val="FF0000"/>
                </a:solidFill>
              </a:rPr>
              <a:t>　情報が伝わりにくいデザイン　または</a:t>
            </a:r>
            <a:br>
              <a:rPr kumimoji="1" lang="en-US" altLang="ja-JP" sz="3200" dirty="0">
                <a:solidFill>
                  <a:srgbClr val="FF0000"/>
                </a:solidFill>
              </a:rPr>
            </a:br>
            <a:r>
              <a:rPr kumimoji="1" lang="ja-JP" altLang="en-US" sz="3200" dirty="0">
                <a:solidFill>
                  <a:srgbClr val="FF0000"/>
                </a:solidFill>
              </a:rPr>
              <a:t>　情報デザインで解決できそうな課題　を探す</a:t>
            </a:r>
          </a:p>
        </p:txBody>
      </p:sp>
      <p:graphicFrame>
        <p:nvGraphicFramePr>
          <p:cNvPr id="4" name="コンテンツ プレースホルダー 3">
            <a:extLst>
              <a:ext uri="{FF2B5EF4-FFF2-40B4-BE49-F238E27FC236}">
                <a16:creationId xmlns:a16="http://schemas.microsoft.com/office/drawing/2014/main" id="{3B52E42B-65E5-BF31-D8D6-356A9CA2280D}"/>
              </a:ext>
            </a:extLst>
          </p:cNvPr>
          <p:cNvGraphicFramePr>
            <a:graphicFrameLocks noGrp="1"/>
          </p:cNvGraphicFramePr>
          <p:nvPr>
            <p:ph idx="1"/>
            <p:extLst>
              <p:ext uri="{D42A27DB-BD31-4B8C-83A1-F6EECF244321}">
                <p14:modId xmlns:p14="http://schemas.microsoft.com/office/powerpoint/2010/main" val="2742110221"/>
              </p:ext>
            </p:extLst>
          </p:nvPr>
        </p:nvGraphicFramePr>
        <p:xfrm>
          <a:off x="628650" y="1825625"/>
          <a:ext cx="7886700" cy="4485640"/>
        </p:xfrm>
        <a:graphic>
          <a:graphicData uri="http://schemas.openxmlformats.org/drawingml/2006/table">
            <a:tbl>
              <a:tblPr firstRow="1" bandRow="1">
                <a:tableStyleId>{5940675A-B579-460E-94D1-54222C63F5DA}</a:tableStyleId>
              </a:tblPr>
              <a:tblGrid>
                <a:gridCol w="3943350">
                  <a:extLst>
                    <a:ext uri="{9D8B030D-6E8A-4147-A177-3AD203B41FA5}">
                      <a16:colId xmlns:a16="http://schemas.microsoft.com/office/drawing/2014/main" val="2284475371"/>
                    </a:ext>
                  </a:extLst>
                </a:gridCol>
                <a:gridCol w="3943350">
                  <a:extLst>
                    <a:ext uri="{9D8B030D-6E8A-4147-A177-3AD203B41FA5}">
                      <a16:colId xmlns:a16="http://schemas.microsoft.com/office/drawing/2014/main" val="2587171902"/>
                    </a:ext>
                  </a:extLst>
                </a:gridCol>
              </a:tblGrid>
              <a:tr h="370840">
                <a:tc>
                  <a:txBody>
                    <a:bodyPr/>
                    <a:lstStyle/>
                    <a:p>
                      <a:r>
                        <a:rPr kumimoji="1" lang="ja-JP" altLang="en-US" dirty="0"/>
                        <a:t>伝わりにくい情報デザインまたは課題</a:t>
                      </a:r>
                    </a:p>
                  </a:txBody>
                  <a:tcPr/>
                </a:tc>
                <a:tc>
                  <a:txBody>
                    <a:bodyPr/>
                    <a:lstStyle/>
                    <a:p>
                      <a:r>
                        <a:rPr kumimoji="1" lang="ja-JP" altLang="en-US" dirty="0"/>
                        <a:t>改善案</a:t>
                      </a:r>
                    </a:p>
                  </a:txBody>
                  <a:tcPr/>
                </a:tc>
                <a:extLst>
                  <a:ext uri="{0D108BD9-81ED-4DB2-BD59-A6C34878D82A}">
                    <a16:rowId xmlns:a16="http://schemas.microsoft.com/office/drawing/2014/main" val="2604307767"/>
                  </a:ext>
                </a:extLst>
              </a:tr>
              <a:tr h="370840">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sz="2400" dirty="0"/>
                        <a:t>・ＲとＬではどちらがレギュラー・ラージかわかりにくい</a:t>
                      </a:r>
                    </a:p>
                  </a:txBody>
                  <a:tcPr/>
                </a:tc>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sz="2400" dirty="0"/>
                        <a:t>・ボタンのザイズを大きくし、</a:t>
                      </a:r>
                      <a:endParaRPr kumimoji="1" lang="en-US" altLang="ja-JP" sz="2400" dirty="0"/>
                    </a:p>
                    <a:p>
                      <a:r>
                        <a:rPr kumimoji="1" lang="ja-JP" altLang="en-US" sz="2400" dirty="0"/>
                        <a:t>　カタカナでも表示する</a:t>
                      </a:r>
                    </a:p>
                  </a:txBody>
                  <a:tcPr/>
                </a:tc>
                <a:extLst>
                  <a:ext uri="{0D108BD9-81ED-4DB2-BD59-A6C34878D82A}">
                    <a16:rowId xmlns:a16="http://schemas.microsoft.com/office/drawing/2014/main" val="2278859963"/>
                  </a:ext>
                </a:extLst>
              </a:tr>
            </a:tbl>
          </a:graphicData>
        </a:graphic>
      </p:graphicFrame>
      <p:pic>
        <p:nvPicPr>
          <p:cNvPr id="5" name="Picture 4" descr="ソース画像を表示">
            <a:extLst>
              <a:ext uri="{FF2B5EF4-FFF2-40B4-BE49-F238E27FC236}">
                <a16:creationId xmlns:a16="http://schemas.microsoft.com/office/drawing/2014/main" id="{ACE10F4A-2658-9553-1859-2CC3208403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848" t="19235" r="9225" b="17047"/>
          <a:stretch/>
        </p:blipFill>
        <p:spPr bwMode="auto">
          <a:xfrm>
            <a:off x="953044" y="2444616"/>
            <a:ext cx="2800349" cy="2903962"/>
          </a:xfrm>
          <a:prstGeom prst="rect">
            <a:avLst/>
          </a:prstGeom>
          <a:noFill/>
          <a:extLst>
            <a:ext uri="{909E8E84-426E-40DD-AFC4-6F175D3DCCD1}">
              <a14:hiddenFill xmlns:a14="http://schemas.microsoft.com/office/drawing/2010/main">
                <a:solidFill>
                  <a:srgbClr val="FFFFFF"/>
                </a:solidFill>
              </a14:hiddenFill>
            </a:ext>
          </a:extLst>
        </p:spPr>
      </p:pic>
      <p:sp>
        <p:nvSpPr>
          <p:cNvPr id="6" name="楕円 5">
            <a:extLst>
              <a:ext uri="{FF2B5EF4-FFF2-40B4-BE49-F238E27FC236}">
                <a16:creationId xmlns:a16="http://schemas.microsoft.com/office/drawing/2014/main" id="{F7D850C6-6D95-B498-F9AF-CD550F761514}"/>
              </a:ext>
            </a:extLst>
          </p:cNvPr>
          <p:cNvSpPr/>
          <p:nvPr/>
        </p:nvSpPr>
        <p:spPr>
          <a:xfrm>
            <a:off x="4995746" y="3245005"/>
            <a:ext cx="1137425" cy="1059366"/>
          </a:xfrm>
          <a:prstGeom prst="ellipse">
            <a:avLst/>
          </a:prstGeom>
          <a:solidFill>
            <a:schemeClr val="tx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レギュラー</a:t>
            </a:r>
          </a:p>
        </p:txBody>
      </p:sp>
      <p:sp>
        <p:nvSpPr>
          <p:cNvPr id="9" name="楕円 8">
            <a:extLst>
              <a:ext uri="{FF2B5EF4-FFF2-40B4-BE49-F238E27FC236}">
                <a16:creationId xmlns:a16="http://schemas.microsoft.com/office/drawing/2014/main" id="{045586C6-C2D6-A44B-0B17-010E9DA32B2E}"/>
              </a:ext>
            </a:extLst>
          </p:cNvPr>
          <p:cNvSpPr/>
          <p:nvPr/>
        </p:nvSpPr>
        <p:spPr>
          <a:xfrm>
            <a:off x="6471191" y="3245005"/>
            <a:ext cx="1137425" cy="1059366"/>
          </a:xfrm>
          <a:prstGeom prst="ellipse">
            <a:avLst/>
          </a:prstGeom>
          <a:solidFill>
            <a:schemeClr val="tx1"/>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ラージ</a:t>
            </a:r>
          </a:p>
        </p:txBody>
      </p:sp>
    </p:spTree>
    <p:extLst>
      <p:ext uri="{BB962C8B-B14F-4D97-AF65-F5344CB8AC3E}">
        <p14:creationId xmlns:p14="http://schemas.microsoft.com/office/powerpoint/2010/main" val="4096008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009D9D-085F-0CBB-E0B5-DEF4B7006835}"/>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振り返り</a:t>
            </a:r>
            <a:r>
              <a:rPr kumimoji="1" lang="en-US" altLang="ja-JP" dirty="0">
                <a:solidFill>
                  <a:srgbClr val="FF0000"/>
                </a:solidFill>
              </a:rPr>
              <a:t>】</a:t>
            </a:r>
            <a:endParaRPr kumimoji="1" lang="ja-JP" altLang="en-US" dirty="0">
              <a:solidFill>
                <a:srgbClr val="FF0000"/>
              </a:solidFill>
            </a:endParaRPr>
          </a:p>
        </p:txBody>
      </p:sp>
      <p:sp>
        <p:nvSpPr>
          <p:cNvPr id="3" name="コンテンツ プレースホルダー 2">
            <a:extLst>
              <a:ext uri="{FF2B5EF4-FFF2-40B4-BE49-F238E27FC236}">
                <a16:creationId xmlns:a16="http://schemas.microsoft.com/office/drawing/2014/main" id="{C10DAE8B-06B8-B03D-E8FA-493C7C46789E}"/>
              </a:ext>
            </a:extLst>
          </p:cNvPr>
          <p:cNvSpPr>
            <a:spLocks noGrp="1"/>
          </p:cNvSpPr>
          <p:nvPr>
            <p:ph idx="1"/>
          </p:nvPr>
        </p:nvSpPr>
        <p:spPr/>
        <p:txBody>
          <a:bodyPr/>
          <a:lstStyle/>
          <a:p>
            <a:r>
              <a:rPr kumimoji="1" lang="en-US" altLang="ja-JP" dirty="0"/>
              <a:t>No</a:t>
            </a:r>
            <a:r>
              <a:rPr kumimoji="1" lang="ja-JP" altLang="en-US" dirty="0"/>
              <a:t>１１で学んだこと、思ったこと、考えたことを箇条書きで３行書きましょう</a:t>
            </a:r>
          </a:p>
        </p:txBody>
      </p:sp>
      <p:graphicFrame>
        <p:nvGraphicFramePr>
          <p:cNvPr id="4" name="表 3">
            <a:extLst>
              <a:ext uri="{FF2B5EF4-FFF2-40B4-BE49-F238E27FC236}">
                <a16:creationId xmlns:a16="http://schemas.microsoft.com/office/drawing/2014/main" id="{7F26496A-05BC-F5C4-CE41-7794F35ECFA1}"/>
              </a:ext>
            </a:extLst>
          </p:cNvPr>
          <p:cNvGraphicFramePr>
            <a:graphicFrameLocks noGrp="1"/>
          </p:cNvGraphicFramePr>
          <p:nvPr>
            <p:extLst>
              <p:ext uri="{D42A27DB-BD31-4B8C-83A1-F6EECF244321}">
                <p14:modId xmlns:p14="http://schemas.microsoft.com/office/powerpoint/2010/main" val="3426111523"/>
              </p:ext>
            </p:extLst>
          </p:nvPr>
        </p:nvGraphicFramePr>
        <p:xfrm>
          <a:off x="1078523" y="3058160"/>
          <a:ext cx="6963508" cy="2560320"/>
        </p:xfrm>
        <a:graphic>
          <a:graphicData uri="http://schemas.openxmlformats.org/drawingml/2006/table">
            <a:tbl>
              <a:tblPr firstRow="1" bandRow="1">
                <a:tableStyleId>{5940675A-B579-460E-94D1-54222C63F5DA}</a:tableStyleId>
              </a:tblPr>
              <a:tblGrid>
                <a:gridCol w="6963508">
                  <a:extLst>
                    <a:ext uri="{9D8B030D-6E8A-4147-A177-3AD203B41FA5}">
                      <a16:colId xmlns:a16="http://schemas.microsoft.com/office/drawing/2014/main" val="84357"/>
                    </a:ext>
                  </a:extLst>
                </a:gridCol>
              </a:tblGrid>
              <a:tr h="370840">
                <a:tc>
                  <a:txBody>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extLst>
                  <a:ext uri="{0D108BD9-81ED-4DB2-BD59-A6C34878D82A}">
                    <a16:rowId xmlns:a16="http://schemas.microsoft.com/office/drawing/2014/main" val="768166407"/>
                  </a:ext>
                </a:extLst>
              </a:tr>
            </a:tbl>
          </a:graphicData>
        </a:graphic>
      </p:graphicFrame>
    </p:spTree>
    <p:extLst>
      <p:ext uri="{BB962C8B-B14F-4D97-AF65-F5344CB8AC3E}">
        <p14:creationId xmlns:p14="http://schemas.microsoft.com/office/powerpoint/2010/main" val="19568280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1784</TotalTime>
  <Words>729</Words>
  <Application>Microsoft Office PowerPoint</Application>
  <PresentationFormat>画面に合わせる (4:3)</PresentationFormat>
  <Paragraphs>127</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BIZ UDゴシック</vt:lpstr>
      <vt:lpstr>游ゴシック</vt:lpstr>
      <vt:lpstr>Arial</vt:lpstr>
      <vt:lpstr>Calibri</vt:lpstr>
      <vt:lpstr>Calibri Light</vt:lpstr>
      <vt:lpstr>Century</vt:lpstr>
      <vt:lpstr>Office テーマ</vt:lpstr>
      <vt:lpstr>情報デザイン②</vt:lpstr>
      <vt:lpstr>【ＴＲＹ】 　学校を紹介するペーパーの制作</vt:lpstr>
      <vt:lpstr>制作条件</vt:lpstr>
      <vt:lpstr>アサンプション国際の 　食堂おすすめメニューベスト３</vt:lpstr>
      <vt:lpstr>情報科ってどんな教科？ 　　　　担当の先生にインタビュー</vt:lpstr>
      <vt:lpstr>企画書を考えよう（要件定義）</vt:lpstr>
      <vt:lpstr>制作のヒント</vt:lpstr>
      <vt:lpstr>【確認課題】 　情報が伝わりにくいデザイン　または 　情報デザインで解決できそうな課題　を探す</vt:lpstr>
      <vt:lpstr>【振り返り】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情報科No.9</dc:title>
  <dc:creator>Okamoto  Hiroyuki</dc:creator>
  <cp:lastModifiedBy>弘之 岡本</cp:lastModifiedBy>
  <cp:revision>63</cp:revision>
  <dcterms:created xsi:type="dcterms:W3CDTF">2022-08-30T00:43:30Z</dcterms:created>
  <dcterms:modified xsi:type="dcterms:W3CDTF">2024-07-21T22:50:06Z</dcterms:modified>
</cp:coreProperties>
</file>