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2" r:id="rId2"/>
    <p:sldId id="339" r:id="rId3"/>
    <p:sldId id="333" r:id="rId4"/>
    <p:sldId id="335" r:id="rId5"/>
    <p:sldId id="334" r:id="rId6"/>
    <p:sldId id="336" r:id="rId7"/>
    <p:sldId id="337" r:id="rId8"/>
    <p:sldId id="342" r:id="rId9"/>
    <p:sldId id="343" r:id="rId10"/>
    <p:sldId id="344" r:id="rId11"/>
    <p:sldId id="338" r:id="rId12"/>
    <p:sldId id="340" r:id="rId13"/>
    <p:sldId id="346" r:id="rId14"/>
    <p:sldId id="347" r:id="rId15"/>
    <p:sldId id="348" r:id="rId16"/>
    <p:sldId id="349" r:id="rId17"/>
    <p:sldId id="268" r:id="rId18"/>
    <p:sldId id="275" r:id="rId19"/>
    <p:sldId id="352" r:id="rId20"/>
    <p:sldId id="351" r:id="rId21"/>
    <p:sldId id="353" r:id="rId22"/>
    <p:sldId id="355" r:id="rId23"/>
    <p:sldId id="350" r:id="rId24"/>
    <p:sldId id="356" r:id="rId25"/>
    <p:sldId id="358" r:id="rId26"/>
    <p:sldId id="357" r:id="rId27"/>
    <p:sldId id="322"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0" autoAdjust="0"/>
    <p:restoredTop sz="94660"/>
  </p:normalViewPr>
  <p:slideViewPr>
    <p:cSldViewPr snapToGrid="0">
      <p:cViewPr varScale="1">
        <p:scale>
          <a:sx n="90" d="100"/>
          <a:sy n="90" d="100"/>
        </p:scale>
        <p:origin x="1452" y="90"/>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弘之 岡本" userId="dbbc262f0484d2ae" providerId="LiveId" clId="{5663B43F-D770-4689-88E6-020C77FBD62A}"/>
    <pc:docChg chg="undo custSel modSld">
      <pc:chgData name="弘之 岡本" userId="dbbc262f0484d2ae" providerId="LiveId" clId="{5663B43F-D770-4689-88E6-020C77FBD62A}" dt="2024-07-21T10:39:40.566" v="81" actId="1076"/>
      <pc:docMkLst>
        <pc:docMk/>
      </pc:docMkLst>
      <pc:sldChg chg="addSp modSp mod">
        <pc:chgData name="弘之 岡本" userId="dbbc262f0484d2ae" providerId="LiveId" clId="{5663B43F-D770-4689-88E6-020C77FBD62A}" dt="2024-07-21T10:39:40.566" v="81" actId="1076"/>
        <pc:sldMkLst>
          <pc:docMk/>
          <pc:sldMk cId="1745991950" sldId="340"/>
        </pc:sldMkLst>
        <pc:spChg chg="add mod">
          <ac:chgData name="弘之 岡本" userId="dbbc262f0484d2ae" providerId="LiveId" clId="{5663B43F-D770-4689-88E6-020C77FBD62A}" dt="2024-07-21T10:39:40.566" v="81" actId="1076"/>
          <ac:spMkLst>
            <pc:docMk/>
            <pc:sldMk cId="1745991950" sldId="340"/>
            <ac:spMk id="3" creationId="{C0B41A0D-9407-A846-7962-0ECB872D436B}"/>
          </ac:spMkLst>
        </pc:spChg>
      </pc:sldChg>
      <pc:sldChg chg="addSp modSp mod">
        <pc:chgData name="弘之 岡本" userId="dbbc262f0484d2ae" providerId="LiveId" clId="{5663B43F-D770-4689-88E6-020C77FBD62A}" dt="2024-07-21T10:38:57.196" v="79" actId="1076"/>
        <pc:sldMkLst>
          <pc:docMk/>
          <pc:sldMk cId="2544675777" sldId="346"/>
        </pc:sldMkLst>
        <pc:spChg chg="add mod">
          <ac:chgData name="弘之 岡本" userId="dbbc262f0484d2ae" providerId="LiveId" clId="{5663B43F-D770-4689-88E6-020C77FBD62A}" dt="2024-07-21T10:38:57.196" v="79" actId="1076"/>
          <ac:spMkLst>
            <pc:docMk/>
            <pc:sldMk cId="2544675777" sldId="346"/>
            <ac:spMk id="3" creationId="{60ACDD31-C947-AB56-06D8-62C2DC244D14}"/>
          </ac:spMkLst>
        </pc:spChg>
      </pc:sldChg>
      <pc:sldChg chg="addSp modSp mod">
        <pc:chgData name="弘之 岡本" userId="dbbc262f0484d2ae" providerId="LiveId" clId="{5663B43F-D770-4689-88E6-020C77FBD62A}" dt="2024-07-21T10:38:16.376" v="71" actId="1076"/>
        <pc:sldMkLst>
          <pc:docMk/>
          <pc:sldMk cId="1853921560" sldId="350"/>
        </pc:sldMkLst>
        <pc:spChg chg="add mod">
          <ac:chgData name="弘之 岡本" userId="dbbc262f0484d2ae" providerId="LiveId" clId="{5663B43F-D770-4689-88E6-020C77FBD62A}" dt="2024-07-21T10:38:16.376" v="71" actId="1076"/>
          <ac:spMkLst>
            <pc:docMk/>
            <pc:sldMk cId="1853921560" sldId="350"/>
            <ac:spMk id="6" creationId="{4D805BE5-3C68-5024-FEE0-451B531972F0}"/>
          </ac:spMkLst>
        </pc:spChg>
      </pc:sldChg>
      <pc:sldChg chg="addSp modSp mod">
        <pc:chgData name="弘之 岡本" userId="dbbc262f0484d2ae" providerId="LiveId" clId="{5663B43F-D770-4689-88E6-020C77FBD62A}" dt="2024-07-21T10:38:42.287" v="77" actId="1076"/>
        <pc:sldMkLst>
          <pc:docMk/>
          <pc:sldMk cId="2887721506" sldId="351"/>
        </pc:sldMkLst>
        <pc:spChg chg="add mod">
          <ac:chgData name="弘之 岡本" userId="dbbc262f0484d2ae" providerId="LiveId" clId="{5663B43F-D770-4689-88E6-020C77FBD62A}" dt="2024-07-21T10:38:42.287" v="77" actId="1076"/>
          <ac:spMkLst>
            <pc:docMk/>
            <pc:sldMk cId="2887721506" sldId="351"/>
            <ac:spMk id="3" creationId="{146D117F-451B-A5B7-6DCE-DA07A947ACCB}"/>
          </ac:spMkLst>
        </pc:spChg>
      </pc:sldChg>
      <pc:sldChg chg="addSp modSp mod">
        <pc:chgData name="弘之 岡本" userId="dbbc262f0484d2ae" providerId="LiveId" clId="{5663B43F-D770-4689-88E6-020C77FBD62A}" dt="2024-07-21T10:38:30.988" v="75" actId="1076"/>
        <pc:sldMkLst>
          <pc:docMk/>
          <pc:sldMk cId="3702860016" sldId="355"/>
        </pc:sldMkLst>
        <pc:spChg chg="add mod">
          <ac:chgData name="弘之 岡本" userId="dbbc262f0484d2ae" providerId="LiveId" clId="{5663B43F-D770-4689-88E6-020C77FBD62A}" dt="2024-07-21T10:38:30.988" v="75" actId="1076"/>
          <ac:spMkLst>
            <pc:docMk/>
            <pc:sldMk cId="3702860016" sldId="355"/>
            <ac:spMk id="3" creationId="{C1064E6B-29B0-923B-27BC-43A38FF0B5D9}"/>
          </ac:spMkLst>
        </pc:spChg>
        <pc:graphicFrameChg chg="modGraphic">
          <ac:chgData name="弘之 岡本" userId="dbbc262f0484d2ae" providerId="LiveId" clId="{5663B43F-D770-4689-88E6-020C77FBD62A}" dt="2024-07-21T10:38:26.988" v="74" actId="14734"/>
          <ac:graphicFrameMkLst>
            <pc:docMk/>
            <pc:sldMk cId="3702860016" sldId="355"/>
            <ac:graphicFrameMk id="8" creationId="{27F7AB66-DB6D-B6BE-2135-334F4366C8FB}"/>
          </ac:graphicFrameMkLst>
        </pc:graphicFrameChg>
      </pc:sldChg>
      <pc:sldChg chg="addSp modSp mod">
        <pc:chgData name="弘之 岡本" userId="dbbc262f0484d2ae" providerId="LiveId" clId="{5663B43F-D770-4689-88E6-020C77FBD62A}" dt="2024-07-21T10:38:01.076" v="67" actId="1076"/>
        <pc:sldMkLst>
          <pc:docMk/>
          <pc:sldMk cId="2774329430" sldId="356"/>
        </pc:sldMkLst>
        <pc:spChg chg="add mod">
          <ac:chgData name="弘之 岡本" userId="dbbc262f0484d2ae" providerId="LiveId" clId="{5663B43F-D770-4689-88E6-020C77FBD62A}" dt="2024-07-21T10:37:54.919" v="65" actId="1076"/>
          <ac:spMkLst>
            <pc:docMk/>
            <pc:sldMk cId="2774329430" sldId="356"/>
            <ac:spMk id="9" creationId="{14C1C087-1D47-7B34-F3B8-F78A5B9FED46}"/>
          </ac:spMkLst>
        </pc:spChg>
        <pc:spChg chg="add mod">
          <ac:chgData name="弘之 岡本" userId="dbbc262f0484d2ae" providerId="LiveId" clId="{5663B43F-D770-4689-88E6-020C77FBD62A}" dt="2024-07-21T10:38:01.076" v="67" actId="1076"/>
          <ac:spMkLst>
            <pc:docMk/>
            <pc:sldMk cId="2774329430" sldId="356"/>
            <ac:spMk id="10" creationId="{702DBB4A-236F-364B-EB00-BAE81CBE8D28}"/>
          </ac:spMkLst>
        </pc:spChg>
      </pc:sldChg>
      <pc:sldChg chg="addSp modSp mod">
        <pc:chgData name="弘之 岡本" userId="dbbc262f0484d2ae" providerId="LiveId" clId="{5663B43F-D770-4689-88E6-020C77FBD62A}" dt="2024-07-21T10:38:08.952" v="69" actId="1076"/>
        <pc:sldMkLst>
          <pc:docMk/>
          <pc:sldMk cId="1973432164" sldId="357"/>
        </pc:sldMkLst>
        <pc:spChg chg="add mod">
          <ac:chgData name="弘之 岡本" userId="dbbc262f0484d2ae" providerId="LiveId" clId="{5663B43F-D770-4689-88E6-020C77FBD62A}" dt="2024-07-21T10:38:08.952" v="69" actId="1076"/>
          <ac:spMkLst>
            <pc:docMk/>
            <pc:sldMk cId="1973432164" sldId="357"/>
            <ac:spMk id="5" creationId="{17F111F1-89F5-E62B-02A5-67A54E2B94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BB5A1-C69D-4480-A3D6-341B49D3615F}" type="datetimeFigureOut">
              <a:rPr kumimoji="1" lang="ja-JP" altLang="en-US" smtClean="0"/>
              <a:t>2024/7/21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8FAA3-D3FD-475E-A9B1-CF9CC95F17C3}" type="slidenum">
              <a:rPr kumimoji="1" lang="ja-JP" altLang="en-US" smtClean="0"/>
              <a:t>‹#›</a:t>
            </a:fld>
            <a:endParaRPr kumimoji="1" lang="ja-JP" altLang="en-US"/>
          </a:p>
        </p:txBody>
      </p:sp>
    </p:spTree>
    <p:extLst>
      <p:ext uri="{BB962C8B-B14F-4D97-AF65-F5344CB8AC3E}">
        <p14:creationId xmlns:p14="http://schemas.microsoft.com/office/powerpoint/2010/main" val="2048279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59324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41054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96313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4283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01108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81774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7029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391506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26832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8601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2024/7/21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39669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BA9F4-32D1-4843-8659-0BFC95AF5B03}" type="datetimeFigureOut">
              <a:rPr kumimoji="1" lang="ja-JP" altLang="en-US" smtClean="0"/>
              <a:t>2024/7/21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550934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mp"/><Relationship Id="rId1" Type="http://schemas.openxmlformats.org/officeDocument/2006/relationships/slideLayout" Target="../slideLayouts/slideLayout2.xml"/><Relationship Id="rId5" Type="http://schemas.openxmlformats.org/officeDocument/2006/relationships/image" Target="../media/image7.tmp"/><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772886-E741-2995-5683-E77875E78E5F}"/>
              </a:ext>
            </a:extLst>
          </p:cNvPr>
          <p:cNvSpPr>
            <a:spLocks noGrp="1"/>
          </p:cNvSpPr>
          <p:nvPr>
            <p:ph type="ctrTitle"/>
          </p:nvPr>
        </p:nvSpPr>
        <p:spPr/>
        <p:txBody>
          <a:bodyPr/>
          <a:lstStyle/>
          <a:p>
            <a:r>
              <a:rPr lang="ja-JP" altLang="en-US" dirty="0">
                <a:solidFill>
                  <a:srgbClr val="FF0000"/>
                </a:solidFill>
              </a:rPr>
              <a:t>情報の</a:t>
            </a:r>
            <a:br>
              <a:rPr lang="en-US" altLang="ja-JP" dirty="0">
                <a:solidFill>
                  <a:srgbClr val="FF0000"/>
                </a:solidFill>
              </a:rPr>
            </a:br>
            <a:r>
              <a:rPr lang="ja-JP" altLang="en-US" dirty="0">
                <a:solidFill>
                  <a:srgbClr val="FF0000"/>
                </a:solidFill>
              </a:rPr>
              <a:t>デジタル化②</a:t>
            </a:r>
          </a:p>
        </p:txBody>
      </p:sp>
      <p:sp>
        <p:nvSpPr>
          <p:cNvPr id="7" name="字幕 6">
            <a:extLst>
              <a:ext uri="{FF2B5EF4-FFF2-40B4-BE49-F238E27FC236}">
                <a16:creationId xmlns:a16="http://schemas.microsoft.com/office/drawing/2014/main" id="{FDC080BC-C2EE-7136-4C0D-B1DAEEEA089F}"/>
              </a:ext>
            </a:extLst>
          </p:cNvPr>
          <p:cNvSpPr>
            <a:spLocks noGrp="1"/>
          </p:cNvSpPr>
          <p:nvPr>
            <p:ph type="subTitle" idx="1"/>
          </p:nvPr>
        </p:nvSpPr>
        <p:spPr/>
        <p:txBody>
          <a:bodyPr/>
          <a:lstStyle/>
          <a:p>
            <a:r>
              <a:rPr lang="ja-JP" altLang="en-US" dirty="0"/>
              <a:t>情報</a:t>
            </a:r>
            <a:r>
              <a:rPr lang="en-US" altLang="ja-JP" dirty="0"/>
              <a:t>Ⅰ</a:t>
            </a:r>
            <a:r>
              <a:rPr lang="ja-JP" altLang="en-US" dirty="0"/>
              <a:t>　Ｎｏ．０９</a:t>
            </a:r>
          </a:p>
        </p:txBody>
      </p:sp>
      <p:sp>
        <p:nvSpPr>
          <p:cNvPr id="2" name="テキスト ボックス 1">
            <a:extLst>
              <a:ext uri="{FF2B5EF4-FFF2-40B4-BE49-F238E27FC236}">
                <a16:creationId xmlns:a16="http://schemas.microsoft.com/office/drawing/2014/main" id="{8339B745-DB05-BA0E-A0A3-8E1E586FDC54}"/>
              </a:ext>
            </a:extLst>
          </p:cNvPr>
          <p:cNvSpPr txBox="1"/>
          <p:nvPr/>
        </p:nvSpPr>
        <p:spPr>
          <a:xfrm>
            <a:off x="869795" y="4888210"/>
            <a:ext cx="7588405" cy="461665"/>
          </a:xfrm>
          <a:prstGeom prst="rect">
            <a:avLst/>
          </a:prstGeom>
          <a:noFill/>
        </p:spPr>
        <p:txBody>
          <a:bodyPr wrap="square" rtlCol="0">
            <a:spAutoFit/>
          </a:bodyPr>
          <a:lstStyle/>
          <a:p>
            <a:r>
              <a:rPr kumimoji="1" lang="ja-JP" altLang="en-US" sz="2400" dirty="0"/>
              <a:t>コンピュータは情報や文字をどう扱っているのだろう？</a:t>
            </a:r>
          </a:p>
        </p:txBody>
      </p:sp>
    </p:spTree>
    <p:extLst>
      <p:ext uri="{BB962C8B-B14F-4D97-AF65-F5344CB8AC3E}">
        <p14:creationId xmlns:p14="http://schemas.microsoft.com/office/powerpoint/2010/main" val="375731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840BD7D-5963-26D6-2D1A-33DFC9183FBE}"/>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確認課題</a:t>
            </a:r>
            <a:r>
              <a:rPr lang="en-US" altLang="ja-JP" dirty="0">
                <a:solidFill>
                  <a:srgbClr val="FF0000"/>
                </a:solidFill>
              </a:rPr>
              <a:t>】</a:t>
            </a:r>
            <a:r>
              <a:rPr lang="ja-JP" altLang="en-US" dirty="0">
                <a:solidFill>
                  <a:srgbClr val="FF0000"/>
                </a:solidFill>
              </a:rPr>
              <a:t>①圧縮率の計算</a:t>
            </a:r>
          </a:p>
        </p:txBody>
      </p:sp>
      <p:sp>
        <p:nvSpPr>
          <p:cNvPr id="6" name="コンテンツ プレースホルダー 5">
            <a:extLst>
              <a:ext uri="{FF2B5EF4-FFF2-40B4-BE49-F238E27FC236}">
                <a16:creationId xmlns:a16="http://schemas.microsoft.com/office/drawing/2014/main" id="{9C0511EC-2191-F1B7-4AE0-03B62DA4CDB4}"/>
              </a:ext>
            </a:extLst>
          </p:cNvPr>
          <p:cNvSpPr>
            <a:spLocks noGrp="1"/>
          </p:cNvSpPr>
          <p:nvPr>
            <p:ph idx="1"/>
          </p:nvPr>
        </p:nvSpPr>
        <p:spPr>
          <a:xfrm>
            <a:off x="628649" y="1825625"/>
            <a:ext cx="8180813" cy="4351338"/>
          </a:xfrm>
        </p:spPr>
        <p:txBody>
          <a:bodyPr/>
          <a:lstStyle/>
          <a:p>
            <a:pPr marL="0" indent="0">
              <a:buNone/>
            </a:pPr>
            <a:r>
              <a:rPr lang="ja-JP" altLang="en-US" dirty="0"/>
              <a:t>１）１ＭＢ（１０２４ＫＢ）のファイルを圧縮すると５１２ＫＢになりました。圧縮率はいくらか。</a:t>
            </a: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solidFill>
                  <a:srgbClr val="FF0000"/>
                </a:solidFill>
              </a:rPr>
              <a:t>　　　　　　　　↑　　　　　　　　　↑</a:t>
            </a:r>
            <a:endParaRPr lang="en-US" altLang="ja-JP" dirty="0">
              <a:solidFill>
                <a:srgbClr val="FF0000"/>
              </a:solidFill>
            </a:endParaRPr>
          </a:p>
          <a:p>
            <a:pPr marL="0" indent="0">
              <a:buNone/>
            </a:pPr>
            <a:r>
              <a:rPr lang="ja-JP" altLang="en-US" dirty="0">
                <a:solidFill>
                  <a:srgbClr val="FF0000"/>
                </a:solidFill>
              </a:rPr>
              <a:t>　　　　　　　５１２　　　　　　　１０２４　　　</a:t>
            </a:r>
            <a:r>
              <a:rPr lang="ja-JP" altLang="en-US" dirty="0"/>
              <a:t>　　　　　</a:t>
            </a:r>
            <a:endParaRPr lang="en-US" altLang="ja-JP" dirty="0"/>
          </a:p>
          <a:p>
            <a:pPr marL="0" indent="0">
              <a:buNone/>
            </a:pPr>
            <a:endParaRPr lang="en-US" altLang="ja-JP" dirty="0"/>
          </a:p>
          <a:p>
            <a:pPr marL="0" indent="0">
              <a:buNone/>
            </a:pPr>
            <a:endParaRPr lang="en-US" altLang="ja-JP" dirty="0"/>
          </a:p>
          <a:p>
            <a:pPr marL="0" indent="0">
              <a:buNone/>
            </a:pPr>
            <a:endParaRPr lang="ja-JP" altLang="en-US" dirty="0"/>
          </a:p>
        </p:txBody>
      </p:sp>
      <p:sp>
        <p:nvSpPr>
          <p:cNvPr id="2" name="コンテンツ プレースホルダー 2">
            <a:extLst>
              <a:ext uri="{FF2B5EF4-FFF2-40B4-BE49-F238E27FC236}">
                <a16:creationId xmlns:a16="http://schemas.microsoft.com/office/drawing/2014/main" id="{677599A5-C379-8839-D151-7138FA05406A}"/>
              </a:ext>
            </a:extLst>
          </p:cNvPr>
          <p:cNvSpPr txBox="1">
            <a:spLocks/>
          </p:cNvSpPr>
          <p:nvPr/>
        </p:nvSpPr>
        <p:spPr>
          <a:xfrm>
            <a:off x="717860" y="2897729"/>
            <a:ext cx="8426140" cy="1062541"/>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計算方法：</a:t>
            </a:r>
            <a:endParaRPr lang="en-US" altLang="ja-JP" dirty="0"/>
          </a:p>
          <a:p>
            <a:pPr marL="0" indent="0">
              <a:buFont typeface="Arial" panose="020B0604020202020204" pitchFamily="34" charset="0"/>
              <a:buNone/>
            </a:pPr>
            <a:r>
              <a:rPr lang="ja-JP" altLang="en-US" dirty="0"/>
              <a:t>　　　　　圧縮後の量</a:t>
            </a:r>
            <a:r>
              <a:rPr lang="en-US" altLang="ja-JP" dirty="0"/>
              <a:t>÷</a:t>
            </a:r>
            <a:r>
              <a:rPr lang="ja-JP" altLang="en-US" dirty="0"/>
              <a:t>圧縮前の量</a:t>
            </a:r>
            <a:r>
              <a:rPr lang="en-US" altLang="ja-JP" dirty="0"/>
              <a:t>×</a:t>
            </a:r>
            <a:r>
              <a:rPr lang="ja-JP" altLang="en-US" dirty="0"/>
              <a:t>１００（％）</a:t>
            </a:r>
          </a:p>
        </p:txBody>
      </p:sp>
    </p:spTree>
    <p:extLst>
      <p:ext uri="{BB962C8B-B14F-4D97-AF65-F5344CB8AC3E}">
        <p14:creationId xmlns:p14="http://schemas.microsoft.com/office/powerpoint/2010/main" val="327187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2F80F1-8F89-31F2-BD18-D210E41C18BE}"/>
              </a:ext>
            </a:extLst>
          </p:cNvPr>
          <p:cNvSpPr>
            <a:spLocks noGrp="1"/>
          </p:cNvSpPr>
          <p:nvPr>
            <p:ph type="title"/>
          </p:nvPr>
        </p:nvSpPr>
        <p:spPr/>
        <p:txBody>
          <a:bodyPr/>
          <a:lstStyle/>
          <a:p>
            <a:r>
              <a:rPr lang="ja-JP" altLang="en-US" dirty="0">
                <a:solidFill>
                  <a:srgbClr val="FF0000"/>
                </a:solidFill>
              </a:rPr>
              <a:t>４．音のデジタル化</a:t>
            </a:r>
          </a:p>
        </p:txBody>
      </p:sp>
      <p:sp>
        <p:nvSpPr>
          <p:cNvPr id="5" name="テキスト プレースホルダー 4">
            <a:extLst>
              <a:ext uri="{FF2B5EF4-FFF2-40B4-BE49-F238E27FC236}">
                <a16:creationId xmlns:a16="http://schemas.microsoft.com/office/drawing/2014/main" id="{6BBE6E4B-4FC3-5F39-3CCB-CB0B901A0D06}"/>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24557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81B9523-1588-61CB-A08C-7D891E9B9BD1}"/>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ＴＲＹ</a:t>
            </a:r>
            <a:r>
              <a:rPr lang="en-US" altLang="ja-JP" dirty="0">
                <a:solidFill>
                  <a:srgbClr val="FF0000"/>
                </a:solidFill>
              </a:rPr>
              <a:t>】</a:t>
            </a:r>
            <a:br>
              <a:rPr lang="en-US" altLang="ja-JP" dirty="0">
                <a:solidFill>
                  <a:srgbClr val="FF0000"/>
                </a:solidFill>
              </a:rPr>
            </a:br>
            <a:r>
              <a:rPr lang="ja-JP" altLang="en-US" dirty="0">
                <a:solidFill>
                  <a:srgbClr val="FF0000"/>
                </a:solidFill>
              </a:rPr>
              <a:t>　</a:t>
            </a:r>
            <a:r>
              <a:rPr lang="ja-JP" altLang="en-US" dirty="0"/>
              <a:t>音のデータを数値に変換しよう</a:t>
            </a:r>
          </a:p>
        </p:txBody>
      </p:sp>
      <p:pic>
        <p:nvPicPr>
          <p:cNvPr id="2" name="図 1">
            <a:extLst>
              <a:ext uri="{FF2B5EF4-FFF2-40B4-BE49-F238E27FC236}">
                <a16:creationId xmlns:a16="http://schemas.microsoft.com/office/drawing/2014/main" id="{4FA3A7BA-27F8-CB8E-B0FA-65B4A3C1702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6715"/>
          <a:stretch/>
        </p:blipFill>
        <p:spPr>
          <a:xfrm>
            <a:off x="501805" y="1743125"/>
            <a:ext cx="3927165" cy="3797630"/>
          </a:xfrm>
          <a:prstGeom prst="rect">
            <a:avLst/>
          </a:prstGeom>
        </p:spPr>
      </p:pic>
      <p:graphicFrame>
        <p:nvGraphicFramePr>
          <p:cNvPr id="5" name="表 4">
            <a:extLst>
              <a:ext uri="{FF2B5EF4-FFF2-40B4-BE49-F238E27FC236}">
                <a16:creationId xmlns:a16="http://schemas.microsoft.com/office/drawing/2014/main" id="{753DE352-DDA2-56D1-8D10-2AA89A0FB86B}"/>
              </a:ext>
            </a:extLst>
          </p:cNvPr>
          <p:cNvGraphicFramePr>
            <a:graphicFrameLocks noGrp="1"/>
          </p:cNvGraphicFramePr>
          <p:nvPr>
            <p:extLst>
              <p:ext uri="{D42A27DB-BD31-4B8C-83A1-F6EECF244321}">
                <p14:modId xmlns:p14="http://schemas.microsoft.com/office/powerpoint/2010/main" val="2153607322"/>
              </p:ext>
            </p:extLst>
          </p:nvPr>
        </p:nvGraphicFramePr>
        <p:xfrm>
          <a:off x="628650" y="5723217"/>
          <a:ext cx="4140200" cy="585760"/>
        </p:xfrm>
        <a:graphic>
          <a:graphicData uri="http://schemas.openxmlformats.org/drawingml/2006/table">
            <a:tbl>
              <a:tblPr firstRow="1" firstCol="1" bandRow="1">
                <a:tableStyleId>{5940675A-B579-460E-94D1-54222C63F5DA}</a:tableStyleId>
              </a:tblPr>
              <a:tblGrid>
                <a:gridCol w="689610">
                  <a:extLst>
                    <a:ext uri="{9D8B030D-6E8A-4147-A177-3AD203B41FA5}">
                      <a16:colId xmlns:a16="http://schemas.microsoft.com/office/drawing/2014/main" val="1667319008"/>
                    </a:ext>
                  </a:extLst>
                </a:gridCol>
                <a:gridCol w="690245">
                  <a:extLst>
                    <a:ext uri="{9D8B030D-6E8A-4147-A177-3AD203B41FA5}">
                      <a16:colId xmlns:a16="http://schemas.microsoft.com/office/drawing/2014/main" val="1105570496"/>
                    </a:ext>
                  </a:extLst>
                </a:gridCol>
                <a:gridCol w="690245">
                  <a:extLst>
                    <a:ext uri="{9D8B030D-6E8A-4147-A177-3AD203B41FA5}">
                      <a16:colId xmlns:a16="http://schemas.microsoft.com/office/drawing/2014/main" val="22324030"/>
                    </a:ext>
                  </a:extLst>
                </a:gridCol>
                <a:gridCol w="689610">
                  <a:extLst>
                    <a:ext uri="{9D8B030D-6E8A-4147-A177-3AD203B41FA5}">
                      <a16:colId xmlns:a16="http://schemas.microsoft.com/office/drawing/2014/main" val="3729319380"/>
                    </a:ext>
                  </a:extLst>
                </a:gridCol>
                <a:gridCol w="690245">
                  <a:extLst>
                    <a:ext uri="{9D8B030D-6E8A-4147-A177-3AD203B41FA5}">
                      <a16:colId xmlns:a16="http://schemas.microsoft.com/office/drawing/2014/main" val="1805223552"/>
                    </a:ext>
                  </a:extLst>
                </a:gridCol>
                <a:gridCol w="690245">
                  <a:extLst>
                    <a:ext uri="{9D8B030D-6E8A-4147-A177-3AD203B41FA5}">
                      <a16:colId xmlns:a16="http://schemas.microsoft.com/office/drawing/2014/main" val="3979307517"/>
                    </a:ext>
                  </a:extLst>
                </a:gridCol>
              </a:tblGrid>
              <a:tr h="585760">
                <a:tc>
                  <a:txBody>
                    <a:bodyPr/>
                    <a:lstStyle/>
                    <a:p>
                      <a:pPr algn="ctr"/>
                      <a:r>
                        <a:rPr lang="ja-JP" altLang="en-US" sz="3200" kern="100" dirty="0">
                          <a:solidFill>
                            <a:srgbClr val="FF0000"/>
                          </a:solidFill>
                          <a:effectLst/>
                        </a:rPr>
                        <a:t>６</a:t>
                      </a:r>
                      <a:endParaRPr lang="ja-JP" sz="3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73319358"/>
                  </a:ext>
                </a:extLst>
              </a:tr>
            </a:tbl>
          </a:graphicData>
        </a:graphic>
      </p:graphicFrame>
      <p:sp>
        <p:nvSpPr>
          <p:cNvPr id="7" name="テキスト ボックス 6">
            <a:extLst>
              <a:ext uri="{FF2B5EF4-FFF2-40B4-BE49-F238E27FC236}">
                <a16:creationId xmlns:a16="http://schemas.microsoft.com/office/drawing/2014/main" id="{578DDABC-189A-4181-1ECD-B3E5071A7844}"/>
              </a:ext>
            </a:extLst>
          </p:cNvPr>
          <p:cNvSpPr txBox="1"/>
          <p:nvPr/>
        </p:nvSpPr>
        <p:spPr>
          <a:xfrm>
            <a:off x="4428970" y="2095880"/>
            <a:ext cx="4572000" cy="1815882"/>
          </a:xfrm>
          <a:prstGeom prst="rect">
            <a:avLst/>
          </a:prstGeom>
          <a:noFill/>
        </p:spPr>
        <p:txBody>
          <a:bodyPr wrap="square">
            <a:spAutoFit/>
          </a:bodyPr>
          <a:lstStyle/>
          <a:p>
            <a:r>
              <a:rPr lang="ja-JP" altLang="ja-JP" sz="2800" dirty="0">
                <a:effectLst/>
                <a:ea typeface="ＭＳ ゴシック" panose="020B0609070205080204" pitchFamily="49" charset="-128"/>
                <a:cs typeface="Times New Roman" panose="02020603050405020304" pitchFamily="18" charset="0"/>
              </a:rPr>
              <a:t>①グラフから数値を読み</a:t>
            </a:r>
            <a:endParaRPr lang="en-US" altLang="ja-JP" sz="2800" dirty="0">
              <a:effectLst/>
              <a:ea typeface="ＭＳ ゴシック" panose="020B0609070205080204" pitchFamily="49" charset="-128"/>
              <a:cs typeface="Times New Roman" panose="02020603050405020304" pitchFamily="18" charset="0"/>
            </a:endParaRPr>
          </a:p>
          <a:p>
            <a:r>
              <a:rPr lang="ja-JP" altLang="en-US" sz="2800" dirty="0">
                <a:effectLst/>
                <a:ea typeface="ＭＳ ゴシック" panose="020B0609070205080204" pitchFamily="49" charset="-128"/>
                <a:cs typeface="Times New Roman" panose="02020603050405020304" pitchFamily="18" charset="0"/>
              </a:rPr>
              <a:t>　</a:t>
            </a:r>
            <a:r>
              <a:rPr lang="ja-JP" altLang="ja-JP" sz="2800" dirty="0">
                <a:effectLst/>
                <a:ea typeface="ＭＳ ゴシック" panose="020B0609070205080204" pitchFamily="49" charset="-128"/>
                <a:cs typeface="Times New Roman" panose="02020603050405020304" pitchFamily="18" charset="0"/>
              </a:rPr>
              <a:t>取り値に変換</a:t>
            </a:r>
            <a:r>
              <a:rPr lang="ja-JP" altLang="en-US" sz="2800" dirty="0">
                <a:effectLst/>
                <a:ea typeface="ＭＳ ゴシック" panose="020B0609070205080204" pitchFamily="49" charset="-128"/>
                <a:cs typeface="Times New Roman" panose="02020603050405020304" pitchFamily="18" charset="0"/>
              </a:rPr>
              <a:t>する。</a:t>
            </a:r>
            <a:endParaRPr lang="en-US" altLang="ja-JP" sz="2800" dirty="0">
              <a:effectLst/>
              <a:ea typeface="ＭＳ ゴシック" panose="020B0609070205080204" pitchFamily="49" charset="-128"/>
              <a:cs typeface="Times New Roman" panose="02020603050405020304" pitchFamily="18" charset="0"/>
            </a:endParaRPr>
          </a:p>
          <a:p>
            <a:r>
              <a:rPr lang="ja-JP" altLang="en-US" sz="2800" dirty="0">
                <a:ea typeface="ＭＳ ゴシック" panose="020B0609070205080204" pitchFamily="49" charset="-128"/>
                <a:cs typeface="Times New Roman" panose="02020603050405020304" pitchFamily="18" charset="0"/>
              </a:rPr>
              <a:t>②</a:t>
            </a:r>
            <a:r>
              <a:rPr lang="en-US" altLang="ja-JP" sz="2800" dirty="0">
                <a:ea typeface="ＭＳ ゴシック" panose="020B0609070205080204" pitchFamily="49" charset="-128"/>
                <a:cs typeface="Times New Roman" panose="02020603050405020304" pitchFamily="18" charset="0"/>
              </a:rPr>
              <a:t>10</a:t>
            </a:r>
            <a:r>
              <a:rPr lang="ja-JP" altLang="en-US" sz="2800" dirty="0">
                <a:ea typeface="ＭＳ ゴシック" panose="020B0609070205080204" pitchFamily="49" charset="-128"/>
                <a:cs typeface="Times New Roman" panose="02020603050405020304" pitchFamily="18" charset="0"/>
              </a:rPr>
              <a:t>進法の数値を</a:t>
            </a:r>
            <a:r>
              <a:rPr lang="en-US" altLang="ja-JP" sz="2800" dirty="0">
                <a:ea typeface="ＭＳ ゴシック" panose="020B0609070205080204" pitchFamily="49" charset="-128"/>
                <a:cs typeface="Times New Roman" panose="02020603050405020304" pitchFamily="18" charset="0"/>
              </a:rPr>
              <a:t>2</a:t>
            </a:r>
            <a:r>
              <a:rPr lang="ja-JP" altLang="en-US" sz="2800" dirty="0">
                <a:ea typeface="ＭＳ ゴシック" panose="020B0609070205080204" pitchFamily="49" charset="-128"/>
                <a:cs typeface="Times New Roman" panose="02020603050405020304" pitchFamily="18" charset="0"/>
              </a:rPr>
              <a:t>進法の　　</a:t>
            </a:r>
            <a:endParaRPr lang="en-US" altLang="ja-JP" sz="2800" dirty="0">
              <a:ea typeface="ＭＳ ゴシック" panose="020B0609070205080204" pitchFamily="49" charset="-128"/>
              <a:cs typeface="Times New Roman" panose="02020603050405020304" pitchFamily="18" charset="0"/>
            </a:endParaRPr>
          </a:p>
          <a:p>
            <a:r>
              <a:rPr lang="ja-JP" altLang="en-US" sz="2800" dirty="0">
                <a:ea typeface="ＭＳ ゴシック" panose="020B0609070205080204" pitchFamily="49" charset="-128"/>
                <a:cs typeface="Times New Roman" panose="02020603050405020304" pitchFamily="18" charset="0"/>
              </a:rPr>
              <a:t>　数値に変換する。</a:t>
            </a:r>
            <a:endParaRPr lang="ja-JP" altLang="en-US" sz="2800" dirty="0"/>
          </a:p>
        </p:txBody>
      </p:sp>
      <p:cxnSp>
        <p:nvCxnSpPr>
          <p:cNvPr id="9" name="直線矢印コネクタ 8">
            <a:extLst>
              <a:ext uri="{FF2B5EF4-FFF2-40B4-BE49-F238E27FC236}">
                <a16:creationId xmlns:a16="http://schemas.microsoft.com/office/drawing/2014/main" id="{CA40C0FF-9566-4DCD-7320-22F3B23B1C1F}"/>
              </a:ext>
            </a:extLst>
          </p:cNvPr>
          <p:cNvCxnSpPr>
            <a:cxnSpLocks/>
          </p:cNvCxnSpPr>
          <p:nvPr/>
        </p:nvCxnSpPr>
        <p:spPr>
          <a:xfrm flipH="1" flipV="1">
            <a:off x="1159727" y="3668751"/>
            <a:ext cx="464169" cy="21679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38ED47F-7B55-1DFB-C161-3B6DF20BD640}"/>
              </a:ext>
            </a:extLst>
          </p:cNvPr>
          <p:cNvCxnSpPr>
            <a:cxnSpLocks/>
          </p:cNvCxnSpPr>
          <p:nvPr/>
        </p:nvCxnSpPr>
        <p:spPr>
          <a:xfrm flipH="1" flipV="1">
            <a:off x="929733" y="4148254"/>
            <a:ext cx="151935" cy="16884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AB9DA0D-9189-A02B-6C7E-3B938FF57312}"/>
              </a:ext>
            </a:extLst>
          </p:cNvPr>
          <p:cNvCxnSpPr>
            <a:cxnSpLocks/>
          </p:cNvCxnSpPr>
          <p:nvPr/>
        </p:nvCxnSpPr>
        <p:spPr>
          <a:xfrm flipH="1" flipV="1">
            <a:off x="1293541" y="3189249"/>
            <a:ext cx="1070518" cy="26474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表 26">
            <a:extLst>
              <a:ext uri="{FF2B5EF4-FFF2-40B4-BE49-F238E27FC236}">
                <a16:creationId xmlns:a16="http://schemas.microsoft.com/office/drawing/2014/main" id="{C1FB4606-B6CF-6261-891C-0FE222A43C01}"/>
              </a:ext>
            </a:extLst>
          </p:cNvPr>
          <p:cNvGraphicFramePr>
            <a:graphicFrameLocks noGrp="1"/>
          </p:cNvGraphicFramePr>
          <p:nvPr>
            <p:extLst>
              <p:ext uri="{D42A27DB-BD31-4B8C-83A1-F6EECF244321}">
                <p14:modId xmlns:p14="http://schemas.microsoft.com/office/powerpoint/2010/main" val="145752107"/>
              </p:ext>
            </p:extLst>
          </p:nvPr>
        </p:nvGraphicFramePr>
        <p:xfrm>
          <a:off x="5939730" y="3911762"/>
          <a:ext cx="2635558" cy="2682240"/>
        </p:xfrm>
        <a:graphic>
          <a:graphicData uri="http://schemas.openxmlformats.org/drawingml/2006/table">
            <a:tbl>
              <a:tblPr firstRow="1" bandRow="1">
                <a:tableStyleId>{5C22544A-7EE6-4342-B048-85BDC9FD1C3A}</a:tableStyleId>
              </a:tblPr>
              <a:tblGrid>
                <a:gridCol w="1317779">
                  <a:extLst>
                    <a:ext uri="{9D8B030D-6E8A-4147-A177-3AD203B41FA5}">
                      <a16:colId xmlns:a16="http://schemas.microsoft.com/office/drawing/2014/main" val="3260505150"/>
                    </a:ext>
                  </a:extLst>
                </a:gridCol>
                <a:gridCol w="1317779">
                  <a:extLst>
                    <a:ext uri="{9D8B030D-6E8A-4147-A177-3AD203B41FA5}">
                      <a16:colId xmlns:a16="http://schemas.microsoft.com/office/drawing/2014/main" val="3773291137"/>
                    </a:ext>
                  </a:extLst>
                </a:gridCol>
              </a:tblGrid>
              <a:tr h="370840">
                <a:tc>
                  <a:txBody>
                    <a:bodyPr/>
                    <a:lstStyle/>
                    <a:p>
                      <a:pPr algn="ctr"/>
                      <a:r>
                        <a:rPr kumimoji="1" lang="ja-JP" altLang="en-US" sz="2000" dirty="0"/>
                        <a:t>１０進法</a:t>
                      </a:r>
                    </a:p>
                  </a:txBody>
                  <a:tcPr/>
                </a:tc>
                <a:tc>
                  <a:txBody>
                    <a:bodyPr/>
                    <a:lstStyle/>
                    <a:p>
                      <a:pPr algn="ctr"/>
                      <a:r>
                        <a:rPr kumimoji="1" lang="ja-JP" altLang="en-US" sz="2000" dirty="0"/>
                        <a:t>２進法</a:t>
                      </a:r>
                    </a:p>
                  </a:txBody>
                  <a:tcPr/>
                </a:tc>
                <a:extLst>
                  <a:ext uri="{0D108BD9-81ED-4DB2-BD59-A6C34878D82A}">
                    <a16:rowId xmlns:a16="http://schemas.microsoft.com/office/drawing/2014/main" val="1530735727"/>
                  </a:ext>
                </a:extLst>
              </a:tr>
              <a:tr h="370840">
                <a:tc>
                  <a:txBody>
                    <a:bodyPr/>
                    <a:lstStyle/>
                    <a:p>
                      <a:pPr algn="ctr"/>
                      <a:r>
                        <a:rPr kumimoji="1" lang="ja-JP" altLang="en-US" sz="2400" dirty="0"/>
                        <a:t>　６</a:t>
                      </a:r>
                    </a:p>
                  </a:txBody>
                  <a:tcPr/>
                </a:tc>
                <a:tc>
                  <a:txBody>
                    <a:bodyPr/>
                    <a:lstStyle/>
                    <a:p>
                      <a:pPr algn="ctr"/>
                      <a:r>
                        <a:rPr kumimoji="1" lang="ja-JP" altLang="en-US" sz="2400" dirty="0"/>
                        <a:t>　１１０</a:t>
                      </a:r>
                    </a:p>
                  </a:txBody>
                  <a:tcPr/>
                </a:tc>
                <a:extLst>
                  <a:ext uri="{0D108BD9-81ED-4DB2-BD59-A6C34878D82A}">
                    <a16:rowId xmlns:a16="http://schemas.microsoft.com/office/drawing/2014/main" val="1795390308"/>
                  </a:ext>
                </a:extLst>
              </a:tr>
              <a:tr h="370840">
                <a:tc>
                  <a:txBody>
                    <a:bodyPr/>
                    <a:lstStyle/>
                    <a:p>
                      <a:pPr algn="ctr"/>
                      <a:r>
                        <a:rPr kumimoji="1" lang="ja-JP" altLang="en-US" sz="2400" dirty="0"/>
                        <a:t>　７</a:t>
                      </a:r>
                    </a:p>
                  </a:txBody>
                  <a:tcPr/>
                </a:tc>
                <a:tc>
                  <a:txBody>
                    <a:bodyPr/>
                    <a:lstStyle/>
                    <a:p>
                      <a:pPr algn="ctr"/>
                      <a:r>
                        <a:rPr kumimoji="1" lang="ja-JP" altLang="en-US" sz="2400" dirty="0"/>
                        <a:t>　１１１</a:t>
                      </a:r>
                    </a:p>
                  </a:txBody>
                  <a:tcPr/>
                </a:tc>
                <a:extLst>
                  <a:ext uri="{0D108BD9-81ED-4DB2-BD59-A6C34878D82A}">
                    <a16:rowId xmlns:a16="http://schemas.microsoft.com/office/drawing/2014/main" val="612516496"/>
                  </a:ext>
                </a:extLst>
              </a:tr>
              <a:tr h="370840">
                <a:tc>
                  <a:txBody>
                    <a:bodyPr/>
                    <a:lstStyle/>
                    <a:p>
                      <a:pPr algn="ctr"/>
                      <a:r>
                        <a:rPr kumimoji="1" lang="ja-JP" altLang="en-US" sz="2400" dirty="0"/>
                        <a:t>　８</a:t>
                      </a:r>
                    </a:p>
                  </a:txBody>
                  <a:tcPr/>
                </a:tc>
                <a:tc>
                  <a:txBody>
                    <a:bodyPr/>
                    <a:lstStyle/>
                    <a:p>
                      <a:pPr algn="ctr"/>
                      <a:r>
                        <a:rPr kumimoji="1" lang="ja-JP" altLang="en-US" sz="2400" dirty="0"/>
                        <a:t>１０００</a:t>
                      </a:r>
                    </a:p>
                  </a:txBody>
                  <a:tcPr/>
                </a:tc>
                <a:extLst>
                  <a:ext uri="{0D108BD9-81ED-4DB2-BD59-A6C34878D82A}">
                    <a16:rowId xmlns:a16="http://schemas.microsoft.com/office/drawing/2014/main" val="2052577711"/>
                  </a:ext>
                </a:extLst>
              </a:tr>
              <a:tr h="370840">
                <a:tc>
                  <a:txBody>
                    <a:bodyPr/>
                    <a:lstStyle/>
                    <a:p>
                      <a:pPr algn="ctr"/>
                      <a:r>
                        <a:rPr kumimoji="1" lang="ja-JP" altLang="en-US" sz="2400" dirty="0"/>
                        <a:t>　９</a:t>
                      </a:r>
                    </a:p>
                  </a:txBody>
                  <a:tcPr/>
                </a:tc>
                <a:tc>
                  <a:txBody>
                    <a:bodyPr/>
                    <a:lstStyle/>
                    <a:p>
                      <a:pPr algn="ctr"/>
                      <a:r>
                        <a:rPr kumimoji="1" lang="ja-JP" altLang="en-US" sz="2400" dirty="0"/>
                        <a:t>１００１</a:t>
                      </a:r>
                    </a:p>
                  </a:txBody>
                  <a:tcPr/>
                </a:tc>
                <a:extLst>
                  <a:ext uri="{0D108BD9-81ED-4DB2-BD59-A6C34878D82A}">
                    <a16:rowId xmlns:a16="http://schemas.microsoft.com/office/drawing/2014/main" val="1282296685"/>
                  </a:ext>
                </a:extLst>
              </a:tr>
              <a:tr h="370840">
                <a:tc>
                  <a:txBody>
                    <a:bodyPr/>
                    <a:lstStyle/>
                    <a:p>
                      <a:pPr algn="ctr"/>
                      <a:r>
                        <a:rPr kumimoji="1" lang="ja-JP" altLang="en-US" sz="2400" dirty="0"/>
                        <a:t>１０</a:t>
                      </a:r>
                    </a:p>
                  </a:txBody>
                  <a:tcPr/>
                </a:tc>
                <a:tc>
                  <a:txBody>
                    <a:bodyPr/>
                    <a:lstStyle/>
                    <a:p>
                      <a:pPr algn="ctr"/>
                      <a:r>
                        <a:rPr kumimoji="1" lang="ja-JP" altLang="en-US" sz="2400" dirty="0"/>
                        <a:t>１０１０</a:t>
                      </a:r>
                    </a:p>
                  </a:txBody>
                  <a:tcPr/>
                </a:tc>
                <a:extLst>
                  <a:ext uri="{0D108BD9-81ED-4DB2-BD59-A6C34878D82A}">
                    <a16:rowId xmlns:a16="http://schemas.microsoft.com/office/drawing/2014/main" val="3590504621"/>
                  </a:ext>
                </a:extLst>
              </a:tr>
            </a:tbl>
          </a:graphicData>
        </a:graphic>
      </p:graphicFrame>
      <p:sp>
        <p:nvSpPr>
          <p:cNvPr id="3" name="テキスト ボックス 2">
            <a:extLst>
              <a:ext uri="{FF2B5EF4-FFF2-40B4-BE49-F238E27FC236}">
                <a16:creationId xmlns:a16="http://schemas.microsoft.com/office/drawing/2014/main" id="{C0B41A0D-9407-A846-7962-0ECB872D436B}"/>
              </a:ext>
            </a:extLst>
          </p:cNvPr>
          <p:cNvSpPr txBox="1"/>
          <p:nvPr/>
        </p:nvSpPr>
        <p:spPr>
          <a:xfrm>
            <a:off x="4358562" y="5162304"/>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174599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E3E56-08A6-020C-3B4A-901866C30913}"/>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a:t>
            </a:r>
            <a:r>
              <a:rPr kumimoji="1" lang="ja-JP" altLang="en-US" dirty="0"/>
              <a:t>①音のデジタル化の手順</a:t>
            </a:r>
          </a:p>
        </p:txBody>
      </p:sp>
      <p:graphicFrame>
        <p:nvGraphicFramePr>
          <p:cNvPr id="4" name="コンテンツ プレースホルダー 3">
            <a:extLst>
              <a:ext uri="{FF2B5EF4-FFF2-40B4-BE49-F238E27FC236}">
                <a16:creationId xmlns:a16="http://schemas.microsoft.com/office/drawing/2014/main" id="{B28ACCEB-7D5F-86A9-2DB1-36073FF79B5B}"/>
              </a:ext>
            </a:extLst>
          </p:cNvPr>
          <p:cNvGraphicFramePr>
            <a:graphicFrameLocks noGrp="1"/>
          </p:cNvGraphicFramePr>
          <p:nvPr>
            <p:ph idx="1"/>
            <p:extLst>
              <p:ext uri="{D42A27DB-BD31-4B8C-83A1-F6EECF244321}">
                <p14:modId xmlns:p14="http://schemas.microsoft.com/office/powerpoint/2010/main" val="4288012726"/>
              </p:ext>
            </p:extLst>
          </p:nvPr>
        </p:nvGraphicFramePr>
        <p:xfrm>
          <a:off x="628649" y="1825624"/>
          <a:ext cx="8247721" cy="4667250"/>
        </p:xfrm>
        <a:graphic>
          <a:graphicData uri="http://schemas.openxmlformats.org/drawingml/2006/table">
            <a:tbl>
              <a:tblPr firstRow="1" bandRow="1">
                <a:tableStyleId>{5940675A-B579-460E-94D1-54222C63F5DA}</a:tableStyleId>
              </a:tblPr>
              <a:tblGrid>
                <a:gridCol w="1943127">
                  <a:extLst>
                    <a:ext uri="{9D8B030D-6E8A-4147-A177-3AD203B41FA5}">
                      <a16:colId xmlns:a16="http://schemas.microsoft.com/office/drawing/2014/main" val="2311114847"/>
                    </a:ext>
                  </a:extLst>
                </a:gridCol>
                <a:gridCol w="4501408">
                  <a:extLst>
                    <a:ext uri="{9D8B030D-6E8A-4147-A177-3AD203B41FA5}">
                      <a16:colId xmlns:a16="http://schemas.microsoft.com/office/drawing/2014/main" val="3613672319"/>
                    </a:ext>
                  </a:extLst>
                </a:gridCol>
                <a:gridCol w="1803186">
                  <a:extLst>
                    <a:ext uri="{9D8B030D-6E8A-4147-A177-3AD203B41FA5}">
                      <a16:colId xmlns:a16="http://schemas.microsoft.com/office/drawing/2014/main" val="453850712"/>
                    </a:ext>
                  </a:extLst>
                </a:gridCol>
              </a:tblGrid>
              <a:tr h="1555750">
                <a:tc>
                  <a:txBody>
                    <a:bodyPr/>
                    <a:lstStyle/>
                    <a:p>
                      <a:r>
                        <a:rPr kumimoji="1" lang="ja-JP" altLang="en-US" sz="2400" dirty="0"/>
                        <a:t>１）（</a:t>
                      </a:r>
                      <a:r>
                        <a:rPr kumimoji="1" lang="ja-JP" altLang="en-US" sz="2400" dirty="0">
                          <a:solidFill>
                            <a:srgbClr val="FF0000"/>
                          </a:solidFill>
                        </a:rPr>
                        <a:t>標本化</a:t>
                      </a:r>
                      <a:r>
                        <a:rPr kumimoji="1" lang="ja-JP" altLang="en-US" sz="2400" dirty="0"/>
                        <a:t>）</a:t>
                      </a:r>
                      <a:endParaRPr kumimoji="1" lang="en-US" altLang="ja-JP" sz="2400" dirty="0"/>
                    </a:p>
                  </a:txBody>
                  <a:tcPr/>
                </a:tc>
                <a:tc>
                  <a:txBody>
                    <a:bodyPr/>
                    <a:lstStyle/>
                    <a:p>
                      <a:r>
                        <a:rPr kumimoji="1" lang="ja-JP" altLang="en-US" sz="2400" dirty="0"/>
                        <a:t>＝一定間隔で波を区切る</a:t>
                      </a:r>
                      <a:endParaRPr kumimoji="1" lang="en-US" altLang="ja-JP" sz="2400" dirty="0"/>
                    </a:p>
                    <a:p>
                      <a:r>
                        <a:rPr kumimoji="1" lang="en-US" altLang="ja-JP" sz="2400" dirty="0"/>
                        <a:t>※</a:t>
                      </a:r>
                      <a:r>
                        <a:rPr kumimoji="1" lang="ja-JP" altLang="en-US" sz="2400" dirty="0"/>
                        <a:t>（</a:t>
                      </a:r>
                      <a:r>
                        <a:rPr kumimoji="1" lang="ja-JP" altLang="en-US" sz="2400" dirty="0">
                          <a:solidFill>
                            <a:srgbClr val="FF0000"/>
                          </a:solidFill>
                        </a:rPr>
                        <a:t>サンプリング周波数</a:t>
                      </a:r>
                      <a:r>
                        <a:rPr kumimoji="1" lang="ja-JP" altLang="en-US" sz="2400" dirty="0"/>
                        <a:t>）単位</a:t>
                      </a:r>
                      <a:r>
                        <a:rPr kumimoji="1" lang="en-US" altLang="ja-JP" sz="2400" dirty="0"/>
                        <a:t>Hz</a:t>
                      </a:r>
                    </a:p>
                    <a:p>
                      <a:r>
                        <a:rPr kumimoji="1" lang="ja-JP" altLang="en-US" sz="2400" dirty="0"/>
                        <a:t>　　＝</a:t>
                      </a:r>
                      <a:r>
                        <a:rPr kumimoji="1" lang="en-US" altLang="ja-JP" sz="2400" dirty="0"/>
                        <a:t>1</a:t>
                      </a:r>
                      <a:r>
                        <a:rPr kumimoji="1" lang="ja-JP" altLang="en-US" sz="2400" dirty="0"/>
                        <a:t>秒間を何回区切るか</a:t>
                      </a:r>
                    </a:p>
                  </a:txBody>
                  <a:tcPr/>
                </a:tc>
                <a:tc>
                  <a:txBody>
                    <a:bodyPr/>
                    <a:lstStyle/>
                    <a:p>
                      <a:endParaRPr kumimoji="1" lang="ja-JP" altLang="en-US" sz="2400" dirty="0"/>
                    </a:p>
                  </a:txBody>
                  <a:tcPr/>
                </a:tc>
                <a:extLst>
                  <a:ext uri="{0D108BD9-81ED-4DB2-BD59-A6C34878D82A}">
                    <a16:rowId xmlns:a16="http://schemas.microsoft.com/office/drawing/2014/main" val="793257954"/>
                  </a:ext>
                </a:extLst>
              </a:tr>
              <a:tr h="1555750">
                <a:tc>
                  <a:txBody>
                    <a:bodyPr/>
                    <a:lstStyle/>
                    <a:p>
                      <a:r>
                        <a:rPr kumimoji="1" lang="ja-JP" altLang="en-US" sz="2400" dirty="0"/>
                        <a:t>２）（</a:t>
                      </a:r>
                      <a:r>
                        <a:rPr kumimoji="1" lang="ja-JP" altLang="en-US" sz="2400" dirty="0">
                          <a:solidFill>
                            <a:srgbClr val="FF0000"/>
                          </a:solidFill>
                        </a:rPr>
                        <a:t>量子化</a:t>
                      </a:r>
                      <a:r>
                        <a:rPr kumimoji="1" lang="ja-JP" altLang="en-US" sz="2400" dirty="0"/>
                        <a:t>）</a:t>
                      </a:r>
                    </a:p>
                  </a:txBody>
                  <a:tcPr/>
                </a:tc>
                <a:tc>
                  <a:txBody>
                    <a:bodyPr/>
                    <a:lstStyle/>
                    <a:p>
                      <a:r>
                        <a:rPr kumimoji="1" lang="ja-JP" altLang="en-US" sz="2400" dirty="0"/>
                        <a:t>＝音の高さを取り出す　☞</a:t>
                      </a:r>
                      <a:r>
                        <a:rPr kumimoji="1" lang="en-US" altLang="ja-JP" sz="2400" dirty="0"/>
                        <a:t>TRY</a:t>
                      </a:r>
                      <a:r>
                        <a:rPr kumimoji="1" lang="ja-JP" altLang="en-US" sz="2400" dirty="0"/>
                        <a:t>①</a:t>
                      </a:r>
                      <a:endParaRPr kumimoji="1" lang="en-US" altLang="ja-JP" sz="2400" dirty="0"/>
                    </a:p>
                    <a:p>
                      <a:r>
                        <a:rPr kumimoji="1" lang="en-US" altLang="ja-JP" sz="2400" dirty="0"/>
                        <a:t>※</a:t>
                      </a:r>
                      <a:r>
                        <a:rPr kumimoji="1" lang="ja-JP" altLang="en-US" sz="2400" dirty="0"/>
                        <a:t>（</a:t>
                      </a:r>
                      <a:r>
                        <a:rPr kumimoji="1" lang="ja-JP" altLang="en-US" sz="2400" dirty="0">
                          <a:solidFill>
                            <a:srgbClr val="FF0000"/>
                          </a:solidFill>
                        </a:rPr>
                        <a:t>量子化ビット数</a:t>
                      </a:r>
                      <a:r>
                        <a:rPr kumimoji="1" lang="ja-JP" altLang="en-US" sz="2400" dirty="0"/>
                        <a:t>）単位ｂｉｔ</a:t>
                      </a:r>
                      <a:endParaRPr kumimoji="1" lang="en-US" altLang="ja-JP" sz="2400" dirty="0"/>
                    </a:p>
                    <a:p>
                      <a:r>
                        <a:rPr kumimoji="1" lang="ja-JP" altLang="en-US" sz="2400" dirty="0"/>
                        <a:t>　　＝目盛を何段階に区切るか</a:t>
                      </a:r>
                    </a:p>
                  </a:txBody>
                  <a:tcPr/>
                </a:tc>
                <a:tc>
                  <a:txBody>
                    <a:bodyPr/>
                    <a:lstStyle/>
                    <a:p>
                      <a:endParaRPr kumimoji="1" lang="ja-JP" altLang="en-US" sz="2400" dirty="0"/>
                    </a:p>
                  </a:txBody>
                  <a:tcPr/>
                </a:tc>
                <a:extLst>
                  <a:ext uri="{0D108BD9-81ED-4DB2-BD59-A6C34878D82A}">
                    <a16:rowId xmlns:a16="http://schemas.microsoft.com/office/drawing/2014/main" val="345729628"/>
                  </a:ext>
                </a:extLst>
              </a:tr>
              <a:tr h="1555750">
                <a:tc>
                  <a:txBody>
                    <a:bodyPr/>
                    <a:lstStyle/>
                    <a:p>
                      <a:r>
                        <a:rPr kumimoji="1" lang="ja-JP" altLang="en-US" sz="2400" dirty="0"/>
                        <a:t>３）（</a:t>
                      </a:r>
                      <a:r>
                        <a:rPr kumimoji="1" lang="ja-JP" altLang="en-US" sz="2400" dirty="0">
                          <a:solidFill>
                            <a:srgbClr val="FF0000"/>
                          </a:solidFill>
                        </a:rPr>
                        <a:t>符号化</a:t>
                      </a:r>
                      <a:r>
                        <a:rPr kumimoji="1" lang="ja-JP" altLang="en-US" sz="2400" dirty="0"/>
                        <a:t>）</a:t>
                      </a:r>
                    </a:p>
                  </a:txBody>
                  <a:tcPr/>
                </a:tc>
                <a:tc>
                  <a:txBody>
                    <a:bodyPr/>
                    <a:lstStyle/>
                    <a:p>
                      <a:r>
                        <a:rPr kumimoji="1" lang="ja-JP" altLang="en-US" sz="2400" dirty="0"/>
                        <a:t>＝２進法に変換する　☞</a:t>
                      </a:r>
                      <a:r>
                        <a:rPr kumimoji="1" lang="en-US" altLang="ja-JP" sz="2400" dirty="0"/>
                        <a:t>TRY</a:t>
                      </a:r>
                      <a:r>
                        <a:rPr kumimoji="1" lang="ja-JP" altLang="en-US" sz="2400" dirty="0"/>
                        <a:t>②</a:t>
                      </a:r>
                    </a:p>
                  </a:txBody>
                  <a:tcPr/>
                </a:tc>
                <a:tc>
                  <a:txBody>
                    <a:bodyPr/>
                    <a:lstStyle/>
                    <a:p>
                      <a:endParaRPr kumimoji="1" lang="ja-JP" altLang="en-US" sz="2400" dirty="0"/>
                    </a:p>
                  </a:txBody>
                  <a:tcPr/>
                </a:tc>
                <a:extLst>
                  <a:ext uri="{0D108BD9-81ED-4DB2-BD59-A6C34878D82A}">
                    <a16:rowId xmlns:a16="http://schemas.microsoft.com/office/drawing/2014/main" val="2873451729"/>
                  </a:ext>
                </a:extLst>
              </a:tr>
            </a:tbl>
          </a:graphicData>
        </a:graphic>
      </p:graphicFrame>
      <p:pic>
        <p:nvPicPr>
          <p:cNvPr id="5" name="図 4">
            <a:extLst>
              <a:ext uri="{FF2B5EF4-FFF2-40B4-BE49-F238E27FC236}">
                <a16:creationId xmlns:a16="http://schemas.microsoft.com/office/drawing/2014/main" id="{BCEFD422-6898-4825-EEF4-D481E8FBB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831" y="1887851"/>
            <a:ext cx="1638300" cy="1452911"/>
          </a:xfrm>
          <a:prstGeom prst="rect">
            <a:avLst/>
          </a:prstGeom>
        </p:spPr>
      </p:pic>
      <p:pic>
        <p:nvPicPr>
          <p:cNvPr id="6" name="図 5">
            <a:extLst>
              <a:ext uri="{FF2B5EF4-FFF2-40B4-BE49-F238E27FC236}">
                <a16:creationId xmlns:a16="http://schemas.microsoft.com/office/drawing/2014/main" id="{9E547B47-7816-0BC4-72F3-370F233086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6715"/>
          <a:stretch/>
        </p:blipFill>
        <p:spPr>
          <a:xfrm>
            <a:off x="7155831" y="3408230"/>
            <a:ext cx="1553272" cy="1502038"/>
          </a:xfrm>
          <a:prstGeom prst="rect">
            <a:avLst/>
          </a:prstGeom>
        </p:spPr>
      </p:pic>
      <p:pic>
        <p:nvPicPr>
          <p:cNvPr id="7" name="図 6">
            <a:extLst>
              <a:ext uri="{FF2B5EF4-FFF2-40B4-BE49-F238E27FC236}">
                <a16:creationId xmlns:a16="http://schemas.microsoft.com/office/drawing/2014/main" id="{65565A5C-E330-0500-392E-88C834277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781" y="5045203"/>
            <a:ext cx="1657350" cy="809625"/>
          </a:xfrm>
          <a:prstGeom prst="rect">
            <a:avLst/>
          </a:prstGeom>
        </p:spPr>
      </p:pic>
      <p:sp>
        <p:nvSpPr>
          <p:cNvPr id="8" name="矢印: 下 7">
            <a:extLst>
              <a:ext uri="{FF2B5EF4-FFF2-40B4-BE49-F238E27FC236}">
                <a16:creationId xmlns:a16="http://schemas.microsoft.com/office/drawing/2014/main" id="{96AE0A77-4151-05A6-841F-1B3B1CD102E8}"/>
              </a:ext>
            </a:extLst>
          </p:cNvPr>
          <p:cNvSpPr/>
          <p:nvPr/>
        </p:nvSpPr>
        <p:spPr>
          <a:xfrm>
            <a:off x="1278210" y="2843878"/>
            <a:ext cx="724829" cy="4968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6D2C3786-9FE5-0532-047B-205FF694288A}"/>
              </a:ext>
            </a:extLst>
          </p:cNvPr>
          <p:cNvSpPr/>
          <p:nvPr/>
        </p:nvSpPr>
        <p:spPr>
          <a:xfrm>
            <a:off x="1278209" y="4419934"/>
            <a:ext cx="724829" cy="4968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0ACDD31-C947-AB56-06D8-62C2DC244D14}"/>
              </a:ext>
            </a:extLst>
          </p:cNvPr>
          <p:cNvSpPr txBox="1"/>
          <p:nvPr/>
        </p:nvSpPr>
        <p:spPr>
          <a:xfrm>
            <a:off x="7460830" y="5854828"/>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254467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90392-E139-3786-DE4C-4858B8211C70}"/>
              </a:ext>
            </a:extLst>
          </p:cNvPr>
          <p:cNvSpPr>
            <a:spLocks noGrp="1"/>
          </p:cNvSpPr>
          <p:nvPr>
            <p:ph type="title"/>
          </p:nvPr>
        </p:nvSpPr>
        <p:spPr/>
        <p:txBody>
          <a:bodyPr>
            <a:normAutofit/>
          </a:bodyPr>
          <a:lstStyle/>
          <a:p>
            <a:r>
              <a:rPr kumimoji="1" lang="en-US" altLang="ja-JP" dirty="0">
                <a:solidFill>
                  <a:srgbClr val="FF0000"/>
                </a:solidFill>
              </a:rPr>
              <a:t>【</a:t>
            </a:r>
            <a:r>
              <a:rPr kumimoji="1" lang="ja-JP" altLang="en-US" dirty="0">
                <a:solidFill>
                  <a:srgbClr val="FF0000"/>
                </a:solidFill>
              </a:rPr>
              <a:t>確認課題</a:t>
            </a:r>
            <a:r>
              <a:rPr kumimoji="1" lang="en-US" altLang="ja-JP" dirty="0">
                <a:solidFill>
                  <a:srgbClr val="FF0000"/>
                </a:solidFill>
              </a:rPr>
              <a:t>】</a:t>
            </a:r>
            <a:br>
              <a:rPr kumimoji="1" lang="en-US" altLang="ja-JP" dirty="0"/>
            </a:br>
            <a:r>
              <a:rPr kumimoji="1" lang="ja-JP" altLang="en-US" dirty="0"/>
              <a:t>　②音声データの情報量の計算</a:t>
            </a:r>
          </a:p>
        </p:txBody>
      </p:sp>
      <p:sp>
        <p:nvSpPr>
          <p:cNvPr id="3" name="コンテンツ プレースホルダー 2">
            <a:extLst>
              <a:ext uri="{FF2B5EF4-FFF2-40B4-BE49-F238E27FC236}">
                <a16:creationId xmlns:a16="http://schemas.microsoft.com/office/drawing/2014/main" id="{6B38432D-D715-2B07-9C36-9F0B1F7B5179}"/>
              </a:ext>
            </a:extLst>
          </p:cNvPr>
          <p:cNvSpPr>
            <a:spLocks noGrp="1"/>
          </p:cNvSpPr>
          <p:nvPr>
            <p:ph idx="1"/>
          </p:nvPr>
        </p:nvSpPr>
        <p:spPr>
          <a:xfrm>
            <a:off x="358930" y="3518329"/>
            <a:ext cx="8426140" cy="1062541"/>
          </a:xfrm>
          <a:ln w="19050">
            <a:solidFill>
              <a:schemeClr val="accent5"/>
            </a:solidFill>
          </a:ln>
        </p:spPr>
        <p:txBody>
          <a:bodyPr>
            <a:normAutofit/>
          </a:bodyPr>
          <a:lstStyle/>
          <a:p>
            <a:pPr marL="0" indent="0">
              <a:buNone/>
            </a:pPr>
            <a:r>
              <a:rPr kumimoji="1" lang="ja-JP" altLang="en-US" dirty="0"/>
              <a:t>計算方法：</a:t>
            </a:r>
            <a:endParaRPr kumimoji="1" lang="en-US" altLang="ja-JP" dirty="0"/>
          </a:p>
          <a:p>
            <a:pPr marL="0" indent="0">
              <a:buNone/>
            </a:pPr>
            <a:r>
              <a:rPr lang="ja-JP" altLang="en-US" dirty="0"/>
              <a:t>　サンプリング周波数</a:t>
            </a:r>
            <a:r>
              <a:rPr lang="en-US" altLang="ja-JP" dirty="0"/>
              <a:t>×</a:t>
            </a:r>
            <a:r>
              <a:rPr lang="ja-JP" altLang="en-US" dirty="0"/>
              <a:t>量子化ビット数</a:t>
            </a:r>
            <a:r>
              <a:rPr lang="en-US" altLang="ja-JP" dirty="0"/>
              <a:t>×</a:t>
            </a:r>
            <a:r>
              <a:rPr lang="ja-JP" altLang="en-US" dirty="0"/>
              <a:t>チャンネル数</a:t>
            </a:r>
            <a:endParaRPr kumimoji="1" lang="ja-JP" altLang="en-US" dirty="0"/>
          </a:p>
        </p:txBody>
      </p:sp>
      <p:grpSp>
        <p:nvGrpSpPr>
          <p:cNvPr id="9" name="グループ化 8">
            <a:extLst>
              <a:ext uri="{FF2B5EF4-FFF2-40B4-BE49-F238E27FC236}">
                <a16:creationId xmlns:a16="http://schemas.microsoft.com/office/drawing/2014/main" id="{5C861887-3C75-E3A7-B15A-2944D89DFFCF}"/>
              </a:ext>
            </a:extLst>
          </p:cNvPr>
          <p:cNvGrpSpPr/>
          <p:nvPr/>
        </p:nvGrpSpPr>
        <p:grpSpPr>
          <a:xfrm>
            <a:off x="279448" y="4580870"/>
            <a:ext cx="8426140" cy="1555661"/>
            <a:chOff x="358930" y="2732049"/>
            <a:chExt cx="8426140" cy="1555661"/>
          </a:xfrm>
        </p:grpSpPr>
        <p:sp>
          <p:nvSpPr>
            <p:cNvPr id="4" name="テキスト ボックス 3">
              <a:extLst>
                <a:ext uri="{FF2B5EF4-FFF2-40B4-BE49-F238E27FC236}">
                  <a16:creationId xmlns:a16="http://schemas.microsoft.com/office/drawing/2014/main" id="{F0633849-836F-3544-596D-CEDC7C4FBA56}"/>
                </a:ext>
              </a:extLst>
            </p:cNvPr>
            <p:cNvSpPr txBox="1"/>
            <p:nvPr/>
          </p:nvSpPr>
          <p:spPr>
            <a:xfrm>
              <a:off x="358930" y="3456713"/>
              <a:ext cx="8426140" cy="830997"/>
            </a:xfrm>
            <a:prstGeom prst="rect">
              <a:avLst/>
            </a:prstGeom>
            <a:noFill/>
          </p:spPr>
          <p:txBody>
            <a:bodyPr wrap="square" rtlCol="0">
              <a:spAutoFit/>
            </a:bodyPr>
            <a:lstStyle/>
            <a:p>
              <a:r>
                <a:rPr kumimoji="1" lang="ja-JP" altLang="en-US" sz="2400" dirty="0"/>
                <a:t>　４４１００</a:t>
              </a:r>
              <a:r>
                <a:rPr kumimoji="1" lang="en-US" altLang="ja-JP" sz="2400" dirty="0"/>
                <a:t>Hz</a:t>
              </a:r>
              <a:r>
                <a:rPr kumimoji="1" lang="ja-JP" altLang="en-US" sz="2400" dirty="0"/>
                <a:t>（４４．１ｋ</a:t>
              </a:r>
              <a:r>
                <a:rPr kumimoji="1" lang="en-US" altLang="ja-JP" sz="2400" dirty="0"/>
                <a:t>Hz</a:t>
              </a:r>
              <a:r>
                <a:rPr kumimoji="1" lang="ja-JP" altLang="en-US" sz="2400" dirty="0"/>
                <a:t>）　　</a:t>
              </a:r>
              <a:r>
                <a:rPr kumimoji="1" lang="en-US" altLang="ja-JP" sz="2400" dirty="0"/>
                <a:t>16bit</a:t>
              </a:r>
              <a:r>
                <a:rPr kumimoji="1" lang="ja-JP" altLang="en-US" sz="2400" dirty="0"/>
                <a:t>（</a:t>
              </a:r>
              <a:r>
                <a:rPr kumimoji="1" lang="en-US" altLang="ja-JP" sz="2400" dirty="0"/>
                <a:t>65536</a:t>
              </a:r>
              <a:r>
                <a:rPr kumimoji="1" lang="ja-JP" altLang="en-US" sz="2400" dirty="0"/>
                <a:t>段階）　　　２</a:t>
              </a:r>
              <a:r>
                <a:rPr kumimoji="1" lang="en-US" altLang="ja-JP" sz="2400" dirty="0" err="1"/>
                <a:t>ch</a:t>
              </a:r>
              <a:r>
                <a:rPr kumimoji="1" lang="ja-JP" altLang="en-US" sz="2400" dirty="0"/>
                <a:t>（ｽﾃﾚｵ）</a:t>
              </a:r>
              <a:endParaRPr kumimoji="1" lang="en-US" altLang="ja-JP" sz="2400" dirty="0"/>
            </a:p>
            <a:p>
              <a:r>
                <a:rPr lang="ja-JP" altLang="en-US" sz="2400" dirty="0"/>
                <a:t>　　　　　　　　　　　　　　　　　　＝</a:t>
              </a:r>
              <a:r>
                <a:rPr lang="en-US" altLang="ja-JP" sz="2400" dirty="0"/>
                <a:t>2B</a:t>
              </a:r>
              <a:r>
                <a:rPr lang="ja-JP" altLang="en-US" sz="2400" dirty="0"/>
                <a:t>　として計算</a:t>
              </a:r>
              <a:endParaRPr kumimoji="1" lang="ja-JP" altLang="en-US" sz="2400" dirty="0"/>
            </a:p>
          </p:txBody>
        </p:sp>
        <p:cxnSp>
          <p:nvCxnSpPr>
            <p:cNvPr id="6" name="直線矢印コネクタ 5">
              <a:extLst>
                <a:ext uri="{FF2B5EF4-FFF2-40B4-BE49-F238E27FC236}">
                  <a16:creationId xmlns:a16="http://schemas.microsoft.com/office/drawing/2014/main" id="{2D8064C6-178F-8C49-DDFE-699D9F8B6C87}"/>
                </a:ext>
              </a:extLst>
            </p:cNvPr>
            <p:cNvCxnSpPr/>
            <p:nvPr/>
          </p:nvCxnSpPr>
          <p:spPr>
            <a:xfrm flipV="1">
              <a:off x="1839951" y="2732049"/>
              <a:ext cx="0" cy="814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94F350B7-17E0-E42F-F242-31DA2BB3007F}"/>
                </a:ext>
              </a:extLst>
            </p:cNvPr>
            <p:cNvCxnSpPr/>
            <p:nvPr/>
          </p:nvCxnSpPr>
          <p:spPr>
            <a:xfrm flipV="1">
              <a:off x="7567961" y="2732049"/>
              <a:ext cx="0" cy="814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91802205-C73F-DFEC-FAB4-1F074BC0094D}"/>
                </a:ext>
              </a:extLst>
            </p:cNvPr>
            <p:cNvCxnSpPr/>
            <p:nvPr/>
          </p:nvCxnSpPr>
          <p:spPr>
            <a:xfrm flipV="1">
              <a:off x="5044068" y="2732049"/>
              <a:ext cx="0" cy="814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5C61F6A1-62BE-1CAA-74CB-9627DD5F6EF2}"/>
              </a:ext>
            </a:extLst>
          </p:cNvPr>
          <p:cNvSpPr txBox="1"/>
          <p:nvPr/>
        </p:nvSpPr>
        <p:spPr>
          <a:xfrm>
            <a:off x="468351" y="1962615"/>
            <a:ext cx="8316719" cy="1384995"/>
          </a:xfrm>
          <a:prstGeom prst="rect">
            <a:avLst/>
          </a:prstGeom>
          <a:noFill/>
        </p:spPr>
        <p:txBody>
          <a:bodyPr wrap="square" rtlCol="0">
            <a:spAutoFit/>
          </a:bodyPr>
          <a:lstStyle/>
          <a:p>
            <a:r>
              <a:rPr kumimoji="1" lang="ja-JP" altLang="en-US" sz="2800" dirty="0"/>
              <a:t>２）サンプリング周波数</a:t>
            </a:r>
            <a:r>
              <a:rPr kumimoji="1" lang="en-US" altLang="ja-JP" sz="2800" dirty="0"/>
              <a:t>44.1kHz</a:t>
            </a:r>
            <a:r>
              <a:rPr kumimoji="1" lang="ja-JP" altLang="en-US" sz="2800" dirty="0"/>
              <a:t>（</a:t>
            </a:r>
            <a:r>
              <a:rPr kumimoji="1" lang="en-US" altLang="ja-JP" sz="2800" dirty="0"/>
              <a:t>44100Hz</a:t>
            </a:r>
            <a:r>
              <a:rPr kumimoji="1" lang="ja-JP" altLang="en-US" sz="2800" dirty="0"/>
              <a:t>）、</a:t>
            </a:r>
            <a:endParaRPr kumimoji="1" lang="en-US" altLang="ja-JP" sz="2800" dirty="0"/>
          </a:p>
          <a:p>
            <a:r>
              <a:rPr lang="ja-JP" altLang="en-US" sz="2800" dirty="0"/>
              <a:t>　　</a:t>
            </a:r>
            <a:r>
              <a:rPr kumimoji="1" lang="ja-JP" altLang="en-US" sz="2800" dirty="0"/>
              <a:t>量子化ビット数</a:t>
            </a:r>
            <a:r>
              <a:rPr kumimoji="1" lang="en-US" altLang="ja-JP" sz="2800" dirty="0"/>
              <a:t>16bit</a:t>
            </a:r>
            <a:r>
              <a:rPr kumimoji="1" lang="ja-JP" altLang="en-US" sz="2800" dirty="0"/>
              <a:t>、</a:t>
            </a:r>
            <a:endParaRPr kumimoji="1" lang="en-US" altLang="ja-JP" sz="2800" dirty="0"/>
          </a:p>
          <a:p>
            <a:r>
              <a:rPr lang="ja-JP" altLang="en-US" sz="2800" dirty="0"/>
              <a:t>　　</a:t>
            </a:r>
            <a:r>
              <a:rPr kumimoji="1" lang="ja-JP" altLang="en-US" sz="2800" dirty="0"/>
              <a:t>ステレオ</a:t>
            </a:r>
            <a:r>
              <a:rPr kumimoji="1" lang="en-US" altLang="ja-JP" sz="2800" dirty="0"/>
              <a:t>2</a:t>
            </a:r>
            <a:r>
              <a:rPr kumimoji="1" lang="ja-JP" altLang="en-US" sz="2800" dirty="0"/>
              <a:t>チャンネルの</a:t>
            </a:r>
            <a:r>
              <a:rPr kumimoji="1" lang="en-US" altLang="ja-JP" sz="2800" dirty="0"/>
              <a:t>1</a:t>
            </a:r>
            <a:r>
              <a:rPr kumimoji="1" lang="ja-JP" altLang="en-US" sz="2800" dirty="0"/>
              <a:t>秒間のデータ量は？</a:t>
            </a:r>
          </a:p>
        </p:txBody>
      </p:sp>
      <p:sp>
        <p:nvSpPr>
          <p:cNvPr id="11" name="テキスト ボックス 10">
            <a:extLst>
              <a:ext uri="{FF2B5EF4-FFF2-40B4-BE49-F238E27FC236}">
                <a16:creationId xmlns:a16="http://schemas.microsoft.com/office/drawing/2014/main" id="{4F0733F4-21A5-3C40-956D-0D85E6B374EF}"/>
              </a:ext>
            </a:extLst>
          </p:cNvPr>
          <p:cNvSpPr txBox="1"/>
          <p:nvPr/>
        </p:nvSpPr>
        <p:spPr>
          <a:xfrm>
            <a:off x="5897562" y="6138931"/>
            <a:ext cx="3431263" cy="707886"/>
          </a:xfrm>
          <a:prstGeom prst="rect">
            <a:avLst/>
          </a:prstGeom>
          <a:noFill/>
        </p:spPr>
        <p:txBody>
          <a:bodyPr wrap="square" rtlCol="0">
            <a:spAutoFit/>
          </a:bodyPr>
          <a:lstStyle/>
          <a:p>
            <a:r>
              <a:rPr lang="ja-JP" altLang="en-US" sz="2000" dirty="0">
                <a:solidFill>
                  <a:srgbClr val="FF0000"/>
                </a:solidFill>
              </a:rPr>
              <a:t>最後に１０２４Ｂ＝１ＫＢとして</a:t>
            </a:r>
            <a:endParaRPr lang="en-US" altLang="ja-JP" sz="2000" dirty="0">
              <a:solidFill>
                <a:srgbClr val="FF0000"/>
              </a:solidFill>
            </a:endParaRPr>
          </a:p>
          <a:p>
            <a:r>
              <a:rPr lang="ja-JP" altLang="en-US" sz="2000" dirty="0">
                <a:solidFill>
                  <a:srgbClr val="FF0000"/>
                </a:solidFill>
              </a:rPr>
              <a:t>小数第</a:t>
            </a:r>
            <a:r>
              <a:rPr lang="en-US" altLang="ja-JP" sz="2000" dirty="0">
                <a:solidFill>
                  <a:srgbClr val="FF0000"/>
                </a:solidFill>
              </a:rPr>
              <a:t>1</a:t>
            </a:r>
            <a:r>
              <a:rPr lang="ja-JP" altLang="en-US" sz="2000" dirty="0">
                <a:solidFill>
                  <a:srgbClr val="FF0000"/>
                </a:solidFill>
              </a:rPr>
              <a:t>位まで計算する</a:t>
            </a:r>
            <a:endParaRPr kumimoji="1" lang="ja-JP" altLang="en-US" sz="2000" dirty="0">
              <a:solidFill>
                <a:srgbClr val="FF0000"/>
              </a:solidFill>
            </a:endParaRPr>
          </a:p>
        </p:txBody>
      </p:sp>
    </p:spTree>
    <p:extLst>
      <p:ext uri="{BB962C8B-B14F-4D97-AF65-F5344CB8AC3E}">
        <p14:creationId xmlns:p14="http://schemas.microsoft.com/office/powerpoint/2010/main" val="362008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5E6AD83-C533-8A58-4277-A6147A2B82CE}"/>
              </a:ext>
            </a:extLst>
          </p:cNvPr>
          <p:cNvSpPr>
            <a:spLocks noGrp="1"/>
          </p:cNvSpPr>
          <p:nvPr>
            <p:ph type="title"/>
          </p:nvPr>
        </p:nvSpPr>
        <p:spPr/>
        <p:txBody>
          <a:bodyPr/>
          <a:lstStyle/>
          <a:p>
            <a:r>
              <a:rPr lang="ja-JP" altLang="en-US" dirty="0">
                <a:solidFill>
                  <a:srgbClr val="FF0000"/>
                </a:solidFill>
              </a:rPr>
              <a:t>５．画像のデジタル化</a:t>
            </a:r>
          </a:p>
        </p:txBody>
      </p:sp>
      <p:sp>
        <p:nvSpPr>
          <p:cNvPr id="5" name="テキスト プレースホルダー 4">
            <a:extLst>
              <a:ext uri="{FF2B5EF4-FFF2-40B4-BE49-F238E27FC236}">
                <a16:creationId xmlns:a16="http://schemas.microsoft.com/office/drawing/2014/main" id="{632FBCA3-C84D-F525-9CD0-D96959106823}"/>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85567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161FE0-E48B-7438-E46C-A5A26333651A}"/>
              </a:ext>
            </a:extLst>
          </p:cNvPr>
          <p:cNvSpPr>
            <a:spLocks noGrp="1"/>
          </p:cNvSpPr>
          <p:nvPr>
            <p:ph type="title"/>
          </p:nvPr>
        </p:nvSpPr>
        <p:spPr>
          <a:xfrm>
            <a:off x="628649" y="365126"/>
            <a:ext cx="8392687" cy="1325563"/>
          </a:xfrm>
        </p:spPr>
        <p:txBody>
          <a:bodyPr>
            <a:normAutofit fontScale="90000"/>
          </a:bodyPr>
          <a:lstStyle/>
          <a:p>
            <a:r>
              <a:rPr lang="en-US" altLang="ja-JP" dirty="0">
                <a:solidFill>
                  <a:srgbClr val="FF0000"/>
                </a:solidFill>
              </a:rPr>
              <a:t>【</a:t>
            </a:r>
            <a:r>
              <a:rPr lang="ja-JP" altLang="en-US" dirty="0">
                <a:solidFill>
                  <a:srgbClr val="FF0000"/>
                </a:solidFill>
              </a:rPr>
              <a:t>ＴＲＹ</a:t>
            </a:r>
            <a:r>
              <a:rPr lang="en-US" altLang="ja-JP" dirty="0">
                <a:solidFill>
                  <a:srgbClr val="FF0000"/>
                </a:solidFill>
              </a:rPr>
              <a:t>】</a:t>
            </a:r>
            <a:br>
              <a:rPr lang="en-US" altLang="ja-JP" dirty="0"/>
            </a:br>
            <a:r>
              <a:rPr lang="ja-JP" altLang="en-US" dirty="0"/>
              <a:t>　マス目に絵を描き、数値に変換しよう</a:t>
            </a:r>
          </a:p>
        </p:txBody>
      </p:sp>
      <p:graphicFrame>
        <p:nvGraphicFramePr>
          <p:cNvPr id="6" name="コンテンツ プレースホルダー 5">
            <a:extLst>
              <a:ext uri="{FF2B5EF4-FFF2-40B4-BE49-F238E27FC236}">
                <a16:creationId xmlns:a16="http://schemas.microsoft.com/office/drawing/2014/main" id="{B7E3A6B7-EDEA-3535-B74E-215037403FB2}"/>
              </a:ext>
            </a:extLst>
          </p:cNvPr>
          <p:cNvGraphicFramePr>
            <a:graphicFrameLocks noGrp="1"/>
          </p:cNvGraphicFramePr>
          <p:nvPr>
            <p:ph idx="1"/>
            <p:extLst>
              <p:ext uri="{D42A27DB-BD31-4B8C-83A1-F6EECF244321}">
                <p14:modId xmlns:p14="http://schemas.microsoft.com/office/powerpoint/2010/main" val="373656764"/>
              </p:ext>
            </p:extLst>
          </p:nvPr>
        </p:nvGraphicFramePr>
        <p:xfrm>
          <a:off x="628650" y="1825625"/>
          <a:ext cx="3709170" cy="3708400"/>
        </p:xfrm>
        <a:graphic>
          <a:graphicData uri="http://schemas.openxmlformats.org/drawingml/2006/table">
            <a:tbl>
              <a:tblPr firstRow="1" bandRow="1">
                <a:tableStyleId>{5940675A-B579-460E-94D1-54222C63F5DA}</a:tableStyleId>
              </a:tblPr>
              <a:tblGrid>
                <a:gridCol w="370917">
                  <a:extLst>
                    <a:ext uri="{9D8B030D-6E8A-4147-A177-3AD203B41FA5}">
                      <a16:colId xmlns:a16="http://schemas.microsoft.com/office/drawing/2014/main" val="1288590519"/>
                    </a:ext>
                  </a:extLst>
                </a:gridCol>
                <a:gridCol w="370917">
                  <a:extLst>
                    <a:ext uri="{9D8B030D-6E8A-4147-A177-3AD203B41FA5}">
                      <a16:colId xmlns:a16="http://schemas.microsoft.com/office/drawing/2014/main" val="23728860"/>
                    </a:ext>
                  </a:extLst>
                </a:gridCol>
                <a:gridCol w="370917">
                  <a:extLst>
                    <a:ext uri="{9D8B030D-6E8A-4147-A177-3AD203B41FA5}">
                      <a16:colId xmlns:a16="http://schemas.microsoft.com/office/drawing/2014/main" val="2507503727"/>
                    </a:ext>
                  </a:extLst>
                </a:gridCol>
                <a:gridCol w="370917">
                  <a:extLst>
                    <a:ext uri="{9D8B030D-6E8A-4147-A177-3AD203B41FA5}">
                      <a16:colId xmlns:a16="http://schemas.microsoft.com/office/drawing/2014/main" val="4209155733"/>
                    </a:ext>
                  </a:extLst>
                </a:gridCol>
                <a:gridCol w="370917">
                  <a:extLst>
                    <a:ext uri="{9D8B030D-6E8A-4147-A177-3AD203B41FA5}">
                      <a16:colId xmlns:a16="http://schemas.microsoft.com/office/drawing/2014/main" val="4256507364"/>
                    </a:ext>
                  </a:extLst>
                </a:gridCol>
                <a:gridCol w="370917">
                  <a:extLst>
                    <a:ext uri="{9D8B030D-6E8A-4147-A177-3AD203B41FA5}">
                      <a16:colId xmlns:a16="http://schemas.microsoft.com/office/drawing/2014/main" val="3328259575"/>
                    </a:ext>
                  </a:extLst>
                </a:gridCol>
                <a:gridCol w="370917">
                  <a:extLst>
                    <a:ext uri="{9D8B030D-6E8A-4147-A177-3AD203B41FA5}">
                      <a16:colId xmlns:a16="http://schemas.microsoft.com/office/drawing/2014/main" val="3661316220"/>
                    </a:ext>
                  </a:extLst>
                </a:gridCol>
                <a:gridCol w="370917">
                  <a:extLst>
                    <a:ext uri="{9D8B030D-6E8A-4147-A177-3AD203B41FA5}">
                      <a16:colId xmlns:a16="http://schemas.microsoft.com/office/drawing/2014/main" val="3915303632"/>
                    </a:ext>
                  </a:extLst>
                </a:gridCol>
                <a:gridCol w="370917">
                  <a:extLst>
                    <a:ext uri="{9D8B030D-6E8A-4147-A177-3AD203B41FA5}">
                      <a16:colId xmlns:a16="http://schemas.microsoft.com/office/drawing/2014/main" val="3156871658"/>
                    </a:ext>
                  </a:extLst>
                </a:gridCol>
                <a:gridCol w="370917">
                  <a:extLst>
                    <a:ext uri="{9D8B030D-6E8A-4147-A177-3AD203B41FA5}">
                      <a16:colId xmlns:a16="http://schemas.microsoft.com/office/drawing/2014/main" val="2140364232"/>
                    </a:ext>
                  </a:extLst>
                </a:gridCol>
              </a:tblGrid>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11988369"/>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93794404"/>
                  </a:ext>
                </a:extLst>
              </a:tr>
              <a:tr h="370840">
                <a:tc>
                  <a:txBody>
                    <a:bodyPr/>
                    <a:lstStyle/>
                    <a:p>
                      <a:endParaRPr kumimoji="1" lang="ja-JP" altLang="en-US" dirty="0"/>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extLst>
                  <a:ext uri="{0D108BD9-81ED-4DB2-BD59-A6C34878D82A}">
                    <a16:rowId xmlns:a16="http://schemas.microsoft.com/office/drawing/2014/main" val="2767885693"/>
                  </a:ext>
                </a:extLst>
              </a:tr>
              <a:tr h="370840">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a:p>
                  </a:txBody>
                  <a:tcPr/>
                </a:tc>
                <a:extLst>
                  <a:ext uri="{0D108BD9-81ED-4DB2-BD59-A6C34878D82A}">
                    <a16:rowId xmlns:a16="http://schemas.microsoft.com/office/drawing/2014/main" val="3935460694"/>
                  </a:ext>
                </a:extLst>
              </a:tr>
              <a:tr h="370840">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a:p>
                  </a:txBody>
                  <a:tcPr/>
                </a:tc>
                <a:extLst>
                  <a:ext uri="{0D108BD9-81ED-4DB2-BD59-A6C34878D82A}">
                    <a16:rowId xmlns:a16="http://schemas.microsoft.com/office/drawing/2014/main" val="580706133"/>
                  </a:ext>
                </a:extLst>
              </a:tr>
              <a:tr h="370840">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a:p>
                  </a:txBody>
                  <a:tcPr>
                    <a:noFill/>
                  </a:tcPr>
                </a:tc>
                <a:tc>
                  <a:txBody>
                    <a:bodyPr/>
                    <a:lstStyle/>
                    <a:p>
                      <a:endParaRPr kumimoji="1" lang="ja-JP" altLang="en-US"/>
                    </a:p>
                  </a:txBody>
                  <a:tcPr/>
                </a:tc>
                <a:extLst>
                  <a:ext uri="{0D108BD9-81ED-4DB2-BD59-A6C34878D82A}">
                    <a16:rowId xmlns:a16="http://schemas.microsoft.com/office/drawing/2014/main" val="874988550"/>
                  </a:ext>
                </a:extLst>
              </a:tr>
              <a:tr h="370840">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a:p>
                  </a:txBody>
                  <a:tcPr/>
                </a:tc>
                <a:extLst>
                  <a:ext uri="{0D108BD9-81ED-4DB2-BD59-A6C34878D82A}">
                    <a16:rowId xmlns:a16="http://schemas.microsoft.com/office/drawing/2014/main" val="3849366112"/>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63912127"/>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56746580"/>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716705376"/>
                  </a:ext>
                </a:extLst>
              </a:tr>
            </a:tbl>
          </a:graphicData>
        </a:graphic>
      </p:graphicFrame>
      <p:sp>
        <p:nvSpPr>
          <p:cNvPr id="7" name="テキスト ボックス 6">
            <a:extLst>
              <a:ext uri="{FF2B5EF4-FFF2-40B4-BE49-F238E27FC236}">
                <a16:creationId xmlns:a16="http://schemas.microsoft.com/office/drawing/2014/main" id="{C1F345FE-3F17-624C-0E77-2429E838BE71}"/>
              </a:ext>
            </a:extLst>
          </p:cNvPr>
          <p:cNvSpPr txBox="1"/>
          <p:nvPr/>
        </p:nvSpPr>
        <p:spPr>
          <a:xfrm>
            <a:off x="628650" y="5668961"/>
            <a:ext cx="3709170" cy="954107"/>
          </a:xfrm>
          <a:prstGeom prst="rect">
            <a:avLst/>
          </a:prstGeom>
          <a:noFill/>
        </p:spPr>
        <p:txBody>
          <a:bodyPr wrap="square" rtlCol="0">
            <a:spAutoFit/>
          </a:bodyPr>
          <a:lstStyle/>
          <a:p>
            <a:r>
              <a:rPr lang="ja-JP" altLang="en-US" sz="2800" dirty="0"/>
              <a:t>①マス目を塗って、</a:t>
            </a:r>
            <a:endParaRPr lang="en-US" altLang="ja-JP" sz="2800" dirty="0"/>
          </a:p>
          <a:p>
            <a:r>
              <a:rPr kumimoji="1" lang="ja-JP" altLang="en-US" sz="2800" dirty="0"/>
              <a:t>　　簡単な絵を描く</a:t>
            </a:r>
          </a:p>
        </p:txBody>
      </p:sp>
      <p:graphicFrame>
        <p:nvGraphicFramePr>
          <p:cNvPr id="8" name="コンテンツ プレースホルダー 5">
            <a:extLst>
              <a:ext uri="{FF2B5EF4-FFF2-40B4-BE49-F238E27FC236}">
                <a16:creationId xmlns:a16="http://schemas.microsoft.com/office/drawing/2014/main" id="{2CB05274-5C54-F0ED-46E6-D561C5147F25}"/>
              </a:ext>
            </a:extLst>
          </p:cNvPr>
          <p:cNvGraphicFramePr>
            <a:graphicFrameLocks/>
          </p:cNvGraphicFramePr>
          <p:nvPr>
            <p:extLst>
              <p:ext uri="{D42A27DB-BD31-4B8C-83A1-F6EECF244321}">
                <p14:modId xmlns:p14="http://schemas.microsoft.com/office/powerpoint/2010/main" val="3169954212"/>
              </p:ext>
            </p:extLst>
          </p:nvPr>
        </p:nvGraphicFramePr>
        <p:xfrm>
          <a:off x="5063118" y="1825625"/>
          <a:ext cx="3709170" cy="3708400"/>
        </p:xfrm>
        <a:graphic>
          <a:graphicData uri="http://schemas.openxmlformats.org/drawingml/2006/table">
            <a:tbl>
              <a:tblPr firstRow="1" bandRow="1">
                <a:tableStyleId>{5940675A-B579-460E-94D1-54222C63F5DA}</a:tableStyleId>
              </a:tblPr>
              <a:tblGrid>
                <a:gridCol w="370917">
                  <a:extLst>
                    <a:ext uri="{9D8B030D-6E8A-4147-A177-3AD203B41FA5}">
                      <a16:colId xmlns:a16="http://schemas.microsoft.com/office/drawing/2014/main" val="1288590519"/>
                    </a:ext>
                  </a:extLst>
                </a:gridCol>
                <a:gridCol w="370917">
                  <a:extLst>
                    <a:ext uri="{9D8B030D-6E8A-4147-A177-3AD203B41FA5}">
                      <a16:colId xmlns:a16="http://schemas.microsoft.com/office/drawing/2014/main" val="23728860"/>
                    </a:ext>
                  </a:extLst>
                </a:gridCol>
                <a:gridCol w="370917">
                  <a:extLst>
                    <a:ext uri="{9D8B030D-6E8A-4147-A177-3AD203B41FA5}">
                      <a16:colId xmlns:a16="http://schemas.microsoft.com/office/drawing/2014/main" val="2507503727"/>
                    </a:ext>
                  </a:extLst>
                </a:gridCol>
                <a:gridCol w="370917">
                  <a:extLst>
                    <a:ext uri="{9D8B030D-6E8A-4147-A177-3AD203B41FA5}">
                      <a16:colId xmlns:a16="http://schemas.microsoft.com/office/drawing/2014/main" val="4209155733"/>
                    </a:ext>
                  </a:extLst>
                </a:gridCol>
                <a:gridCol w="370917">
                  <a:extLst>
                    <a:ext uri="{9D8B030D-6E8A-4147-A177-3AD203B41FA5}">
                      <a16:colId xmlns:a16="http://schemas.microsoft.com/office/drawing/2014/main" val="4256507364"/>
                    </a:ext>
                  </a:extLst>
                </a:gridCol>
                <a:gridCol w="370917">
                  <a:extLst>
                    <a:ext uri="{9D8B030D-6E8A-4147-A177-3AD203B41FA5}">
                      <a16:colId xmlns:a16="http://schemas.microsoft.com/office/drawing/2014/main" val="3328259575"/>
                    </a:ext>
                  </a:extLst>
                </a:gridCol>
                <a:gridCol w="370917">
                  <a:extLst>
                    <a:ext uri="{9D8B030D-6E8A-4147-A177-3AD203B41FA5}">
                      <a16:colId xmlns:a16="http://schemas.microsoft.com/office/drawing/2014/main" val="3661316220"/>
                    </a:ext>
                  </a:extLst>
                </a:gridCol>
                <a:gridCol w="370917">
                  <a:extLst>
                    <a:ext uri="{9D8B030D-6E8A-4147-A177-3AD203B41FA5}">
                      <a16:colId xmlns:a16="http://schemas.microsoft.com/office/drawing/2014/main" val="3915303632"/>
                    </a:ext>
                  </a:extLst>
                </a:gridCol>
                <a:gridCol w="370917">
                  <a:extLst>
                    <a:ext uri="{9D8B030D-6E8A-4147-A177-3AD203B41FA5}">
                      <a16:colId xmlns:a16="http://schemas.microsoft.com/office/drawing/2014/main" val="3156871658"/>
                    </a:ext>
                  </a:extLst>
                </a:gridCol>
                <a:gridCol w="370917">
                  <a:extLst>
                    <a:ext uri="{9D8B030D-6E8A-4147-A177-3AD203B41FA5}">
                      <a16:colId xmlns:a16="http://schemas.microsoft.com/office/drawing/2014/main" val="2140364232"/>
                    </a:ext>
                  </a:extLst>
                </a:gridCol>
              </a:tblGrid>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111988369"/>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4093794404"/>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2767885693"/>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3935460694"/>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580706133"/>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874988550"/>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3849366112"/>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1063912127"/>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2256746580"/>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2716705376"/>
                  </a:ext>
                </a:extLst>
              </a:tr>
            </a:tbl>
          </a:graphicData>
        </a:graphic>
      </p:graphicFrame>
      <p:sp>
        <p:nvSpPr>
          <p:cNvPr id="9" name="矢印: 右 8">
            <a:extLst>
              <a:ext uri="{FF2B5EF4-FFF2-40B4-BE49-F238E27FC236}">
                <a16:creationId xmlns:a16="http://schemas.microsoft.com/office/drawing/2014/main" id="{09FE3D41-7BBD-C2AA-CD21-A3A99986BDDB}"/>
              </a:ext>
            </a:extLst>
          </p:cNvPr>
          <p:cNvSpPr/>
          <p:nvPr/>
        </p:nvSpPr>
        <p:spPr>
          <a:xfrm>
            <a:off x="4454910" y="3111190"/>
            <a:ext cx="491118" cy="1325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61AA83C-2C6D-DD06-3AE6-4D239B81AE3C}"/>
              </a:ext>
            </a:extLst>
          </p:cNvPr>
          <p:cNvSpPr txBox="1"/>
          <p:nvPr/>
        </p:nvSpPr>
        <p:spPr>
          <a:xfrm>
            <a:off x="4946028" y="5668961"/>
            <a:ext cx="3963796" cy="954107"/>
          </a:xfrm>
          <a:prstGeom prst="rect">
            <a:avLst/>
          </a:prstGeom>
          <a:noFill/>
        </p:spPr>
        <p:txBody>
          <a:bodyPr wrap="square" rtlCol="0">
            <a:spAutoFit/>
          </a:bodyPr>
          <a:lstStyle/>
          <a:p>
            <a:r>
              <a:rPr lang="ja-JP" altLang="en-US" sz="2800" dirty="0"/>
              <a:t>②塗ったマスに１、塗って　</a:t>
            </a:r>
            <a:endParaRPr lang="en-US" altLang="ja-JP" sz="2800" dirty="0"/>
          </a:p>
          <a:p>
            <a:r>
              <a:rPr lang="ja-JP" altLang="en-US" sz="2800" dirty="0"/>
              <a:t>　いないマスに０を書く</a:t>
            </a:r>
            <a:endParaRPr kumimoji="1" lang="ja-JP" altLang="en-US" sz="2800" dirty="0"/>
          </a:p>
        </p:txBody>
      </p:sp>
    </p:spTree>
    <p:extLst>
      <p:ext uri="{BB962C8B-B14F-4D97-AF65-F5344CB8AC3E}">
        <p14:creationId xmlns:p14="http://schemas.microsoft.com/office/powerpoint/2010/main" val="357384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a:extLst>
              <a:ext uri="{FF2B5EF4-FFF2-40B4-BE49-F238E27FC236}">
                <a16:creationId xmlns:a16="http://schemas.microsoft.com/office/drawing/2014/main" id="{6D2A7553-F973-86A8-FAC5-DC87FEB5DAB2}"/>
              </a:ext>
            </a:extLst>
          </p:cNvPr>
          <p:cNvGraphicFramePr>
            <a:graphicFrameLocks noGrp="1"/>
          </p:cNvGraphicFramePr>
          <p:nvPr>
            <p:ph sz="half" idx="1"/>
          </p:nvPr>
        </p:nvGraphicFramePr>
        <p:xfrm>
          <a:off x="4572000" y="1773238"/>
          <a:ext cx="3671890" cy="3657600"/>
        </p:xfrm>
        <a:graphic>
          <a:graphicData uri="http://schemas.openxmlformats.org/drawingml/2006/table">
            <a:tbl>
              <a:tblPr firstRow="1" bandRow="1">
                <a:tableStyleId>{5940675A-B579-460E-94D1-54222C63F5DA}</a:tableStyleId>
              </a:tblPr>
              <a:tblGrid>
                <a:gridCol w="367189">
                  <a:extLst>
                    <a:ext uri="{9D8B030D-6E8A-4147-A177-3AD203B41FA5}">
                      <a16:colId xmlns:a16="http://schemas.microsoft.com/office/drawing/2014/main" val="20000"/>
                    </a:ext>
                  </a:extLst>
                </a:gridCol>
                <a:gridCol w="367189">
                  <a:extLst>
                    <a:ext uri="{9D8B030D-6E8A-4147-A177-3AD203B41FA5}">
                      <a16:colId xmlns:a16="http://schemas.microsoft.com/office/drawing/2014/main" val="20001"/>
                    </a:ext>
                  </a:extLst>
                </a:gridCol>
                <a:gridCol w="367189">
                  <a:extLst>
                    <a:ext uri="{9D8B030D-6E8A-4147-A177-3AD203B41FA5}">
                      <a16:colId xmlns:a16="http://schemas.microsoft.com/office/drawing/2014/main" val="20002"/>
                    </a:ext>
                  </a:extLst>
                </a:gridCol>
                <a:gridCol w="367189">
                  <a:extLst>
                    <a:ext uri="{9D8B030D-6E8A-4147-A177-3AD203B41FA5}">
                      <a16:colId xmlns:a16="http://schemas.microsoft.com/office/drawing/2014/main" val="20003"/>
                    </a:ext>
                  </a:extLst>
                </a:gridCol>
                <a:gridCol w="367189">
                  <a:extLst>
                    <a:ext uri="{9D8B030D-6E8A-4147-A177-3AD203B41FA5}">
                      <a16:colId xmlns:a16="http://schemas.microsoft.com/office/drawing/2014/main" val="20004"/>
                    </a:ext>
                  </a:extLst>
                </a:gridCol>
                <a:gridCol w="367189">
                  <a:extLst>
                    <a:ext uri="{9D8B030D-6E8A-4147-A177-3AD203B41FA5}">
                      <a16:colId xmlns:a16="http://schemas.microsoft.com/office/drawing/2014/main" val="20005"/>
                    </a:ext>
                  </a:extLst>
                </a:gridCol>
                <a:gridCol w="367189">
                  <a:extLst>
                    <a:ext uri="{9D8B030D-6E8A-4147-A177-3AD203B41FA5}">
                      <a16:colId xmlns:a16="http://schemas.microsoft.com/office/drawing/2014/main" val="20006"/>
                    </a:ext>
                  </a:extLst>
                </a:gridCol>
                <a:gridCol w="367189">
                  <a:extLst>
                    <a:ext uri="{9D8B030D-6E8A-4147-A177-3AD203B41FA5}">
                      <a16:colId xmlns:a16="http://schemas.microsoft.com/office/drawing/2014/main" val="20007"/>
                    </a:ext>
                  </a:extLst>
                </a:gridCol>
                <a:gridCol w="367189">
                  <a:extLst>
                    <a:ext uri="{9D8B030D-6E8A-4147-A177-3AD203B41FA5}">
                      <a16:colId xmlns:a16="http://schemas.microsoft.com/office/drawing/2014/main" val="20008"/>
                    </a:ext>
                  </a:extLst>
                </a:gridCol>
                <a:gridCol w="367189">
                  <a:extLst>
                    <a:ext uri="{9D8B030D-6E8A-4147-A177-3AD203B41FA5}">
                      <a16:colId xmlns:a16="http://schemas.microsoft.com/office/drawing/2014/main" val="20009"/>
                    </a:ext>
                  </a:extLst>
                </a:gridCol>
              </a:tblGrid>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0"/>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1"/>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2"/>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3"/>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4"/>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5"/>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6"/>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白</a:t>
                      </a:r>
                    </a:p>
                  </a:txBody>
                  <a:tcPr marL="91427" marR="91427"/>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7"/>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8"/>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tc>
                <a:tc>
                  <a:txBody>
                    <a:bodyPr/>
                    <a:lstStyle/>
                    <a:p>
                      <a:r>
                        <a:rPr kumimoji="1" lang="ja-JP" altLang="en-US" dirty="0"/>
                        <a:t>白</a:t>
                      </a:r>
                    </a:p>
                  </a:txBody>
                  <a:tcPr marL="91427" marR="91427"/>
                </a:tc>
                <a:extLst>
                  <a:ext uri="{0D108BD9-81ED-4DB2-BD59-A6C34878D82A}">
                    <a16:rowId xmlns:a16="http://schemas.microsoft.com/office/drawing/2014/main" val="10009"/>
                  </a:ext>
                </a:extLst>
              </a:tr>
            </a:tbl>
          </a:graphicData>
        </a:graphic>
      </p:graphicFrame>
      <p:pic>
        <p:nvPicPr>
          <p:cNvPr id="21629" name="Picture 7" descr="見本">
            <a:extLst>
              <a:ext uri="{FF2B5EF4-FFF2-40B4-BE49-F238E27FC236}">
                <a16:creationId xmlns:a16="http://schemas.microsoft.com/office/drawing/2014/main" id="{1D6DB0A4-4F39-4D45-1BCB-8E8758804C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5288" y="2060575"/>
            <a:ext cx="4038600" cy="2681288"/>
          </a:xfrm>
        </p:spPr>
      </p:pic>
      <p:sp>
        <p:nvSpPr>
          <p:cNvPr id="8" name="円/楕円 7">
            <a:extLst>
              <a:ext uri="{FF2B5EF4-FFF2-40B4-BE49-F238E27FC236}">
                <a16:creationId xmlns:a16="http://schemas.microsoft.com/office/drawing/2014/main" id="{91CCBDDD-4EDE-DDF1-9B46-C5E51C1C01E8}"/>
              </a:ext>
            </a:extLst>
          </p:cNvPr>
          <p:cNvSpPr/>
          <p:nvPr/>
        </p:nvSpPr>
        <p:spPr>
          <a:xfrm>
            <a:off x="2843213" y="2276475"/>
            <a:ext cx="936625"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0" name="直線矢印コネクタ 9">
            <a:extLst>
              <a:ext uri="{FF2B5EF4-FFF2-40B4-BE49-F238E27FC236}">
                <a16:creationId xmlns:a16="http://schemas.microsoft.com/office/drawing/2014/main" id="{01A1FC1A-E5F5-0110-98E6-A09BB2410645}"/>
              </a:ext>
            </a:extLst>
          </p:cNvPr>
          <p:cNvCxnSpPr>
            <a:stCxn id="8" idx="6"/>
          </p:cNvCxnSpPr>
          <p:nvPr/>
        </p:nvCxnSpPr>
        <p:spPr>
          <a:xfrm>
            <a:off x="3779838" y="2565400"/>
            <a:ext cx="792162" cy="863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角丸四角形 10">
            <a:extLst>
              <a:ext uri="{FF2B5EF4-FFF2-40B4-BE49-F238E27FC236}">
                <a16:creationId xmlns:a16="http://schemas.microsoft.com/office/drawing/2014/main" id="{76CABB08-0B89-5224-35B3-E49D5F2D2F50}"/>
              </a:ext>
            </a:extLst>
          </p:cNvPr>
          <p:cNvSpPr/>
          <p:nvPr/>
        </p:nvSpPr>
        <p:spPr>
          <a:xfrm>
            <a:off x="323850" y="5589588"/>
            <a:ext cx="8280400" cy="1008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schemeClr val="tx2"/>
                </a:solidFill>
                <a:latin typeface="HG丸ｺﾞｼｯｸM-PRO" pitchFamily="50" charset="-128"/>
              </a:rPr>
              <a:t>①アナログ画像をます目（画素数）に分解　＝画素数が多いと精密</a:t>
            </a:r>
            <a:endParaRPr lang="en-US" altLang="ja-JP" sz="2000" b="1" dirty="0">
              <a:solidFill>
                <a:schemeClr val="tx2"/>
              </a:solidFill>
              <a:latin typeface="HG丸ｺﾞｼｯｸM-PRO" pitchFamily="50" charset="-128"/>
            </a:endParaRPr>
          </a:p>
          <a:p>
            <a:pPr eaLnBrk="1" fontAlgn="auto" hangingPunct="1">
              <a:spcBef>
                <a:spcPts val="0"/>
              </a:spcBef>
              <a:spcAft>
                <a:spcPts val="0"/>
              </a:spcAft>
              <a:defRPr/>
            </a:pPr>
            <a:r>
              <a:rPr lang="ja-JP" altLang="en-US" sz="2000" b="1" dirty="0">
                <a:solidFill>
                  <a:schemeClr val="tx2"/>
                </a:solidFill>
                <a:latin typeface="HG丸ｺﾞｼｯｸM-PRO" pitchFamily="50" charset="-128"/>
              </a:rPr>
              <a:t>②ひとつひとつに色情報を追加する　→モノクロにすると情報量減　</a:t>
            </a:r>
            <a:endParaRPr lang="en-US" altLang="ja-JP" sz="2000" b="1" dirty="0">
              <a:solidFill>
                <a:schemeClr val="tx2"/>
              </a:solidFill>
              <a:latin typeface="HG丸ｺﾞｼｯｸM-PRO" pitchFamily="50" charset="-128"/>
            </a:endParaRPr>
          </a:p>
        </p:txBody>
      </p:sp>
      <p:sp>
        <p:nvSpPr>
          <p:cNvPr id="21633" name="タイトル 8">
            <a:extLst>
              <a:ext uri="{FF2B5EF4-FFF2-40B4-BE49-F238E27FC236}">
                <a16:creationId xmlns:a16="http://schemas.microsoft.com/office/drawing/2014/main" id="{17072CD5-B26E-A80C-7068-562C0A562097}"/>
              </a:ext>
            </a:extLst>
          </p:cNvPr>
          <p:cNvSpPr>
            <a:spLocks noGrp="1"/>
          </p:cNvSpPr>
          <p:nvPr>
            <p:ph type="title"/>
          </p:nvPr>
        </p:nvSpPr>
        <p:spPr/>
        <p:txBody>
          <a:bodyPr/>
          <a:lstStyle/>
          <a:p>
            <a:pPr eaLnBrk="1" hangingPunct="1"/>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t>　①画像のデジタル化</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a:extLst>
              <a:ext uri="{FF2B5EF4-FFF2-40B4-BE49-F238E27FC236}">
                <a16:creationId xmlns:a16="http://schemas.microsoft.com/office/drawing/2014/main" id="{2E5C4910-DF5C-B343-F25D-8746B8B99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38814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a:extLst>
              <a:ext uri="{FF2B5EF4-FFF2-40B4-BE49-F238E27FC236}">
                <a16:creationId xmlns:a16="http://schemas.microsoft.com/office/drawing/2014/main" id="{5597E58D-0BDA-2BCE-02FB-32614EFAC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852738"/>
            <a:ext cx="38941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3B815BEE-C84A-6325-66FA-8B1AEE0FE49D}"/>
              </a:ext>
            </a:extLst>
          </p:cNvPr>
          <p:cNvSpPr txBox="1"/>
          <p:nvPr/>
        </p:nvSpPr>
        <p:spPr>
          <a:xfrm>
            <a:off x="611188" y="5445125"/>
            <a:ext cx="3889375" cy="646113"/>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ja-JP" altLang="en-US" dirty="0">
                <a:latin typeface="+mn-lt"/>
                <a:ea typeface="+mn-ea"/>
              </a:rPr>
              <a:t>モザイク状（四角の点の集まり）で構成されていることがわかる。</a:t>
            </a:r>
          </a:p>
        </p:txBody>
      </p:sp>
      <p:sp>
        <p:nvSpPr>
          <p:cNvPr id="4" name="タイトル 8">
            <a:extLst>
              <a:ext uri="{FF2B5EF4-FFF2-40B4-BE49-F238E27FC236}">
                <a16:creationId xmlns:a16="http://schemas.microsoft.com/office/drawing/2014/main" id="{E19C20FC-576E-0841-9591-8F4E5E9D2974}"/>
              </a:ext>
            </a:extLst>
          </p:cNvPr>
          <p:cNvSpPr>
            <a:spLocks noGrp="1"/>
          </p:cNvSpPr>
          <p:nvPr>
            <p:ph type="title"/>
          </p:nvPr>
        </p:nvSpPr>
        <p:spPr>
          <a:xfrm>
            <a:off x="628650" y="365126"/>
            <a:ext cx="7886700" cy="1325563"/>
          </a:xfrm>
        </p:spPr>
        <p:txBody>
          <a:bodyPr/>
          <a:lstStyle/>
          <a:p>
            <a:pPr eaLnBrk="1" hangingPunct="1"/>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t>　①画像のデジタル化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75813F6-9D58-D47C-DB68-D4730A808F37}"/>
              </a:ext>
            </a:extLst>
          </p:cNvPr>
          <p:cNvSpPr>
            <a:spLocks noGrp="1"/>
          </p:cNvSpPr>
          <p:nvPr>
            <p:ph type="title"/>
          </p:nvPr>
        </p:nvSpPr>
        <p:spPr/>
        <p:txBody>
          <a:bodyPr/>
          <a:lstStyle/>
          <a:p>
            <a:r>
              <a:rPr lang="ja-JP" altLang="en-US" dirty="0">
                <a:solidFill>
                  <a:srgbClr val="FF0000"/>
                </a:solidFill>
              </a:rPr>
              <a:t>色をどうやって表現する</a:t>
            </a:r>
          </a:p>
        </p:txBody>
      </p:sp>
      <p:sp>
        <p:nvSpPr>
          <p:cNvPr id="4" name="テキスト プレースホルダー 3">
            <a:extLst>
              <a:ext uri="{FF2B5EF4-FFF2-40B4-BE49-F238E27FC236}">
                <a16:creationId xmlns:a16="http://schemas.microsoft.com/office/drawing/2014/main" id="{C156E121-A4D6-04FE-2450-0A2FD21F24A3}"/>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91132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99D84E2-0677-21CD-3851-1CF38D7D91E2}"/>
              </a:ext>
            </a:extLst>
          </p:cNvPr>
          <p:cNvSpPr>
            <a:spLocks noGrp="1"/>
          </p:cNvSpPr>
          <p:nvPr>
            <p:ph type="title"/>
          </p:nvPr>
        </p:nvSpPr>
        <p:spPr/>
        <p:txBody>
          <a:bodyPr/>
          <a:lstStyle/>
          <a:p>
            <a:r>
              <a:rPr lang="ja-JP" altLang="en-US" dirty="0">
                <a:solidFill>
                  <a:srgbClr val="FF0000"/>
                </a:solidFill>
              </a:rPr>
              <a:t>３．データの圧縮</a:t>
            </a:r>
          </a:p>
        </p:txBody>
      </p:sp>
      <p:sp>
        <p:nvSpPr>
          <p:cNvPr id="5" name="テキスト プレースホルダー 4">
            <a:extLst>
              <a:ext uri="{FF2B5EF4-FFF2-40B4-BE49-F238E27FC236}">
                <a16:creationId xmlns:a16="http://schemas.microsoft.com/office/drawing/2014/main" id="{320A33A0-FB8A-0E75-3463-D3D189D0CC66}"/>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59201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ABF58-D24B-6259-65E7-94159BFAEB1B}"/>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t>　①画像のデジタル化</a:t>
            </a:r>
            <a:endParaRPr kumimoji="1" lang="ja-JP" altLang="en-US" dirty="0"/>
          </a:p>
        </p:txBody>
      </p:sp>
      <p:pic>
        <p:nvPicPr>
          <p:cNvPr id="5" name="コンテンツ プレースホルダー 4">
            <a:extLst>
              <a:ext uri="{FF2B5EF4-FFF2-40B4-BE49-F238E27FC236}">
                <a16:creationId xmlns:a16="http://schemas.microsoft.com/office/drawing/2014/main" id="{EBD7D02D-8BAF-1FEA-406D-8EE882DF4D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20" y="1862874"/>
            <a:ext cx="8599976" cy="2229624"/>
          </a:xfrm>
        </p:spPr>
      </p:pic>
      <p:sp>
        <p:nvSpPr>
          <p:cNvPr id="6" name="テキスト ボックス 5">
            <a:extLst>
              <a:ext uri="{FF2B5EF4-FFF2-40B4-BE49-F238E27FC236}">
                <a16:creationId xmlns:a16="http://schemas.microsoft.com/office/drawing/2014/main" id="{D34A5A22-C64D-CDEC-6CEF-DCD4FFB474C0}"/>
              </a:ext>
            </a:extLst>
          </p:cNvPr>
          <p:cNvSpPr txBox="1"/>
          <p:nvPr/>
        </p:nvSpPr>
        <p:spPr>
          <a:xfrm>
            <a:off x="309420" y="4487707"/>
            <a:ext cx="6779942" cy="1384995"/>
          </a:xfrm>
          <a:prstGeom prst="rect">
            <a:avLst/>
          </a:prstGeom>
          <a:noFill/>
        </p:spPr>
        <p:txBody>
          <a:bodyPr wrap="square" rtlCol="0">
            <a:spAutoFit/>
          </a:bodyPr>
          <a:lstStyle/>
          <a:p>
            <a:r>
              <a:rPr lang="ja-JP" altLang="en-US" sz="2800" dirty="0">
                <a:solidFill>
                  <a:srgbClr val="FF0000"/>
                </a:solidFill>
              </a:rPr>
              <a:t>疑問：各画素の色をどうやって表現するか？</a:t>
            </a:r>
            <a:endParaRPr lang="en-US" altLang="ja-JP" sz="2800" dirty="0">
              <a:solidFill>
                <a:srgbClr val="FF0000"/>
              </a:solidFill>
            </a:endParaRPr>
          </a:p>
          <a:p>
            <a:r>
              <a:rPr kumimoji="1" lang="ja-JP" altLang="en-US" sz="2800" dirty="0"/>
              <a:t>　　　　</a:t>
            </a:r>
            <a:r>
              <a:rPr lang="ja-JP" altLang="en-US" sz="2800" dirty="0"/>
              <a:t>→光の三原色（</a:t>
            </a:r>
            <a:r>
              <a:rPr lang="ja-JP" altLang="en-US" sz="2800" dirty="0">
                <a:solidFill>
                  <a:srgbClr val="FF0000"/>
                </a:solidFill>
              </a:rPr>
              <a:t>ＲＧＢ</a:t>
            </a:r>
            <a:r>
              <a:rPr lang="ja-JP" altLang="en-US" sz="2800" dirty="0"/>
              <a:t>）に分解、</a:t>
            </a:r>
            <a:endParaRPr lang="en-US" altLang="ja-JP" sz="2800" dirty="0"/>
          </a:p>
          <a:p>
            <a:r>
              <a:rPr lang="ja-JP" altLang="en-US" sz="2800" dirty="0"/>
              <a:t>　　　　　濃度の組合せで表現する</a:t>
            </a:r>
            <a:endParaRPr kumimoji="1" lang="ja-JP" altLang="en-US" sz="2800" dirty="0"/>
          </a:p>
        </p:txBody>
      </p:sp>
      <p:pic>
        <p:nvPicPr>
          <p:cNvPr id="7" name="図 6">
            <a:extLst>
              <a:ext uri="{FF2B5EF4-FFF2-40B4-BE49-F238E27FC236}">
                <a16:creationId xmlns:a16="http://schemas.microsoft.com/office/drawing/2014/main" id="{B10BE906-A21A-2080-97DB-5002B9A35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293" y="4599218"/>
            <a:ext cx="1586287" cy="1586287"/>
          </a:xfrm>
          <a:prstGeom prst="rect">
            <a:avLst/>
          </a:prstGeom>
        </p:spPr>
      </p:pic>
      <p:sp>
        <p:nvSpPr>
          <p:cNvPr id="8" name="矢印: 下 7">
            <a:extLst>
              <a:ext uri="{FF2B5EF4-FFF2-40B4-BE49-F238E27FC236}">
                <a16:creationId xmlns:a16="http://schemas.microsoft.com/office/drawing/2014/main" id="{A42A7298-A937-93CF-70C0-C1A8A7D9C38F}"/>
              </a:ext>
            </a:extLst>
          </p:cNvPr>
          <p:cNvSpPr/>
          <p:nvPr/>
        </p:nvSpPr>
        <p:spPr>
          <a:xfrm>
            <a:off x="3100039" y="4092498"/>
            <a:ext cx="1717288" cy="3010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46D117F-451B-A5B7-6DCE-DA07A947ACCB}"/>
              </a:ext>
            </a:extLst>
          </p:cNvPr>
          <p:cNvSpPr txBox="1"/>
          <p:nvPr/>
        </p:nvSpPr>
        <p:spPr>
          <a:xfrm>
            <a:off x="7607946" y="3812152"/>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288772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5C6E8-0261-35C8-6A67-3BE0704EC59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参考</a:t>
            </a:r>
            <a:r>
              <a:rPr kumimoji="1" lang="en-US" altLang="ja-JP" dirty="0">
                <a:solidFill>
                  <a:srgbClr val="FF0000"/>
                </a:solidFill>
              </a:rPr>
              <a:t>】</a:t>
            </a:r>
            <a:br>
              <a:rPr kumimoji="1" lang="en-US" altLang="ja-JP" dirty="0"/>
            </a:br>
            <a:r>
              <a:rPr kumimoji="1" lang="ja-JP" altLang="en-US" dirty="0"/>
              <a:t>　１６進法による色の表現</a:t>
            </a:r>
          </a:p>
        </p:txBody>
      </p:sp>
      <p:graphicFrame>
        <p:nvGraphicFramePr>
          <p:cNvPr id="4" name="コンテンツ プレースホルダー 3">
            <a:extLst>
              <a:ext uri="{FF2B5EF4-FFF2-40B4-BE49-F238E27FC236}">
                <a16:creationId xmlns:a16="http://schemas.microsoft.com/office/drawing/2014/main" id="{92430199-6663-0C4A-9C31-2421AE029A53}"/>
              </a:ext>
            </a:extLst>
          </p:cNvPr>
          <p:cNvGraphicFramePr>
            <a:graphicFrameLocks noGrp="1"/>
          </p:cNvGraphicFramePr>
          <p:nvPr>
            <p:ph idx="1"/>
            <p:extLst>
              <p:ext uri="{D42A27DB-BD31-4B8C-83A1-F6EECF244321}">
                <p14:modId xmlns:p14="http://schemas.microsoft.com/office/powerpoint/2010/main" val="2572312168"/>
              </p:ext>
            </p:extLst>
          </p:nvPr>
        </p:nvGraphicFramePr>
        <p:xfrm>
          <a:off x="2251710" y="1920112"/>
          <a:ext cx="6328411" cy="4145280"/>
        </p:xfrm>
        <a:graphic>
          <a:graphicData uri="http://schemas.openxmlformats.org/drawingml/2006/table">
            <a:tbl>
              <a:tblPr firstRow="1" bandRow="1">
                <a:tableStyleId>{5940675A-B579-460E-94D1-54222C63F5DA}</a:tableStyleId>
              </a:tblPr>
              <a:tblGrid>
                <a:gridCol w="1261704">
                  <a:extLst>
                    <a:ext uri="{9D8B030D-6E8A-4147-A177-3AD203B41FA5}">
                      <a16:colId xmlns:a16="http://schemas.microsoft.com/office/drawing/2014/main" val="2808844938"/>
                    </a:ext>
                  </a:extLst>
                </a:gridCol>
                <a:gridCol w="723306">
                  <a:extLst>
                    <a:ext uri="{9D8B030D-6E8A-4147-A177-3AD203B41FA5}">
                      <a16:colId xmlns:a16="http://schemas.microsoft.com/office/drawing/2014/main" val="1395808917"/>
                    </a:ext>
                  </a:extLst>
                </a:gridCol>
                <a:gridCol w="670560">
                  <a:extLst>
                    <a:ext uri="{9D8B030D-6E8A-4147-A177-3AD203B41FA5}">
                      <a16:colId xmlns:a16="http://schemas.microsoft.com/office/drawing/2014/main" val="3403171829"/>
                    </a:ext>
                  </a:extLst>
                </a:gridCol>
                <a:gridCol w="685800">
                  <a:extLst>
                    <a:ext uri="{9D8B030D-6E8A-4147-A177-3AD203B41FA5}">
                      <a16:colId xmlns:a16="http://schemas.microsoft.com/office/drawing/2014/main" val="867842775"/>
                    </a:ext>
                  </a:extLst>
                </a:gridCol>
                <a:gridCol w="1165860">
                  <a:extLst>
                    <a:ext uri="{9D8B030D-6E8A-4147-A177-3AD203B41FA5}">
                      <a16:colId xmlns:a16="http://schemas.microsoft.com/office/drawing/2014/main" val="1037685236"/>
                    </a:ext>
                  </a:extLst>
                </a:gridCol>
                <a:gridCol w="1821181">
                  <a:extLst>
                    <a:ext uri="{9D8B030D-6E8A-4147-A177-3AD203B41FA5}">
                      <a16:colId xmlns:a16="http://schemas.microsoft.com/office/drawing/2014/main" val="2050347067"/>
                    </a:ext>
                  </a:extLst>
                </a:gridCol>
              </a:tblGrid>
              <a:tr h="370840">
                <a:tc>
                  <a:txBody>
                    <a:bodyPr/>
                    <a:lstStyle/>
                    <a:p>
                      <a:endParaRPr kumimoji="1" lang="ja-JP" altLang="en-US" dirty="0"/>
                    </a:p>
                  </a:txBody>
                  <a:tcPr/>
                </a:tc>
                <a:tc>
                  <a:txBody>
                    <a:bodyPr/>
                    <a:lstStyle/>
                    <a:p>
                      <a:pPr algn="ctr"/>
                      <a:r>
                        <a:rPr kumimoji="1" lang="ja-JP" altLang="en-US" dirty="0">
                          <a:solidFill>
                            <a:srgbClr val="FF0000"/>
                          </a:solidFill>
                        </a:rPr>
                        <a:t>Ｒ</a:t>
                      </a:r>
                      <a:endParaRPr kumimoji="1" lang="en-US" altLang="ja-JP" dirty="0">
                        <a:solidFill>
                          <a:srgbClr val="FF0000"/>
                        </a:solidFill>
                      </a:endParaRPr>
                    </a:p>
                    <a:p>
                      <a:pPr algn="ctr"/>
                      <a:r>
                        <a:rPr kumimoji="1" lang="ja-JP" altLang="en-US" dirty="0">
                          <a:solidFill>
                            <a:srgbClr val="FF0000"/>
                          </a:solidFill>
                        </a:rPr>
                        <a:t>赤の</a:t>
                      </a:r>
                      <a:endParaRPr kumimoji="1" lang="en-US" altLang="ja-JP" dirty="0">
                        <a:solidFill>
                          <a:srgbClr val="FF0000"/>
                        </a:solidFill>
                      </a:endParaRPr>
                    </a:p>
                    <a:p>
                      <a:pPr algn="ctr"/>
                      <a:r>
                        <a:rPr kumimoji="1" lang="ja-JP" altLang="en-US" dirty="0">
                          <a:solidFill>
                            <a:srgbClr val="FF0000"/>
                          </a:solidFill>
                        </a:rPr>
                        <a:t>濃度</a:t>
                      </a:r>
                    </a:p>
                  </a:txBody>
                  <a:tcPr/>
                </a:tc>
                <a:tc>
                  <a:txBody>
                    <a:bodyPr/>
                    <a:lstStyle/>
                    <a:p>
                      <a:pPr algn="ctr"/>
                      <a:r>
                        <a:rPr kumimoji="1" lang="ja-JP" altLang="en-US" dirty="0">
                          <a:solidFill>
                            <a:srgbClr val="00B050"/>
                          </a:solidFill>
                        </a:rPr>
                        <a:t>Ｇ</a:t>
                      </a:r>
                      <a:endParaRPr kumimoji="1" lang="en-US" altLang="ja-JP" dirty="0">
                        <a:solidFill>
                          <a:srgbClr val="00B050"/>
                        </a:solidFill>
                      </a:endParaRPr>
                    </a:p>
                    <a:p>
                      <a:pPr algn="ctr"/>
                      <a:r>
                        <a:rPr kumimoji="1" lang="ja-JP" altLang="en-US" dirty="0">
                          <a:solidFill>
                            <a:srgbClr val="00B050"/>
                          </a:solidFill>
                        </a:rPr>
                        <a:t>緑の濃度</a:t>
                      </a:r>
                      <a:endParaRPr kumimoji="1" lang="en-US" altLang="ja-JP" dirty="0">
                        <a:solidFill>
                          <a:srgbClr val="00B050"/>
                        </a:solidFill>
                      </a:endParaRPr>
                    </a:p>
                  </a:txBody>
                  <a:tcPr/>
                </a:tc>
                <a:tc>
                  <a:txBody>
                    <a:bodyPr/>
                    <a:lstStyle/>
                    <a:p>
                      <a:pPr algn="ctr"/>
                      <a:r>
                        <a:rPr kumimoji="1" lang="ja-JP" altLang="en-US" dirty="0">
                          <a:solidFill>
                            <a:srgbClr val="0070C0"/>
                          </a:solidFill>
                        </a:rPr>
                        <a:t>Ｂ</a:t>
                      </a:r>
                      <a:endParaRPr kumimoji="1" lang="en-US" altLang="ja-JP" dirty="0">
                        <a:solidFill>
                          <a:srgbClr val="0070C0"/>
                        </a:solidFill>
                      </a:endParaRPr>
                    </a:p>
                    <a:p>
                      <a:pPr algn="ctr"/>
                      <a:r>
                        <a:rPr kumimoji="1" lang="ja-JP" altLang="en-US" dirty="0">
                          <a:solidFill>
                            <a:srgbClr val="0070C0"/>
                          </a:solidFill>
                        </a:rPr>
                        <a:t>青の</a:t>
                      </a:r>
                      <a:endParaRPr kumimoji="1" lang="en-US" altLang="ja-JP" dirty="0">
                        <a:solidFill>
                          <a:srgbClr val="0070C0"/>
                        </a:solidFill>
                      </a:endParaRPr>
                    </a:p>
                    <a:p>
                      <a:pPr algn="ctr"/>
                      <a:r>
                        <a:rPr kumimoji="1" lang="ja-JP" altLang="en-US" dirty="0">
                          <a:solidFill>
                            <a:srgbClr val="0070C0"/>
                          </a:solidFill>
                        </a:rPr>
                        <a:t>濃度</a:t>
                      </a:r>
                    </a:p>
                  </a:txBody>
                  <a:tcPr/>
                </a:tc>
                <a:tc>
                  <a:txBody>
                    <a:bodyPr/>
                    <a:lstStyle/>
                    <a:p>
                      <a:r>
                        <a:rPr kumimoji="1" lang="ja-JP" altLang="en-US" dirty="0"/>
                        <a:t>カラー</a:t>
                      </a:r>
                      <a:endParaRPr kumimoji="1" lang="en-US" altLang="ja-JP" dirty="0"/>
                    </a:p>
                    <a:p>
                      <a:r>
                        <a:rPr kumimoji="1" lang="ja-JP" altLang="en-US" dirty="0"/>
                        <a:t>　　コード</a:t>
                      </a:r>
                    </a:p>
                  </a:txBody>
                  <a:tcPr/>
                </a:tc>
                <a:tc>
                  <a:txBody>
                    <a:bodyPr/>
                    <a:lstStyle/>
                    <a:p>
                      <a:r>
                        <a:rPr kumimoji="1" lang="ja-JP" altLang="en-US" dirty="0"/>
                        <a:t>説明</a:t>
                      </a:r>
                    </a:p>
                  </a:txBody>
                  <a:tcPr/>
                </a:tc>
                <a:extLst>
                  <a:ext uri="{0D108BD9-81ED-4DB2-BD59-A6C34878D82A}">
                    <a16:rowId xmlns:a16="http://schemas.microsoft.com/office/drawing/2014/main" val="3337019570"/>
                  </a:ext>
                </a:extLst>
              </a:tr>
              <a:tr h="370840">
                <a:tc>
                  <a:txBody>
                    <a:bodyPr/>
                    <a:lstStyle/>
                    <a:p>
                      <a:r>
                        <a:rPr kumimoji="1" lang="ja-JP" altLang="en-US" dirty="0"/>
                        <a:t>Ｂｌａｃｋ</a:t>
                      </a:r>
                    </a:p>
                  </a:txBody>
                  <a:tcPr/>
                </a:tc>
                <a:tc>
                  <a:txBody>
                    <a:bodyPr/>
                    <a:lstStyle/>
                    <a:p>
                      <a:pPr algn="ctr"/>
                      <a:r>
                        <a:rPr kumimoji="1" lang="ja-JP" altLang="en-US" dirty="0">
                          <a:solidFill>
                            <a:srgbClr val="FF0000"/>
                          </a:solidFill>
                        </a:rPr>
                        <a:t>０</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００</a:t>
                      </a:r>
                      <a:r>
                        <a:rPr kumimoji="1" lang="ja-JP" altLang="en-US" dirty="0">
                          <a:solidFill>
                            <a:srgbClr val="00B050"/>
                          </a:solidFill>
                        </a:rPr>
                        <a:t>００</a:t>
                      </a:r>
                      <a:r>
                        <a:rPr kumimoji="1" lang="ja-JP" altLang="en-US" dirty="0">
                          <a:solidFill>
                            <a:srgbClr val="0070C0"/>
                          </a:solidFill>
                        </a:rPr>
                        <a:t>００</a:t>
                      </a:r>
                    </a:p>
                  </a:txBody>
                  <a:tcPr/>
                </a:tc>
                <a:tc>
                  <a:txBody>
                    <a:bodyPr/>
                    <a:lstStyle/>
                    <a:p>
                      <a:r>
                        <a:rPr kumimoji="1" lang="ja-JP" altLang="en-US" dirty="0"/>
                        <a:t>全部０</a:t>
                      </a:r>
                    </a:p>
                  </a:txBody>
                  <a:tcPr/>
                </a:tc>
                <a:extLst>
                  <a:ext uri="{0D108BD9-81ED-4DB2-BD59-A6C34878D82A}">
                    <a16:rowId xmlns:a16="http://schemas.microsoft.com/office/drawing/2014/main" val="1700649686"/>
                  </a:ext>
                </a:extLst>
              </a:tr>
              <a:tr h="370840">
                <a:tc>
                  <a:txBody>
                    <a:bodyPr/>
                    <a:lstStyle/>
                    <a:p>
                      <a:r>
                        <a:rPr kumimoji="1" lang="ja-JP" altLang="en-US" dirty="0">
                          <a:solidFill>
                            <a:srgbClr val="FF0000"/>
                          </a:solidFill>
                        </a:rPr>
                        <a:t>Ｒｅｄ</a:t>
                      </a:r>
                    </a:p>
                  </a:txBody>
                  <a:tcPr/>
                </a:tc>
                <a:tc>
                  <a:txBody>
                    <a:bodyPr/>
                    <a:lstStyle/>
                    <a:p>
                      <a:pPr algn="ctr"/>
                      <a:r>
                        <a:rPr kumimoji="1" lang="ja-JP" altLang="en-US" dirty="0">
                          <a:solidFill>
                            <a:srgbClr val="FF0000"/>
                          </a:solidFill>
                        </a:rPr>
                        <a:t>２５５</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ＦＦ</a:t>
                      </a:r>
                      <a:r>
                        <a:rPr kumimoji="1" lang="ja-JP" altLang="en-US" dirty="0">
                          <a:solidFill>
                            <a:srgbClr val="00B050"/>
                          </a:solidFill>
                        </a:rPr>
                        <a:t>００</a:t>
                      </a:r>
                      <a:r>
                        <a:rPr kumimoji="1" lang="ja-JP" altLang="en-US" dirty="0">
                          <a:solidFill>
                            <a:srgbClr val="0070C0"/>
                          </a:solidFill>
                        </a:rPr>
                        <a:t>００</a:t>
                      </a:r>
                    </a:p>
                  </a:txBody>
                  <a:tcPr/>
                </a:tc>
                <a:tc>
                  <a:txBody>
                    <a:bodyPr/>
                    <a:lstStyle/>
                    <a:p>
                      <a:r>
                        <a:rPr kumimoji="1" lang="ja-JP" altLang="en-US" dirty="0"/>
                        <a:t>緑・青０</a:t>
                      </a:r>
                    </a:p>
                  </a:txBody>
                  <a:tcPr/>
                </a:tc>
                <a:extLst>
                  <a:ext uri="{0D108BD9-81ED-4DB2-BD59-A6C34878D82A}">
                    <a16:rowId xmlns:a16="http://schemas.microsoft.com/office/drawing/2014/main" val="1203604889"/>
                  </a:ext>
                </a:extLst>
              </a:tr>
              <a:tr h="370840">
                <a:tc>
                  <a:txBody>
                    <a:bodyPr/>
                    <a:lstStyle/>
                    <a:p>
                      <a:r>
                        <a:rPr kumimoji="1" lang="ja-JP" altLang="en-US" dirty="0">
                          <a:solidFill>
                            <a:srgbClr val="00B050"/>
                          </a:solidFill>
                        </a:rPr>
                        <a:t>Ｇｒｅｅｎ</a:t>
                      </a:r>
                    </a:p>
                  </a:txBody>
                  <a:tcPr/>
                </a:tc>
                <a:tc>
                  <a:txBody>
                    <a:bodyPr/>
                    <a:lstStyle/>
                    <a:p>
                      <a:pPr algn="ctr"/>
                      <a:r>
                        <a:rPr kumimoji="1" lang="ja-JP" altLang="en-US" dirty="0">
                          <a:solidFill>
                            <a:srgbClr val="FF0000"/>
                          </a:solidFill>
                        </a:rPr>
                        <a:t>０</a:t>
                      </a:r>
                    </a:p>
                  </a:txBody>
                  <a:tcPr/>
                </a:tc>
                <a:tc>
                  <a:txBody>
                    <a:bodyPr/>
                    <a:lstStyle/>
                    <a:p>
                      <a:pPr algn="ctr"/>
                      <a:r>
                        <a:rPr kumimoji="1" lang="ja-JP" altLang="en-US" dirty="0">
                          <a:solidFill>
                            <a:srgbClr val="00B050"/>
                          </a:solidFill>
                        </a:rPr>
                        <a:t>１２８</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００</a:t>
                      </a:r>
                      <a:r>
                        <a:rPr kumimoji="1" lang="ja-JP" altLang="en-US" dirty="0">
                          <a:solidFill>
                            <a:srgbClr val="00B050"/>
                          </a:solidFill>
                        </a:rPr>
                        <a:t>８０</a:t>
                      </a:r>
                      <a:r>
                        <a:rPr kumimoji="1" lang="ja-JP" altLang="en-US" dirty="0">
                          <a:solidFill>
                            <a:srgbClr val="0070C0"/>
                          </a:solidFill>
                        </a:rPr>
                        <a:t>００</a:t>
                      </a:r>
                    </a:p>
                  </a:txBody>
                  <a:tcPr/>
                </a:tc>
                <a:tc>
                  <a:txBody>
                    <a:bodyPr/>
                    <a:lstStyle/>
                    <a:p>
                      <a:r>
                        <a:rPr kumimoji="1" lang="ja-JP" altLang="en-US" dirty="0"/>
                        <a:t>赤・青０</a:t>
                      </a:r>
                      <a:endParaRPr kumimoji="1" lang="en-US" altLang="ja-JP" dirty="0"/>
                    </a:p>
                    <a:p>
                      <a:r>
                        <a:rPr kumimoji="1" lang="en-US" altLang="ja-JP" dirty="0"/>
                        <a:t>※</a:t>
                      </a:r>
                      <a:r>
                        <a:rPr kumimoji="1" lang="ja-JP" altLang="en-US" dirty="0"/>
                        <a:t>緑</a:t>
                      </a:r>
                      <a:r>
                        <a:rPr kumimoji="1" lang="en-US" altLang="ja-JP" dirty="0"/>
                        <a:t>255</a:t>
                      </a:r>
                      <a:r>
                        <a:rPr kumimoji="1" lang="ja-JP" altLang="en-US" dirty="0"/>
                        <a:t>はｌｉｍｅ</a:t>
                      </a:r>
                    </a:p>
                  </a:txBody>
                  <a:tcPr/>
                </a:tc>
                <a:extLst>
                  <a:ext uri="{0D108BD9-81ED-4DB2-BD59-A6C34878D82A}">
                    <a16:rowId xmlns:a16="http://schemas.microsoft.com/office/drawing/2014/main" val="1708676401"/>
                  </a:ext>
                </a:extLst>
              </a:tr>
              <a:tr h="370840">
                <a:tc>
                  <a:txBody>
                    <a:bodyPr/>
                    <a:lstStyle/>
                    <a:p>
                      <a:r>
                        <a:rPr kumimoji="1" lang="ja-JP" altLang="en-US" dirty="0">
                          <a:solidFill>
                            <a:srgbClr val="0070C0"/>
                          </a:solidFill>
                        </a:rPr>
                        <a:t>Ｂｌｕｅ</a:t>
                      </a:r>
                    </a:p>
                  </a:txBody>
                  <a:tcPr/>
                </a:tc>
                <a:tc>
                  <a:txBody>
                    <a:bodyPr/>
                    <a:lstStyle/>
                    <a:p>
                      <a:pPr algn="ctr"/>
                      <a:r>
                        <a:rPr kumimoji="1" lang="ja-JP" altLang="en-US" dirty="0">
                          <a:solidFill>
                            <a:srgbClr val="FF0000"/>
                          </a:solidFill>
                        </a:rPr>
                        <a:t>０</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２５５</a:t>
                      </a:r>
                    </a:p>
                  </a:txBody>
                  <a:tcPr/>
                </a:tc>
                <a:tc>
                  <a:txBody>
                    <a:bodyPr/>
                    <a:lstStyle/>
                    <a:p>
                      <a:pPr algn="ctr"/>
                      <a:r>
                        <a:rPr kumimoji="1" lang="ja-JP" altLang="en-US" dirty="0">
                          <a:solidFill>
                            <a:srgbClr val="FF0000"/>
                          </a:solidFill>
                        </a:rPr>
                        <a:t>００</a:t>
                      </a:r>
                      <a:r>
                        <a:rPr kumimoji="1" lang="ja-JP" altLang="en-US" dirty="0">
                          <a:solidFill>
                            <a:srgbClr val="00B050"/>
                          </a:solidFill>
                        </a:rPr>
                        <a:t>００</a:t>
                      </a:r>
                      <a:r>
                        <a:rPr kumimoji="1" lang="ja-JP" altLang="en-US" dirty="0">
                          <a:solidFill>
                            <a:srgbClr val="0070C0"/>
                          </a:solidFill>
                        </a:rPr>
                        <a:t>ＦＦ</a:t>
                      </a:r>
                    </a:p>
                  </a:txBody>
                  <a:tcPr/>
                </a:tc>
                <a:tc>
                  <a:txBody>
                    <a:bodyPr/>
                    <a:lstStyle/>
                    <a:p>
                      <a:r>
                        <a:rPr kumimoji="1" lang="ja-JP" altLang="en-US" dirty="0"/>
                        <a:t>赤・緑０</a:t>
                      </a:r>
                    </a:p>
                  </a:txBody>
                  <a:tcPr/>
                </a:tc>
                <a:extLst>
                  <a:ext uri="{0D108BD9-81ED-4DB2-BD59-A6C34878D82A}">
                    <a16:rowId xmlns:a16="http://schemas.microsoft.com/office/drawing/2014/main" val="3025843433"/>
                  </a:ext>
                </a:extLst>
              </a:tr>
              <a:tr h="370840">
                <a:tc>
                  <a:txBody>
                    <a:bodyPr/>
                    <a:lstStyle/>
                    <a:p>
                      <a:r>
                        <a:rPr kumimoji="1" lang="ja-JP" altLang="en-US" dirty="0">
                          <a:solidFill>
                            <a:schemeClr val="bg1"/>
                          </a:solidFill>
                          <a:highlight>
                            <a:srgbClr val="000000"/>
                          </a:highlight>
                        </a:rPr>
                        <a:t>Ｗｈｉｔｅ</a:t>
                      </a:r>
                    </a:p>
                  </a:txBody>
                  <a:tcPr/>
                </a:tc>
                <a:tc>
                  <a:txBody>
                    <a:bodyPr/>
                    <a:lstStyle/>
                    <a:p>
                      <a:pPr algn="ctr"/>
                      <a:r>
                        <a:rPr kumimoji="1" lang="ja-JP" altLang="en-US" dirty="0">
                          <a:solidFill>
                            <a:srgbClr val="FF0000"/>
                          </a:solidFill>
                        </a:rPr>
                        <a:t>２５５</a:t>
                      </a:r>
                    </a:p>
                  </a:txBody>
                  <a:tcPr/>
                </a:tc>
                <a:tc>
                  <a:txBody>
                    <a:bodyPr/>
                    <a:lstStyle/>
                    <a:p>
                      <a:pPr algn="ctr"/>
                      <a:r>
                        <a:rPr kumimoji="1" lang="ja-JP" altLang="en-US" dirty="0">
                          <a:solidFill>
                            <a:srgbClr val="00B050"/>
                          </a:solidFill>
                        </a:rPr>
                        <a:t>２５５</a:t>
                      </a:r>
                    </a:p>
                  </a:txBody>
                  <a:tcPr/>
                </a:tc>
                <a:tc>
                  <a:txBody>
                    <a:bodyPr/>
                    <a:lstStyle/>
                    <a:p>
                      <a:pPr algn="ctr"/>
                      <a:r>
                        <a:rPr kumimoji="1" lang="ja-JP" altLang="en-US" dirty="0">
                          <a:solidFill>
                            <a:srgbClr val="0070C0"/>
                          </a:solidFill>
                        </a:rPr>
                        <a:t>２５５</a:t>
                      </a:r>
                    </a:p>
                  </a:txBody>
                  <a:tcPr/>
                </a:tc>
                <a:tc>
                  <a:txBody>
                    <a:bodyPr/>
                    <a:lstStyle/>
                    <a:p>
                      <a:pPr algn="ctr"/>
                      <a:r>
                        <a:rPr kumimoji="1" lang="ja-JP" altLang="en-US" dirty="0">
                          <a:solidFill>
                            <a:srgbClr val="FF0000"/>
                          </a:solidFill>
                        </a:rPr>
                        <a:t>ＦＦ</a:t>
                      </a:r>
                      <a:r>
                        <a:rPr kumimoji="1" lang="ja-JP" altLang="en-US" dirty="0">
                          <a:solidFill>
                            <a:srgbClr val="00B050"/>
                          </a:solidFill>
                        </a:rPr>
                        <a:t>ＦＦ</a:t>
                      </a:r>
                      <a:r>
                        <a:rPr kumimoji="1" lang="ja-JP" altLang="en-US" dirty="0">
                          <a:solidFill>
                            <a:srgbClr val="0070C0"/>
                          </a:solidFill>
                        </a:rPr>
                        <a:t>ＦＦ</a:t>
                      </a:r>
                    </a:p>
                  </a:txBody>
                  <a:tcPr/>
                </a:tc>
                <a:tc>
                  <a:txBody>
                    <a:bodyPr/>
                    <a:lstStyle/>
                    <a:p>
                      <a:r>
                        <a:rPr kumimoji="1" lang="ja-JP" altLang="en-US" dirty="0"/>
                        <a:t>赤・緑・青全</a:t>
                      </a:r>
                    </a:p>
                  </a:txBody>
                  <a:tcPr/>
                </a:tc>
                <a:extLst>
                  <a:ext uri="{0D108BD9-81ED-4DB2-BD59-A6C34878D82A}">
                    <a16:rowId xmlns:a16="http://schemas.microsoft.com/office/drawing/2014/main" val="1044211294"/>
                  </a:ext>
                </a:extLst>
              </a:tr>
              <a:tr h="370840">
                <a:tc>
                  <a:txBody>
                    <a:bodyPr/>
                    <a:lstStyle/>
                    <a:p>
                      <a:r>
                        <a:rPr kumimoji="1" lang="ja-JP" altLang="en-US" dirty="0">
                          <a:solidFill>
                            <a:schemeClr val="tx1">
                              <a:lumMod val="50000"/>
                              <a:lumOff val="50000"/>
                            </a:schemeClr>
                          </a:solidFill>
                        </a:rPr>
                        <a:t>Ｇｒａｙ</a:t>
                      </a:r>
                    </a:p>
                  </a:txBody>
                  <a:tcPr/>
                </a:tc>
                <a:tc>
                  <a:txBody>
                    <a:bodyPr/>
                    <a:lstStyle/>
                    <a:p>
                      <a:pPr algn="ctr"/>
                      <a:r>
                        <a:rPr kumimoji="1" lang="ja-JP" altLang="en-US" dirty="0">
                          <a:solidFill>
                            <a:srgbClr val="FF0000"/>
                          </a:solidFill>
                        </a:rPr>
                        <a:t>１２８</a:t>
                      </a:r>
                    </a:p>
                  </a:txBody>
                  <a:tcPr/>
                </a:tc>
                <a:tc>
                  <a:txBody>
                    <a:bodyPr/>
                    <a:lstStyle/>
                    <a:p>
                      <a:pPr algn="ctr"/>
                      <a:r>
                        <a:rPr kumimoji="1" lang="ja-JP" altLang="en-US" dirty="0">
                          <a:solidFill>
                            <a:srgbClr val="00B050"/>
                          </a:solidFill>
                        </a:rPr>
                        <a:t>１２８</a:t>
                      </a:r>
                    </a:p>
                  </a:txBody>
                  <a:tcPr/>
                </a:tc>
                <a:tc>
                  <a:txBody>
                    <a:bodyPr/>
                    <a:lstStyle/>
                    <a:p>
                      <a:pPr algn="ctr"/>
                      <a:r>
                        <a:rPr kumimoji="1" lang="ja-JP" altLang="en-US" dirty="0">
                          <a:solidFill>
                            <a:srgbClr val="0070C0"/>
                          </a:solidFill>
                        </a:rPr>
                        <a:t>１２８</a:t>
                      </a:r>
                    </a:p>
                  </a:txBody>
                  <a:tcPr/>
                </a:tc>
                <a:tc>
                  <a:txBody>
                    <a:bodyPr/>
                    <a:lstStyle/>
                    <a:p>
                      <a:pPr algn="ctr"/>
                      <a:r>
                        <a:rPr kumimoji="1" lang="ja-JP" altLang="en-US" dirty="0">
                          <a:solidFill>
                            <a:srgbClr val="FF0000"/>
                          </a:solidFill>
                        </a:rPr>
                        <a:t>８０</a:t>
                      </a:r>
                      <a:r>
                        <a:rPr kumimoji="1" lang="ja-JP" altLang="en-US" dirty="0">
                          <a:solidFill>
                            <a:srgbClr val="00B050"/>
                          </a:solidFill>
                        </a:rPr>
                        <a:t>８０</a:t>
                      </a:r>
                      <a:r>
                        <a:rPr kumimoji="1" lang="ja-JP" altLang="en-US" dirty="0">
                          <a:solidFill>
                            <a:srgbClr val="0070C0"/>
                          </a:solidFill>
                        </a:rPr>
                        <a:t>８０</a:t>
                      </a:r>
                    </a:p>
                  </a:txBody>
                  <a:tcPr/>
                </a:tc>
                <a:tc>
                  <a:txBody>
                    <a:bodyPr/>
                    <a:lstStyle/>
                    <a:p>
                      <a:r>
                        <a:rPr kumimoji="1" lang="ja-JP" altLang="en-US" dirty="0"/>
                        <a:t>白と黒の間</a:t>
                      </a:r>
                    </a:p>
                  </a:txBody>
                  <a:tcPr/>
                </a:tc>
                <a:extLst>
                  <a:ext uri="{0D108BD9-81ED-4DB2-BD59-A6C34878D82A}">
                    <a16:rowId xmlns:a16="http://schemas.microsoft.com/office/drawing/2014/main" val="3132676767"/>
                  </a:ext>
                </a:extLst>
              </a:tr>
              <a:tr h="0">
                <a:tc>
                  <a:txBody>
                    <a:bodyPr/>
                    <a:lstStyle/>
                    <a:p>
                      <a:r>
                        <a:rPr kumimoji="1" lang="ja-JP" altLang="en-US" dirty="0">
                          <a:solidFill>
                            <a:srgbClr val="7030A0"/>
                          </a:solidFill>
                        </a:rPr>
                        <a:t>Ｐｕｒｐｌｅ</a:t>
                      </a:r>
                    </a:p>
                  </a:txBody>
                  <a:tcPr/>
                </a:tc>
                <a:tc>
                  <a:txBody>
                    <a:bodyPr/>
                    <a:lstStyle/>
                    <a:p>
                      <a:pPr algn="ctr"/>
                      <a:r>
                        <a:rPr kumimoji="1" lang="ja-JP" altLang="en-US" dirty="0">
                          <a:solidFill>
                            <a:srgbClr val="FF0000"/>
                          </a:solidFill>
                        </a:rPr>
                        <a:t>１２８</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１２８</a:t>
                      </a:r>
                    </a:p>
                  </a:txBody>
                  <a:tcPr/>
                </a:tc>
                <a:tc>
                  <a:txBody>
                    <a:bodyPr/>
                    <a:lstStyle/>
                    <a:p>
                      <a:pPr algn="ctr"/>
                      <a:r>
                        <a:rPr kumimoji="1" lang="ja-JP" altLang="en-US" dirty="0">
                          <a:solidFill>
                            <a:srgbClr val="FF0000"/>
                          </a:solidFill>
                        </a:rPr>
                        <a:t>８０</a:t>
                      </a:r>
                      <a:r>
                        <a:rPr kumimoji="1" lang="ja-JP" altLang="en-US" dirty="0">
                          <a:solidFill>
                            <a:srgbClr val="00B050"/>
                          </a:solidFill>
                        </a:rPr>
                        <a:t>００</a:t>
                      </a:r>
                      <a:r>
                        <a:rPr kumimoji="1" lang="ja-JP" altLang="en-US" dirty="0">
                          <a:solidFill>
                            <a:srgbClr val="0070C0"/>
                          </a:solidFill>
                        </a:rPr>
                        <a:t>８０</a:t>
                      </a:r>
                    </a:p>
                  </a:txBody>
                  <a:tcPr/>
                </a:tc>
                <a:tc>
                  <a:txBody>
                    <a:bodyPr/>
                    <a:lstStyle/>
                    <a:p>
                      <a:r>
                        <a:rPr kumimoji="1" lang="ja-JP" altLang="en-US" dirty="0"/>
                        <a:t>赤と青の混合</a:t>
                      </a:r>
                    </a:p>
                  </a:txBody>
                  <a:tcPr/>
                </a:tc>
                <a:extLst>
                  <a:ext uri="{0D108BD9-81ED-4DB2-BD59-A6C34878D82A}">
                    <a16:rowId xmlns:a16="http://schemas.microsoft.com/office/drawing/2014/main" val="2501704971"/>
                  </a:ext>
                </a:extLst>
              </a:tr>
              <a:tr h="370840">
                <a:tc>
                  <a:txBody>
                    <a:bodyPr/>
                    <a:lstStyle/>
                    <a:p>
                      <a:r>
                        <a:rPr kumimoji="1" lang="ja-JP" altLang="en-US" dirty="0">
                          <a:solidFill>
                            <a:srgbClr val="FFFF00"/>
                          </a:solidFill>
                          <a:highlight>
                            <a:srgbClr val="000000"/>
                          </a:highlight>
                        </a:rPr>
                        <a:t>Ｙｅｌｌｏｗ</a:t>
                      </a:r>
                    </a:p>
                  </a:txBody>
                  <a:tcPr/>
                </a:tc>
                <a:tc>
                  <a:txBody>
                    <a:bodyPr/>
                    <a:lstStyle/>
                    <a:p>
                      <a:pPr algn="ctr"/>
                      <a:r>
                        <a:rPr kumimoji="1" lang="ja-JP" altLang="en-US" dirty="0">
                          <a:solidFill>
                            <a:srgbClr val="FF0000"/>
                          </a:solidFill>
                        </a:rPr>
                        <a:t>２５５</a:t>
                      </a:r>
                    </a:p>
                  </a:txBody>
                  <a:tcPr/>
                </a:tc>
                <a:tc>
                  <a:txBody>
                    <a:bodyPr/>
                    <a:lstStyle/>
                    <a:p>
                      <a:pPr algn="ctr"/>
                      <a:r>
                        <a:rPr kumimoji="1" lang="ja-JP" altLang="en-US" dirty="0">
                          <a:solidFill>
                            <a:srgbClr val="00B050"/>
                          </a:solidFill>
                        </a:rPr>
                        <a:t>２５５</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ＦＦ</a:t>
                      </a:r>
                      <a:r>
                        <a:rPr kumimoji="1" lang="ja-JP" altLang="en-US" dirty="0">
                          <a:solidFill>
                            <a:srgbClr val="00B050"/>
                          </a:solidFill>
                        </a:rPr>
                        <a:t>ＦＦ</a:t>
                      </a:r>
                      <a:r>
                        <a:rPr kumimoji="1" lang="ja-JP" altLang="en-US" dirty="0">
                          <a:solidFill>
                            <a:srgbClr val="0070C0"/>
                          </a:solidFill>
                        </a:rPr>
                        <a:t>００</a:t>
                      </a:r>
                    </a:p>
                  </a:txBody>
                  <a:tcPr/>
                </a:tc>
                <a:tc>
                  <a:txBody>
                    <a:bodyPr/>
                    <a:lstStyle/>
                    <a:p>
                      <a:endParaRPr kumimoji="1" lang="ja-JP" altLang="en-US" dirty="0"/>
                    </a:p>
                  </a:txBody>
                  <a:tcPr/>
                </a:tc>
                <a:extLst>
                  <a:ext uri="{0D108BD9-81ED-4DB2-BD59-A6C34878D82A}">
                    <a16:rowId xmlns:a16="http://schemas.microsoft.com/office/drawing/2014/main" val="2055031807"/>
                  </a:ext>
                </a:extLst>
              </a:tr>
            </a:tbl>
          </a:graphicData>
        </a:graphic>
      </p:graphicFrame>
      <p:pic>
        <p:nvPicPr>
          <p:cNvPr id="8" name="図 7">
            <a:extLst>
              <a:ext uri="{FF2B5EF4-FFF2-40B4-BE49-F238E27FC236}">
                <a16:creationId xmlns:a16="http://schemas.microsoft.com/office/drawing/2014/main" id="{129C9076-6EA5-88B4-FBC8-B7DF5F4A1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4" y="1920112"/>
            <a:ext cx="2014484" cy="1440307"/>
          </a:xfrm>
          <a:prstGeom prst="rect">
            <a:avLst/>
          </a:prstGeom>
        </p:spPr>
      </p:pic>
      <p:pic>
        <p:nvPicPr>
          <p:cNvPr id="9" name="図 8">
            <a:extLst>
              <a:ext uri="{FF2B5EF4-FFF2-40B4-BE49-F238E27FC236}">
                <a16:creationId xmlns:a16="http://schemas.microsoft.com/office/drawing/2014/main" id="{4E07EB57-E7B3-9552-6C59-6399023C4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50" y="4384057"/>
            <a:ext cx="1633150" cy="1633150"/>
          </a:xfrm>
          <a:prstGeom prst="rect">
            <a:avLst/>
          </a:prstGeom>
        </p:spPr>
      </p:pic>
      <p:sp>
        <p:nvSpPr>
          <p:cNvPr id="10" name="テキスト ボックス 9">
            <a:extLst>
              <a:ext uri="{FF2B5EF4-FFF2-40B4-BE49-F238E27FC236}">
                <a16:creationId xmlns:a16="http://schemas.microsoft.com/office/drawing/2014/main" id="{418C4DC4-5310-2F30-5394-4BE6A37C11F9}"/>
              </a:ext>
            </a:extLst>
          </p:cNvPr>
          <p:cNvSpPr txBox="1"/>
          <p:nvPr/>
        </p:nvSpPr>
        <p:spPr>
          <a:xfrm>
            <a:off x="191018" y="3420558"/>
            <a:ext cx="1985010" cy="923330"/>
          </a:xfrm>
          <a:prstGeom prst="rect">
            <a:avLst/>
          </a:prstGeom>
          <a:noFill/>
        </p:spPr>
        <p:txBody>
          <a:bodyPr wrap="square" rtlCol="0">
            <a:spAutoFit/>
          </a:bodyPr>
          <a:lstStyle/>
          <a:p>
            <a:r>
              <a:rPr kumimoji="1" lang="ja-JP" altLang="en-US" dirty="0"/>
              <a:t>・濃度は０～２５５（８ｂｉｔ）の段階</a:t>
            </a:r>
            <a:endParaRPr kumimoji="1" lang="en-US" altLang="ja-JP" dirty="0"/>
          </a:p>
          <a:p>
            <a:r>
              <a:rPr lang="ja-JP" altLang="en-US" dirty="0"/>
              <a:t>。大きいほど濃い</a:t>
            </a:r>
            <a:endParaRPr kumimoji="1" lang="ja-JP" altLang="en-US" dirty="0"/>
          </a:p>
        </p:txBody>
      </p:sp>
    </p:spTree>
    <p:extLst>
      <p:ext uri="{BB962C8B-B14F-4D97-AF65-F5344CB8AC3E}">
        <p14:creationId xmlns:p14="http://schemas.microsoft.com/office/powerpoint/2010/main" val="239259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ACC974-67EC-C9CE-DB13-AEC0D2136F01}"/>
              </a:ext>
            </a:extLst>
          </p:cNvPr>
          <p:cNvSpPr>
            <a:spLocks noGrp="1"/>
          </p:cNvSpPr>
          <p:nvPr>
            <p:ph type="title"/>
          </p:nvPr>
        </p:nvSpPr>
        <p:spPr/>
        <p:txBody>
          <a:bodyPr>
            <a:normAutofit fontScale="90000"/>
          </a:bodyPr>
          <a:lstStyle/>
          <a:p>
            <a:r>
              <a:rPr kumimoji="1" lang="ja-JP" altLang="en-US" dirty="0">
                <a:solidFill>
                  <a:srgbClr val="FF0000"/>
                </a:solidFill>
              </a:rPr>
              <a:t>参考</a:t>
            </a:r>
            <a:br>
              <a:rPr kumimoji="1" lang="en-US" altLang="ja-JP" dirty="0">
                <a:solidFill>
                  <a:srgbClr val="FF0000"/>
                </a:solidFill>
              </a:rPr>
            </a:br>
            <a:r>
              <a:rPr kumimoji="1" lang="ja-JP" altLang="en-US" dirty="0">
                <a:solidFill>
                  <a:srgbClr val="FF0000"/>
                </a:solidFill>
              </a:rPr>
              <a:t>　印刷物はどうやって色を表現？</a:t>
            </a:r>
          </a:p>
        </p:txBody>
      </p:sp>
      <p:graphicFrame>
        <p:nvGraphicFramePr>
          <p:cNvPr id="8" name="表 7">
            <a:extLst>
              <a:ext uri="{FF2B5EF4-FFF2-40B4-BE49-F238E27FC236}">
                <a16:creationId xmlns:a16="http://schemas.microsoft.com/office/drawing/2014/main" id="{27F7AB66-DB6D-B6BE-2135-334F4366C8FB}"/>
              </a:ext>
            </a:extLst>
          </p:cNvPr>
          <p:cNvGraphicFramePr>
            <a:graphicFrameLocks noGrp="1"/>
          </p:cNvGraphicFramePr>
          <p:nvPr>
            <p:extLst>
              <p:ext uri="{D42A27DB-BD31-4B8C-83A1-F6EECF244321}">
                <p14:modId xmlns:p14="http://schemas.microsoft.com/office/powerpoint/2010/main" val="3106560278"/>
              </p:ext>
            </p:extLst>
          </p:nvPr>
        </p:nvGraphicFramePr>
        <p:xfrm>
          <a:off x="680936" y="2051297"/>
          <a:ext cx="7743217" cy="3931920"/>
        </p:xfrm>
        <a:graphic>
          <a:graphicData uri="http://schemas.openxmlformats.org/drawingml/2006/table">
            <a:tbl>
              <a:tblPr firstRow="1" bandRow="1">
                <a:tableStyleId>{5940675A-B579-460E-94D1-54222C63F5DA}</a:tableStyleId>
              </a:tblPr>
              <a:tblGrid>
                <a:gridCol w="3647873">
                  <a:extLst>
                    <a:ext uri="{9D8B030D-6E8A-4147-A177-3AD203B41FA5}">
                      <a16:colId xmlns:a16="http://schemas.microsoft.com/office/drawing/2014/main" val="3208993423"/>
                    </a:ext>
                  </a:extLst>
                </a:gridCol>
                <a:gridCol w="4095344">
                  <a:extLst>
                    <a:ext uri="{9D8B030D-6E8A-4147-A177-3AD203B41FA5}">
                      <a16:colId xmlns:a16="http://schemas.microsoft.com/office/drawing/2014/main" val="173526845"/>
                    </a:ext>
                  </a:extLst>
                </a:gridCol>
              </a:tblGrid>
              <a:tr h="370840">
                <a:tc>
                  <a:txBody>
                    <a:bodyPr/>
                    <a:lstStyle/>
                    <a:p>
                      <a:r>
                        <a:rPr kumimoji="1" lang="ja-JP" altLang="en-US" sz="2400" dirty="0">
                          <a:solidFill>
                            <a:srgbClr val="FF0000"/>
                          </a:solidFill>
                        </a:rPr>
                        <a:t>光の三原色</a:t>
                      </a:r>
                      <a:r>
                        <a:rPr kumimoji="1" lang="ja-JP" altLang="en-US" sz="2400" dirty="0"/>
                        <a:t>（加法混色）</a:t>
                      </a:r>
                      <a:endParaRPr kumimoji="1" lang="en-US" altLang="ja-JP" sz="2400" dirty="0"/>
                    </a:p>
                    <a:p>
                      <a:r>
                        <a:rPr kumimoji="1" lang="ja-JP" altLang="en-US" sz="2400" dirty="0"/>
                        <a:t>　</a:t>
                      </a:r>
                      <a:r>
                        <a:rPr kumimoji="1" lang="ja-JP" altLang="en-US" sz="2400" dirty="0">
                          <a:solidFill>
                            <a:srgbClr val="FF0000"/>
                          </a:solidFill>
                        </a:rPr>
                        <a:t>ＲＧＢ</a:t>
                      </a:r>
                      <a:r>
                        <a:rPr kumimoji="1" lang="ja-JP" altLang="en-US" sz="2400" dirty="0"/>
                        <a:t>（赤・緑・青）</a:t>
                      </a:r>
                    </a:p>
                  </a:txBody>
                  <a:tcPr/>
                </a:tc>
                <a:tc>
                  <a:txBody>
                    <a:bodyPr/>
                    <a:lstStyle/>
                    <a:p>
                      <a:r>
                        <a:rPr kumimoji="1" lang="ja-JP" altLang="en-US" sz="2400" dirty="0">
                          <a:solidFill>
                            <a:srgbClr val="FF0000"/>
                          </a:solidFill>
                        </a:rPr>
                        <a:t>色の三原色</a:t>
                      </a:r>
                      <a:r>
                        <a:rPr kumimoji="1" lang="ja-JP" altLang="en-US" sz="2400" dirty="0"/>
                        <a:t>（減法混色）</a:t>
                      </a:r>
                      <a:endParaRPr kumimoji="1" lang="en-US" altLang="ja-JP" sz="2400" dirty="0"/>
                    </a:p>
                    <a:p>
                      <a:r>
                        <a:rPr kumimoji="1" lang="ja-JP" altLang="en-US" sz="2400" dirty="0"/>
                        <a:t>　</a:t>
                      </a:r>
                      <a:r>
                        <a:rPr kumimoji="1" lang="ja-JP" altLang="en-US" sz="2400" dirty="0">
                          <a:solidFill>
                            <a:srgbClr val="FF0000"/>
                          </a:solidFill>
                        </a:rPr>
                        <a:t>ＣＭＹ</a:t>
                      </a:r>
                      <a:r>
                        <a:rPr kumimoji="1" lang="ja-JP" altLang="en-US" sz="2400" dirty="0"/>
                        <a:t>（シアン・マゼンタ・黄）</a:t>
                      </a:r>
                    </a:p>
                  </a:txBody>
                  <a:tcPr/>
                </a:tc>
                <a:extLst>
                  <a:ext uri="{0D108BD9-81ED-4DB2-BD59-A6C34878D82A}">
                    <a16:rowId xmlns:a16="http://schemas.microsoft.com/office/drawing/2014/main" val="2433135708"/>
                  </a:ext>
                </a:extLst>
              </a:tr>
              <a:tr h="370840">
                <a:tc>
                  <a:txBody>
                    <a:bodyPr/>
                    <a:lstStyle/>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877609164"/>
                  </a:ext>
                </a:extLst>
              </a:tr>
              <a:tr h="370840">
                <a:tc>
                  <a:txBody>
                    <a:bodyPr/>
                    <a:lstStyle/>
                    <a:p>
                      <a:r>
                        <a:rPr kumimoji="1" lang="ja-JP" altLang="en-US" sz="2400" dirty="0"/>
                        <a:t>色を混ぜると白に近づく</a:t>
                      </a:r>
                      <a:endParaRPr kumimoji="1" lang="en-US" altLang="ja-JP" sz="2400" dirty="0"/>
                    </a:p>
                    <a:p>
                      <a:r>
                        <a:rPr kumimoji="1" lang="ja-JP" altLang="en-US" sz="2400" dirty="0"/>
                        <a:t>（例）液晶画面</a:t>
                      </a:r>
                    </a:p>
                  </a:txBody>
                  <a:tcPr/>
                </a:tc>
                <a:tc>
                  <a:txBody>
                    <a:bodyPr/>
                    <a:lstStyle/>
                    <a:p>
                      <a:r>
                        <a:rPr kumimoji="1" lang="ja-JP" altLang="en-US" sz="2400" dirty="0"/>
                        <a:t>色を混ぜると黒に近づく</a:t>
                      </a:r>
                      <a:endParaRPr kumimoji="1" lang="en-US" altLang="ja-JP" sz="2400" dirty="0"/>
                    </a:p>
                    <a:p>
                      <a:r>
                        <a:rPr kumimoji="1" lang="ja-JP" altLang="en-US" sz="2400" dirty="0"/>
                        <a:t>（例）カラー印刷物</a:t>
                      </a:r>
                    </a:p>
                  </a:txBody>
                  <a:tcPr/>
                </a:tc>
                <a:extLst>
                  <a:ext uri="{0D108BD9-81ED-4DB2-BD59-A6C34878D82A}">
                    <a16:rowId xmlns:a16="http://schemas.microsoft.com/office/drawing/2014/main" val="1229188571"/>
                  </a:ext>
                </a:extLst>
              </a:tr>
            </a:tbl>
          </a:graphicData>
        </a:graphic>
      </p:graphicFrame>
      <p:pic>
        <p:nvPicPr>
          <p:cNvPr id="5" name="図 4">
            <a:extLst>
              <a:ext uri="{FF2B5EF4-FFF2-40B4-BE49-F238E27FC236}">
                <a16:creationId xmlns:a16="http://schemas.microsoft.com/office/drawing/2014/main" id="{203009DE-5A6F-43AA-3B09-9589CF9C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47" y="2928026"/>
            <a:ext cx="3102072" cy="2217906"/>
          </a:xfrm>
          <a:prstGeom prst="rect">
            <a:avLst/>
          </a:prstGeom>
        </p:spPr>
      </p:pic>
      <p:pic>
        <p:nvPicPr>
          <p:cNvPr id="4" name="図 3" descr="ダイアグラム&#10;&#10;自動的に生成された説明">
            <a:extLst>
              <a:ext uri="{FF2B5EF4-FFF2-40B4-BE49-F238E27FC236}">
                <a16:creationId xmlns:a16="http://schemas.microsoft.com/office/drawing/2014/main" id="{E98D4782-9654-4818-93E7-2D90539A3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499" y="2928025"/>
            <a:ext cx="3085354" cy="2217905"/>
          </a:xfrm>
          <a:prstGeom prst="rect">
            <a:avLst/>
          </a:prstGeom>
        </p:spPr>
      </p:pic>
      <p:sp>
        <p:nvSpPr>
          <p:cNvPr id="3" name="テキスト ボックス 2">
            <a:extLst>
              <a:ext uri="{FF2B5EF4-FFF2-40B4-BE49-F238E27FC236}">
                <a16:creationId xmlns:a16="http://schemas.microsoft.com/office/drawing/2014/main" id="{C1064E6B-29B0-923B-27BC-43A38FF0B5D9}"/>
              </a:ext>
            </a:extLst>
          </p:cNvPr>
          <p:cNvSpPr txBox="1"/>
          <p:nvPr/>
        </p:nvSpPr>
        <p:spPr>
          <a:xfrm>
            <a:off x="7432643" y="4715043"/>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3702860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C5216E-20E0-0288-A914-4F5F38654539}"/>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br>
            <a:r>
              <a:rPr lang="ja-JP" altLang="en-US" dirty="0"/>
              <a:t>　①画像のデジタル化</a:t>
            </a:r>
          </a:p>
        </p:txBody>
      </p:sp>
      <p:sp>
        <p:nvSpPr>
          <p:cNvPr id="3" name="コンテンツ プレースホルダー 2">
            <a:extLst>
              <a:ext uri="{FF2B5EF4-FFF2-40B4-BE49-F238E27FC236}">
                <a16:creationId xmlns:a16="http://schemas.microsoft.com/office/drawing/2014/main" id="{395D65A7-49A9-7E2F-01F7-12031D3125CB}"/>
              </a:ext>
            </a:extLst>
          </p:cNvPr>
          <p:cNvSpPr>
            <a:spLocks noGrp="1"/>
          </p:cNvSpPr>
          <p:nvPr>
            <p:ph idx="1"/>
          </p:nvPr>
        </p:nvSpPr>
        <p:spPr>
          <a:xfrm>
            <a:off x="858871" y="4792562"/>
            <a:ext cx="7886700" cy="1082945"/>
          </a:xfrm>
        </p:spPr>
        <p:txBody>
          <a:bodyPr>
            <a:normAutofit/>
          </a:bodyPr>
          <a:lstStyle/>
          <a:p>
            <a:pPr marL="0" indent="0">
              <a:buNone/>
            </a:pPr>
            <a:r>
              <a:rPr lang="ja-JP" altLang="en-US" dirty="0"/>
              <a:t>例：</a:t>
            </a:r>
            <a:r>
              <a:rPr lang="en-US" altLang="ja-JP" dirty="0"/>
              <a:t>RGB256</a:t>
            </a:r>
            <a:r>
              <a:rPr lang="ja-JP" altLang="en-US" dirty="0"/>
              <a:t>階調（</a:t>
            </a:r>
            <a:r>
              <a:rPr lang="en-US" altLang="ja-JP" dirty="0"/>
              <a:t>2</a:t>
            </a:r>
            <a:r>
              <a:rPr lang="ja-JP" altLang="en-US" dirty="0"/>
              <a:t>の</a:t>
            </a:r>
            <a:r>
              <a:rPr lang="en-US" altLang="ja-JP" dirty="0"/>
              <a:t>8</a:t>
            </a:r>
            <a:r>
              <a:rPr lang="ja-JP" altLang="en-US" dirty="0"/>
              <a:t>乗＝</a:t>
            </a:r>
            <a:r>
              <a:rPr lang="en-US" altLang="ja-JP" dirty="0"/>
              <a:t>8bit×3</a:t>
            </a:r>
            <a:r>
              <a:rPr lang="ja-JP" altLang="en-US" dirty="0"/>
              <a:t>色＝</a:t>
            </a:r>
            <a:r>
              <a:rPr lang="en-US" altLang="ja-JP" dirty="0"/>
              <a:t>24bit</a:t>
            </a:r>
            <a:r>
              <a:rPr lang="ja-JP" altLang="en-US" dirty="0"/>
              <a:t>）</a:t>
            </a:r>
            <a:endParaRPr lang="en-US" altLang="ja-JP" dirty="0"/>
          </a:p>
          <a:p>
            <a:pPr marL="0" indent="0">
              <a:buNone/>
            </a:pPr>
            <a:r>
              <a:rPr lang="ja-JP" altLang="en-US" dirty="0"/>
              <a:t>　　　</a:t>
            </a:r>
            <a:r>
              <a:rPr lang="en-US" altLang="ja-JP" dirty="0"/>
              <a:t>256×256×256</a:t>
            </a:r>
            <a:r>
              <a:rPr lang="ja-JP" altLang="en-US" dirty="0"/>
              <a:t>＝</a:t>
            </a:r>
            <a:r>
              <a:rPr lang="en-US" altLang="ja-JP" dirty="0"/>
              <a:t>16,777,216</a:t>
            </a:r>
            <a:r>
              <a:rPr lang="ja-JP" altLang="en-US" dirty="0"/>
              <a:t>色表現可能</a:t>
            </a:r>
            <a:endParaRPr lang="en-US" altLang="ja-JP" dirty="0"/>
          </a:p>
          <a:p>
            <a:pPr marL="0" indent="0">
              <a:buNone/>
            </a:pPr>
            <a:endParaRPr lang="ja-JP" altLang="en-US" dirty="0"/>
          </a:p>
        </p:txBody>
      </p:sp>
      <p:sp>
        <p:nvSpPr>
          <p:cNvPr id="4" name="コンテンツ プレースホルダー 2">
            <a:extLst>
              <a:ext uri="{FF2B5EF4-FFF2-40B4-BE49-F238E27FC236}">
                <a16:creationId xmlns:a16="http://schemas.microsoft.com/office/drawing/2014/main" id="{8BA65B7E-A756-A5CE-FD51-39F9EFD98C0A}"/>
              </a:ext>
            </a:extLst>
          </p:cNvPr>
          <p:cNvSpPr txBox="1">
            <a:spLocks/>
          </p:cNvSpPr>
          <p:nvPr/>
        </p:nvSpPr>
        <p:spPr>
          <a:xfrm>
            <a:off x="781050" y="1978025"/>
            <a:ext cx="7886700" cy="492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　</a:t>
            </a:r>
            <a:r>
              <a:rPr lang="ja-JP" altLang="en-US" dirty="0">
                <a:solidFill>
                  <a:srgbClr val="FF0000"/>
                </a:solidFill>
              </a:rPr>
              <a:t>階調</a:t>
            </a:r>
            <a:r>
              <a:rPr lang="ja-JP" altLang="en-US" dirty="0"/>
              <a:t>　）＝各色の濃淡を何段階で表すか</a:t>
            </a:r>
            <a:endParaRPr lang="en-US" altLang="ja-JP" dirty="0"/>
          </a:p>
          <a:p>
            <a:pPr marL="0" indent="0">
              <a:buFont typeface="Arial" panose="020B0604020202020204" pitchFamily="34" charset="0"/>
              <a:buNone/>
            </a:pPr>
            <a:endParaRPr lang="ja-JP" altLang="en-US" dirty="0"/>
          </a:p>
        </p:txBody>
      </p:sp>
      <p:pic>
        <p:nvPicPr>
          <p:cNvPr id="5" name="図 4">
            <a:extLst>
              <a:ext uri="{FF2B5EF4-FFF2-40B4-BE49-F238E27FC236}">
                <a16:creationId xmlns:a16="http://schemas.microsoft.com/office/drawing/2014/main" id="{6BC56413-0FD5-4186-9A36-5DDEF73608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5031" y="2794066"/>
            <a:ext cx="7414280" cy="1593109"/>
          </a:xfrm>
          <a:prstGeom prst="rect">
            <a:avLst/>
          </a:prstGeom>
        </p:spPr>
      </p:pic>
      <p:sp>
        <p:nvSpPr>
          <p:cNvPr id="6" name="テキスト ボックス 5">
            <a:extLst>
              <a:ext uri="{FF2B5EF4-FFF2-40B4-BE49-F238E27FC236}">
                <a16:creationId xmlns:a16="http://schemas.microsoft.com/office/drawing/2014/main" id="{4D805BE5-3C68-5024-FEE0-451B531972F0}"/>
              </a:ext>
            </a:extLst>
          </p:cNvPr>
          <p:cNvSpPr txBox="1"/>
          <p:nvPr/>
        </p:nvSpPr>
        <p:spPr>
          <a:xfrm>
            <a:off x="7787020" y="4171731"/>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185392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E6212-481F-1D8E-9E77-3BCA8D1C7FCE}"/>
              </a:ext>
            </a:extLst>
          </p:cNvPr>
          <p:cNvSpPr>
            <a:spLocks noGrp="1"/>
          </p:cNvSpPr>
          <p:nvPr>
            <p:ph type="title"/>
          </p:nvPr>
        </p:nvSpPr>
        <p:spPr/>
        <p:txBody>
          <a:bodyPr/>
          <a:lstStyle/>
          <a:p>
            <a:r>
              <a:rPr kumimoji="1" lang="en-US" altLang="ja-JP" dirty="0"/>
              <a:t>【</a:t>
            </a:r>
            <a:r>
              <a:rPr kumimoji="1" lang="ja-JP" altLang="en-US" dirty="0"/>
              <a:t>知識の整理</a:t>
            </a:r>
            <a:r>
              <a:rPr kumimoji="1" lang="en-US" altLang="ja-JP" dirty="0"/>
              <a:t>】</a:t>
            </a:r>
            <a:br>
              <a:rPr kumimoji="1" lang="en-US" altLang="ja-JP" dirty="0"/>
            </a:br>
            <a:r>
              <a:rPr kumimoji="1" lang="ja-JP" altLang="en-US" dirty="0"/>
              <a:t>　②解像度と光の表現</a:t>
            </a:r>
          </a:p>
        </p:txBody>
      </p:sp>
      <p:sp>
        <p:nvSpPr>
          <p:cNvPr id="3" name="コンテンツ プレースホルダー 2">
            <a:extLst>
              <a:ext uri="{FF2B5EF4-FFF2-40B4-BE49-F238E27FC236}">
                <a16:creationId xmlns:a16="http://schemas.microsoft.com/office/drawing/2014/main" id="{E112835E-1890-EE53-C0B4-4CF5A14AF2A9}"/>
              </a:ext>
            </a:extLst>
          </p:cNvPr>
          <p:cNvSpPr>
            <a:spLocks noGrp="1"/>
          </p:cNvSpPr>
          <p:nvPr>
            <p:ph idx="1"/>
          </p:nvPr>
        </p:nvSpPr>
        <p:spPr>
          <a:xfrm>
            <a:off x="628650" y="1825625"/>
            <a:ext cx="7886700" cy="1014852"/>
          </a:xfrm>
        </p:spPr>
        <p:txBody>
          <a:bodyPr/>
          <a:lstStyle/>
          <a:p>
            <a:pPr marL="0" indent="0">
              <a:buNone/>
            </a:pPr>
            <a:r>
              <a:rPr kumimoji="1" lang="ja-JP" altLang="en-US" dirty="0"/>
              <a:t>１）（　</a:t>
            </a:r>
            <a:r>
              <a:rPr kumimoji="1" lang="ja-JP" altLang="en-US" dirty="0">
                <a:solidFill>
                  <a:srgbClr val="FF0000"/>
                </a:solidFill>
              </a:rPr>
              <a:t>画素</a:t>
            </a:r>
            <a:r>
              <a:rPr kumimoji="1" lang="ja-JP" altLang="en-US" dirty="0"/>
              <a:t>　）＝デジタル画像を構成する小さな点</a:t>
            </a:r>
            <a:endParaRPr kumimoji="1" lang="en-US" altLang="ja-JP" dirty="0"/>
          </a:p>
          <a:p>
            <a:pPr marL="0" indent="0">
              <a:buNone/>
            </a:pPr>
            <a:r>
              <a:rPr lang="ja-JP" altLang="en-US" dirty="0"/>
              <a:t>　　・（　</a:t>
            </a:r>
            <a:r>
              <a:rPr lang="ja-JP" altLang="en-US" dirty="0">
                <a:solidFill>
                  <a:srgbClr val="FF0000"/>
                </a:solidFill>
              </a:rPr>
              <a:t>解像度</a:t>
            </a:r>
            <a:r>
              <a:rPr lang="ja-JP" altLang="en-US" dirty="0"/>
              <a:t>　）＝画素の細かさを表す</a:t>
            </a:r>
            <a:endParaRPr kumimoji="1"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6324F22D-E6C6-4F63-AAB5-E5E488CBB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236" y="2792129"/>
            <a:ext cx="5755420" cy="1273741"/>
          </a:xfrm>
          <a:prstGeom prst="rect">
            <a:avLst/>
          </a:prstGeom>
        </p:spPr>
      </p:pic>
      <p:sp>
        <p:nvSpPr>
          <p:cNvPr id="5" name="コンテンツ プレースホルダー 2">
            <a:extLst>
              <a:ext uri="{FF2B5EF4-FFF2-40B4-BE49-F238E27FC236}">
                <a16:creationId xmlns:a16="http://schemas.microsoft.com/office/drawing/2014/main" id="{1AC4536B-C65D-4D3A-8A80-59942720C8EC}"/>
              </a:ext>
            </a:extLst>
          </p:cNvPr>
          <p:cNvSpPr txBox="1">
            <a:spLocks/>
          </p:cNvSpPr>
          <p:nvPr/>
        </p:nvSpPr>
        <p:spPr>
          <a:xfrm>
            <a:off x="628650" y="4065870"/>
            <a:ext cx="7886700" cy="1014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２）画像の種類</a:t>
            </a:r>
          </a:p>
        </p:txBody>
      </p:sp>
      <p:pic>
        <p:nvPicPr>
          <p:cNvPr id="6" name="図 5" descr="テーブル が含まれている画像&#10;&#10;自動的に生成された説明">
            <a:extLst>
              <a:ext uri="{FF2B5EF4-FFF2-40B4-BE49-F238E27FC236}">
                <a16:creationId xmlns:a16="http://schemas.microsoft.com/office/drawing/2014/main" id="{75394794-9049-486F-9EE8-D2EA21CB2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574" y="4126620"/>
            <a:ext cx="5572882" cy="2089353"/>
          </a:xfrm>
          <a:prstGeom prst="rect">
            <a:avLst/>
          </a:prstGeom>
        </p:spPr>
      </p:pic>
      <p:sp>
        <p:nvSpPr>
          <p:cNvPr id="7" name="テキスト ボックス 6">
            <a:extLst>
              <a:ext uri="{FF2B5EF4-FFF2-40B4-BE49-F238E27FC236}">
                <a16:creationId xmlns:a16="http://schemas.microsoft.com/office/drawing/2014/main" id="{E605578F-DA37-CFAF-0D20-3EA3E6140808}"/>
              </a:ext>
            </a:extLst>
          </p:cNvPr>
          <p:cNvSpPr txBox="1"/>
          <p:nvPr/>
        </p:nvSpPr>
        <p:spPr>
          <a:xfrm>
            <a:off x="4202349" y="6215974"/>
            <a:ext cx="1984442" cy="369332"/>
          </a:xfrm>
          <a:prstGeom prst="rect">
            <a:avLst/>
          </a:prstGeom>
          <a:noFill/>
        </p:spPr>
        <p:txBody>
          <a:bodyPr wrap="square" rtlCol="0">
            <a:spAutoFit/>
          </a:bodyPr>
          <a:lstStyle/>
          <a:p>
            <a:r>
              <a:rPr kumimoji="1" lang="ja-JP" altLang="en-US" dirty="0"/>
              <a:t>例：</a:t>
            </a:r>
            <a:r>
              <a:rPr kumimoji="1" lang="en-US" altLang="ja-JP" dirty="0"/>
              <a:t>Photoshop</a:t>
            </a:r>
            <a:endParaRPr kumimoji="1" lang="ja-JP" altLang="en-US" dirty="0"/>
          </a:p>
        </p:txBody>
      </p:sp>
      <p:sp>
        <p:nvSpPr>
          <p:cNvPr id="8" name="テキスト ボックス 7">
            <a:extLst>
              <a:ext uri="{FF2B5EF4-FFF2-40B4-BE49-F238E27FC236}">
                <a16:creationId xmlns:a16="http://schemas.microsoft.com/office/drawing/2014/main" id="{941E9A69-2741-B8C5-0CE0-1ECFCF7D56C4}"/>
              </a:ext>
            </a:extLst>
          </p:cNvPr>
          <p:cNvSpPr txBox="1"/>
          <p:nvPr/>
        </p:nvSpPr>
        <p:spPr>
          <a:xfrm>
            <a:off x="6305660" y="6215974"/>
            <a:ext cx="1984442" cy="369332"/>
          </a:xfrm>
          <a:prstGeom prst="rect">
            <a:avLst/>
          </a:prstGeom>
          <a:noFill/>
        </p:spPr>
        <p:txBody>
          <a:bodyPr wrap="square" rtlCol="0">
            <a:spAutoFit/>
          </a:bodyPr>
          <a:lstStyle/>
          <a:p>
            <a:r>
              <a:rPr kumimoji="1" lang="ja-JP" altLang="en-US" dirty="0"/>
              <a:t>例：Ｉ</a:t>
            </a:r>
            <a:r>
              <a:rPr kumimoji="1" lang="en-US" altLang="ja-JP" dirty="0" err="1"/>
              <a:t>llustrator</a:t>
            </a:r>
            <a:endParaRPr kumimoji="1" lang="ja-JP" altLang="en-US" dirty="0"/>
          </a:p>
        </p:txBody>
      </p:sp>
      <p:sp>
        <p:nvSpPr>
          <p:cNvPr id="9" name="テキスト ボックス 8">
            <a:extLst>
              <a:ext uri="{FF2B5EF4-FFF2-40B4-BE49-F238E27FC236}">
                <a16:creationId xmlns:a16="http://schemas.microsoft.com/office/drawing/2014/main" id="{14C1C087-1D47-7B34-F3B8-F78A5B9FED46}"/>
              </a:ext>
            </a:extLst>
          </p:cNvPr>
          <p:cNvSpPr txBox="1"/>
          <p:nvPr/>
        </p:nvSpPr>
        <p:spPr>
          <a:xfrm>
            <a:off x="7334656" y="3634983"/>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
        <p:nvSpPr>
          <p:cNvPr id="10" name="テキスト ボックス 9">
            <a:extLst>
              <a:ext uri="{FF2B5EF4-FFF2-40B4-BE49-F238E27FC236}">
                <a16:creationId xmlns:a16="http://schemas.microsoft.com/office/drawing/2014/main" id="{702DBB4A-236F-364B-EB00-BAE81CBE8D28}"/>
              </a:ext>
            </a:extLst>
          </p:cNvPr>
          <p:cNvSpPr txBox="1"/>
          <p:nvPr/>
        </p:nvSpPr>
        <p:spPr>
          <a:xfrm>
            <a:off x="7873126" y="6154419"/>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277432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5F9B1-D5DC-17CC-F8E2-05BDF566C0FB}"/>
              </a:ext>
            </a:extLst>
          </p:cNvPr>
          <p:cNvSpPr>
            <a:spLocks noGrp="1"/>
          </p:cNvSpPr>
          <p:nvPr>
            <p:ph type="title"/>
          </p:nvPr>
        </p:nvSpPr>
        <p:spPr/>
        <p:txBody>
          <a:bodyPr/>
          <a:lstStyle/>
          <a:p>
            <a:r>
              <a:rPr kumimoji="1" lang="en-US" altLang="ja-JP" dirty="0"/>
              <a:t>【</a:t>
            </a:r>
            <a:r>
              <a:rPr kumimoji="1" lang="ja-JP" altLang="en-US" dirty="0"/>
              <a:t>確認課題</a:t>
            </a:r>
            <a:r>
              <a:rPr kumimoji="1" lang="en-US" altLang="ja-JP" dirty="0"/>
              <a:t>】</a:t>
            </a:r>
            <a:br>
              <a:rPr kumimoji="1" lang="en-US" altLang="ja-JP" dirty="0"/>
            </a:br>
            <a:r>
              <a:rPr kumimoji="1" lang="ja-JP" altLang="en-US" dirty="0"/>
              <a:t>　③画像のデータを計算せよ</a:t>
            </a:r>
          </a:p>
        </p:txBody>
      </p:sp>
      <p:sp>
        <p:nvSpPr>
          <p:cNvPr id="3" name="コンテンツ プレースホルダー 2">
            <a:extLst>
              <a:ext uri="{FF2B5EF4-FFF2-40B4-BE49-F238E27FC236}">
                <a16:creationId xmlns:a16="http://schemas.microsoft.com/office/drawing/2014/main" id="{C4088101-41BC-06AA-1C79-BAD4DEE3592A}"/>
              </a:ext>
            </a:extLst>
          </p:cNvPr>
          <p:cNvSpPr>
            <a:spLocks noGrp="1"/>
          </p:cNvSpPr>
          <p:nvPr>
            <p:ph idx="1"/>
          </p:nvPr>
        </p:nvSpPr>
        <p:spPr>
          <a:xfrm>
            <a:off x="628650" y="1825625"/>
            <a:ext cx="7886700" cy="1141311"/>
          </a:xfrm>
        </p:spPr>
        <p:txBody>
          <a:bodyPr>
            <a:normAutofit/>
          </a:bodyPr>
          <a:lstStyle/>
          <a:p>
            <a:pPr marL="0" indent="0">
              <a:buNone/>
            </a:pPr>
            <a:r>
              <a:rPr kumimoji="1" lang="ja-JP" altLang="en-US" dirty="0"/>
              <a:t>３）画素数１９２０</a:t>
            </a:r>
            <a:r>
              <a:rPr kumimoji="1" lang="en-US" altLang="ja-JP" dirty="0"/>
              <a:t>×</a:t>
            </a:r>
            <a:r>
              <a:rPr kumimoji="1" lang="ja-JP" altLang="en-US" dirty="0"/>
              <a:t>１０８０ピクセルでＲＧＢ各色</a:t>
            </a:r>
            <a:r>
              <a:rPr kumimoji="1" lang="en-US" altLang="ja-JP" dirty="0"/>
              <a:t>4</a:t>
            </a:r>
            <a:r>
              <a:rPr lang="ja-JP" altLang="en-US" dirty="0"/>
              <a:t>ｂｉｔでデジタル化したときのデータ量はいくらか</a:t>
            </a:r>
            <a:endParaRPr kumimoji="1" lang="ja-JP" altLang="en-US" dirty="0"/>
          </a:p>
        </p:txBody>
      </p:sp>
      <p:sp>
        <p:nvSpPr>
          <p:cNvPr id="4" name="コンテンツ プレースホルダー 2">
            <a:extLst>
              <a:ext uri="{FF2B5EF4-FFF2-40B4-BE49-F238E27FC236}">
                <a16:creationId xmlns:a16="http://schemas.microsoft.com/office/drawing/2014/main" id="{F66B5C61-5239-7CBC-AF7E-EE72FB585E0C}"/>
              </a:ext>
            </a:extLst>
          </p:cNvPr>
          <p:cNvSpPr txBox="1">
            <a:spLocks/>
          </p:cNvSpPr>
          <p:nvPr/>
        </p:nvSpPr>
        <p:spPr>
          <a:xfrm>
            <a:off x="358930" y="3101872"/>
            <a:ext cx="8426140" cy="1062541"/>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計算方法：</a:t>
            </a:r>
            <a:endParaRPr lang="en-US" altLang="ja-JP" dirty="0"/>
          </a:p>
          <a:p>
            <a:pPr marL="0" indent="0">
              <a:buFont typeface="Arial" panose="020B0604020202020204" pitchFamily="34" charset="0"/>
              <a:buNone/>
            </a:pPr>
            <a:r>
              <a:rPr lang="ja-JP" altLang="en-US" dirty="0"/>
              <a:t>　　　　１色あたりのデータ量</a:t>
            </a:r>
            <a:r>
              <a:rPr lang="en-US" altLang="ja-JP" dirty="0"/>
              <a:t>×</a:t>
            </a:r>
            <a:r>
              <a:rPr lang="ja-JP" altLang="en-US" dirty="0"/>
              <a:t>３色</a:t>
            </a:r>
            <a:r>
              <a:rPr lang="en-US" altLang="ja-JP" dirty="0"/>
              <a:t>×</a:t>
            </a:r>
            <a:r>
              <a:rPr lang="ja-JP" altLang="en-US" dirty="0"/>
              <a:t>画素数</a:t>
            </a:r>
          </a:p>
        </p:txBody>
      </p:sp>
      <p:grpSp>
        <p:nvGrpSpPr>
          <p:cNvPr id="5" name="グループ化 4">
            <a:extLst>
              <a:ext uri="{FF2B5EF4-FFF2-40B4-BE49-F238E27FC236}">
                <a16:creationId xmlns:a16="http://schemas.microsoft.com/office/drawing/2014/main" id="{C6FE8498-F979-A677-E5F0-F77B6A54BA8E}"/>
              </a:ext>
            </a:extLst>
          </p:cNvPr>
          <p:cNvGrpSpPr/>
          <p:nvPr/>
        </p:nvGrpSpPr>
        <p:grpSpPr>
          <a:xfrm>
            <a:off x="532367" y="3998475"/>
            <a:ext cx="8426140" cy="1324910"/>
            <a:chOff x="358930" y="2682843"/>
            <a:chExt cx="8426140" cy="1324910"/>
          </a:xfrm>
        </p:grpSpPr>
        <p:sp>
          <p:nvSpPr>
            <p:cNvPr id="6" name="テキスト ボックス 5">
              <a:extLst>
                <a:ext uri="{FF2B5EF4-FFF2-40B4-BE49-F238E27FC236}">
                  <a16:creationId xmlns:a16="http://schemas.microsoft.com/office/drawing/2014/main" id="{E328E97B-BF38-8610-7062-F01986329D1B}"/>
                </a:ext>
              </a:extLst>
            </p:cNvPr>
            <p:cNvSpPr txBox="1"/>
            <p:nvPr/>
          </p:nvSpPr>
          <p:spPr>
            <a:xfrm>
              <a:off x="358930" y="3546088"/>
              <a:ext cx="8426140" cy="461665"/>
            </a:xfrm>
            <a:prstGeom prst="rect">
              <a:avLst/>
            </a:prstGeom>
            <a:noFill/>
          </p:spPr>
          <p:txBody>
            <a:bodyPr wrap="square" rtlCol="0">
              <a:spAutoFit/>
            </a:bodyPr>
            <a:lstStyle/>
            <a:p>
              <a:r>
                <a:rPr kumimoji="1" lang="ja-JP" altLang="en-US" sz="2400" dirty="0"/>
                <a:t>　　　　　　４ｂｉｔ　　　　　　　　　　　　　　　　１９２０</a:t>
              </a:r>
              <a:r>
                <a:rPr kumimoji="1" lang="en-US" altLang="ja-JP" sz="2400" dirty="0"/>
                <a:t>×</a:t>
              </a:r>
              <a:r>
                <a:rPr kumimoji="1" lang="ja-JP" altLang="en-US" sz="2400" dirty="0"/>
                <a:t>１０８０</a:t>
              </a:r>
            </a:p>
          </p:txBody>
        </p:sp>
        <p:cxnSp>
          <p:nvCxnSpPr>
            <p:cNvPr id="7" name="直線矢印コネクタ 6">
              <a:extLst>
                <a:ext uri="{FF2B5EF4-FFF2-40B4-BE49-F238E27FC236}">
                  <a16:creationId xmlns:a16="http://schemas.microsoft.com/office/drawing/2014/main" id="{2CBA82D4-F1F4-679F-897B-2FC2F4D01113}"/>
                </a:ext>
              </a:extLst>
            </p:cNvPr>
            <p:cNvCxnSpPr/>
            <p:nvPr/>
          </p:nvCxnSpPr>
          <p:spPr>
            <a:xfrm flipV="1">
              <a:off x="1839951" y="2732049"/>
              <a:ext cx="0" cy="814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E7F43458-25B5-A12D-0F7F-CE8758F2E8FE}"/>
                </a:ext>
              </a:extLst>
            </p:cNvPr>
            <p:cNvCxnSpPr/>
            <p:nvPr/>
          </p:nvCxnSpPr>
          <p:spPr>
            <a:xfrm flipV="1">
              <a:off x="6361732" y="2682843"/>
              <a:ext cx="0" cy="814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62ECE1AA-75C9-A2E0-595A-2F238E364615}"/>
              </a:ext>
            </a:extLst>
          </p:cNvPr>
          <p:cNvSpPr txBox="1"/>
          <p:nvPr/>
        </p:nvSpPr>
        <p:spPr>
          <a:xfrm>
            <a:off x="532367" y="5509821"/>
            <a:ext cx="7677778" cy="1200329"/>
          </a:xfrm>
          <a:prstGeom prst="rect">
            <a:avLst/>
          </a:prstGeom>
          <a:noFill/>
        </p:spPr>
        <p:txBody>
          <a:bodyPr wrap="square" rtlCol="0">
            <a:spAutoFit/>
          </a:bodyPr>
          <a:lstStyle/>
          <a:p>
            <a:r>
              <a:rPr lang="ja-JP" altLang="en-US" sz="2400" dirty="0"/>
              <a:t>４</a:t>
            </a:r>
            <a:r>
              <a:rPr lang="en-US" altLang="ja-JP" sz="2400" dirty="0"/>
              <a:t>×</a:t>
            </a:r>
            <a:r>
              <a:rPr lang="ja-JP" altLang="en-US" sz="2400" dirty="0"/>
              <a:t>３</a:t>
            </a:r>
            <a:r>
              <a:rPr lang="en-US" altLang="ja-JP" sz="2400" dirty="0"/>
              <a:t>×</a:t>
            </a:r>
            <a:r>
              <a:rPr lang="ja-JP" altLang="en-US" sz="2400" dirty="0"/>
              <a:t>１９２０</a:t>
            </a:r>
            <a:r>
              <a:rPr lang="en-US" altLang="ja-JP" sz="2400" dirty="0"/>
              <a:t>×</a:t>
            </a:r>
            <a:r>
              <a:rPr lang="ja-JP" altLang="en-US" sz="2400" dirty="0"/>
              <a:t>１０８０　＝２４</a:t>
            </a:r>
            <a:r>
              <a:rPr lang="en-US" altLang="ja-JP" sz="2400" dirty="0"/>
              <a:t>,</a:t>
            </a:r>
            <a:r>
              <a:rPr lang="ja-JP" altLang="en-US" sz="2400" dirty="0"/>
              <a:t>８８３</a:t>
            </a:r>
            <a:r>
              <a:rPr lang="en-US" altLang="ja-JP" sz="2400" dirty="0"/>
              <a:t>,</a:t>
            </a:r>
            <a:r>
              <a:rPr lang="ja-JP" altLang="en-US" sz="2400" dirty="0"/>
              <a:t>２００ｂｉｔ</a:t>
            </a:r>
            <a:endParaRPr lang="en-US" altLang="ja-JP" sz="2400" dirty="0"/>
          </a:p>
          <a:p>
            <a:r>
              <a:rPr kumimoji="1" lang="ja-JP" altLang="en-US" sz="2400" dirty="0"/>
              <a:t>ｂｉｔをＢに変換（</a:t>
            </a:r>
            <a:r>
              <a:rPr kumimoji="1" lang="en-US" altLang="ja-JP" sz="2400" dirty="0"/>
              <a:t>8bit=1B</a:t>
            </a:r>
            <a:r>
              <a:rPr kumimoji="1" lang="ja-JP" altLang="en-US" sz="2400" dirty="0"/>
              <a:t>）　　　　：　</a:t>
            </a:r>
            <a:endParaRPr kumimoji="1" lang="en-US" altLang="ja-JP" sz="2400" dirty="0"/>
          </a:p>
          <a:p>
            <a:r>
              <a:rPr lang="ja-JP" altLang="en-US" sz="2400" dirty="0"/>
              <a:t>ＢをＫＢに変換（</a:t>
            </a:r>
            <a:r>
              <a:rPr lang="en-US" altLang="ja-JP" sz="2400" dirty="0"/>
              <a:t>1024B</a:t>
            </a:r>
            <a:r>
              <a:rPr lang="ja-JP" altLang="en-US" sz="2400" dirty="0"/>
              <a:t>＝</a:t>
            </a:r>
            <a:r>
              <a:rPr lang="en-US" altLang="ja-JP" sz="2400" dirty="0"/>
              <a:t>1KB</a:t>
            </a:r>
            <a:r>
              <a:rPr lang="ja-JP" altLang="en-US" sz="2400" dirty="0"/>
              <a:t>）：</a:t>
            </a:r>
            <a:endParaRPr lang="en-US" altLang="ja-JP" sz="2400" dirty="0"/>
          </a:p>
        </p:txBody>
      </p:sp>
    </p:spTree>
    <p:extLst>
      <p:ext uri="{BB962C8B-B14F-4D97-AF65-F5344CB8AC3E}">
        <p14:creationId xmlns:p14="http://schemas.microsoft.com/office/powerpoint/2010/main" val="324259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E9A9D-F4DF-3375-73BE-88259F550505}"/>
              </a:ext>
            </a:extLst>
          </p:cNvPr>
          <p:cNvSpPr>
            <a:spLocks noGrp="1"/>
          </p:cNvSpPr>
          <p:nvPr>
            <p:ph type="title"/>
          </p:nvPr>
        </p:nvSpPr>
        <p:spPr/>
        <p:txBody>
          <a:bodyPr/>
          <a:lstStyle/>
          <a:p>
            <a:r>
              <a:rPr kumimoji="1" lang="en-US" altLang="ja-JP" dirty="0"/>
              <a:t>【</a:t>
            </a:r>
            <a:r>
              <a:rPr kumimoji="1" lang="ja-JP" altLang="en-US" dirty="0"/>
              <a:t>知識の整理</a:t>
            </a:r>
            <a:r>
              <a:rPr kumimoji="1" lang="en-US" altLang="ja-JP" dirty="0"/>
              <a:t>】</a:t>
            </a:r>
            <a:br>
              <a:rPr kumimoji="1" lang="en-US" altLang="ja-JP" dirty="0"/>
            </a:br>
            <a:r>
              <a:rPr kumimoji="1" lang="ja-JP" altLang="en-US" dirty="0"/>
              <a:t>　④動画のデジタル化</a:t>
            </a:r>
          </a:p>
        </p:txBody>
      </p:sp>
      <p:sp>
        <p:nvSpPr>
          <p:cNvPr id="3" name="コンテンツ プレースホルダー 2">
            <a:extLst>
              <a:ext uri="{FF2B5EF4-FFF2-40B4-BE49-F238E27FC236}">
                <a16:creationId xmlns:a16="http://schemas.microsoft.com/office/drawing/2014/main" id="{FAB8284F-67CC-C813-11B2-A9B61DCE7277}"/>
              </a:ext>
            </a:extLst>
          </p:cNvPr>
          <p:cNvSpPr>
            <a:spLocks noGrp="1"/>
          </p:cNvSpPr>
          <p:nvPr>
            <p:ph idx="1"/>
          </p:nvPr>
        </p:nvSpPr>
        <p:spPr>
          <a:xfrm>
            <a:off x="628650" y="1825625"/>
            <a:ext cx="7886700" cy="1695788"/>
          </a:xfrm>
        </p:spPr>
        <p:txBody>
          <a:bodyPr>
            <a:normAutofit/>
          </a:bodyPr>
          <a:lstStyle/>
          <a:p>
            <a:pPr marL="0" indent="0">
              <a:buNone/>
            </a:pPr>
            <a:r>
              <a:rPr kumimoji="1" lang="ja-JP" altLang="en-US" dirty="0"/>
              <a:t>１）動画の仕組み</a:t>
            </a:r>
            <a:endParaRPr kumimoji="1" lang="en-US" altLang="ja-JP" dirty="0"/>
          </a:p>
          <a:p>
            <a:pPr marL="0" indent="0">
              <a:buNone/>
            </a:pPr>
            <a:r>
              <a:rPr lang="ja-JP" altLang="en-US" dirty="0"/>
              <a:t>　　　</a:t>
            </a:r>
            <a:r>
              <a:rPr kumimoji="1" lang="ja-JP" altLang="en-US" dirty="0"/>
              <a:t>＝静止画像（</a:t>
            </a:r>
            <a:r>
              <a:rPr kumimoji="1" lang="ja-JP" altLang="en-US" dirty="0">
                <a:solidFill>
                  <a:srgbClr val="FF0000"/>
                </a:solidFill>
              </a:rPr>
              <a:t>フレーム</a:t>
            </a:r>
            <a:r>
              <a:rPr kumimoji="1" lang="ja-JP" altLang="en-US" dirty="0"/>
              <a:t>）を短時間で切り替える</a:t>
            </a:r>
            <a:endParaRPr kumimoji="1" lang="en-US" altLang="ja-JP" dirty="0"/>
          </a:p>
          <a:p>
            <a:pPr marL="0" indent="0">
              <a:buNone/>
            </a:pPr>
            <a:r>
              <a:rPr lang="ja-JP" altLang="en-US" dirty="0"/>
              <a:t>　・（</a:t>
            </a:r>
            <a:r>
              <a:rPr lang="ja-JP" altLang="en-US" dirty="0">
                <a:solidFill>
                  <a:srgbClr val="FF0000"/>
                </a:solidFill>
              </a:rPr>
              <a:t>フレームレート</a:t>
            </a:r>
            <a:r>
              <a:rPr lang="ja-JP" altLang="en-US" dirty="0"/>
              <a:t>）＝</a:t>
            </a:r>
            <a:r>
              <a:rPr lang="en-US" altLang="ja-JP" dirty="0"/>
              <a:t>1</a:t>
            </a:r>
            <a:r>
              <a:rPr lang="ja-JP" altLang="en-US" dirty="0"/>
              <a:t>秒間のフレーム数・</a:t>
            </a:r>
            <a:r>
              <a:rPr lang="en-US" altLang="ja-JP" dirty="0"/>
              <a:t>fps</a:t>
            </a:r>
            <a:r>
              <a:rPr lang="ja-JP" altLang="en-US" dirty="0"/>
              <a:t>　</a:t>
            </a:r>
            <a:endParaRPr kumimoji="1" lang="ja-JP" altLang="en-US" dirty="0"/>
          </a:p>
        </p:txBody>
      </p:sp>
      <p:pic>
        <p:nvPicPr>
          <p:cNvPr id="4" name="図 3">
            <a:extLst>
              <a:ext uri="{FF2B5EF4-FFF2-40B4-BE49-F238E27FC236}">
                <a16:creationId xmlns:a16="http://schemas.microsoft.com/office/drawing/2014/main" id="{39646451-805D-4083-8412-229D05268A80}"/>
              </a:ext>
            </a:extLst>
          </p:cNvPr>
          <p:cNvPicPr>
            <a:picLocks noChangeAspect="1"/>
          </p:cNvPicPr>
          <p:nvPr/>
        </p:nvPicPr>
        <p:blipFill rotWithShape="1">
          <a:blip r:embed="rId2"/>
          <a:srcRect b="4462"/>
          <a:stretch/>
        </p:blipFill>
        <p:spPr>
          <a:xfrm>
            <a:off x="1270546" y="3429001"/>
            <a:ext cx="6365667" cy="2185476"/>
          </a:xfrm>
          <a:prstGeom prst="rect">
            <a:avLst/>
          </a:prstGeom>
        </p:spPr>
      </p:pic>
      <p:sp>
        <p:nvSpPr>
          <p:cNvPr id="6" name="テキスト ボックス 5">
            <a:extLst>
              <a:ext uri="{FF2B5EF4-FFF2-40B4-BE49-F238E27FC236}">
                <a16:creationId xmlns:a16="http://schemas.microsoft.com/office/drawing/2014/main" id="{FE1FB58D-DFC3-C34F-F15D-C2C7E4C4EAF7}"/>
              </a:ext>
            </a:extLst>
          </p:cNvPr>
          <p:cNvSpPr txBox="1"/>
          <p:nvPr/>
        </p:nvSpPr>
        <p:spPr>
          <a:xfrm>
            <a:off x="628650" y="5749426"/>
            <a:ext cx="8777868" cy="954107"/>
          </a:xfrm>
          <a:prstGeom prst="rect">
            <a:avLst/>
          </a:prstGeom>
          <a:noFill/>
        </p:spPr>
        <p:txBody>
          <a:bodyPr wrap="square">
            <a:spAutoFit/>
          </a:bodyPr>
          <a:lstStyle/>
          <a:p>
            <a:pPr marL="0" indent="0">
              <a:buNone/>
            </a:pPr>
            <a:r>
              <a:rPr kumimoji="1" lang="ja-JP" altLang="en-US" sz="2800" dirty="0"/>
              <a:t>２）動画の圧縮伸張方式＝（　</a:t>
            </a:r>
            <a:r>
              <a:rPr kumimoji="1" lang="ja-JP" altLang="en-US" sz="2800" dirty="0">
                <a:solidFill>
                  <a:srgbClr val="FF0000"/>
                </a:solidFill>
              </a:rPr>
              <a:t>コーデック</a:t>
            </a:r>
            <a:r>
              <a:rPr kumimoji="1" lang="ja-JP" altLang="en-US" sz="2800" dirty="0"/>
              <a:t>　　）</a:t>
            </a:r>
            <a:endParaRPr kumimoji="1" lang="en-US" altLang="ja-JP" sz="2800" dirty="0"/>
          </a:p>
          <a:p>
            <a:pPr marL="0" indent="0">
              <a:buNone/>
            </a:pPr>
            <a:r>
              <a:rPr lang="ja-JP" altLang="en-US" sz="2800" dirty="0"/>
              <a:t>　　→拡張子が同じでもコーデックが違うと再生できない</a:t>
            </a:r>
            <a:endParaRPr kumimoji="1" lang="en-US" altLang="ja-JP" sz="2800" dirty="0"/>
          </a:p>
        </p:txBody>
      </p:sp>
      <p:sp>
        <p:nvSpPr>
          <p:cNvPr id="5" name="テキスト ボックス 4">
            <a:extLst>
              <a:ext uri="{FF2B5EF4-FFF2-40B4-BE49-F238E27FC236}">
                <a16:creationId xmlns:a16="http://schemas.microsoft.com/office/drawing/2014/main" id="{17F111F1-89F5-E62B-02A5-67A54E2B9461}"/>
              </a:ext>
            </a:extLst>
          </p:cNvPr>
          <p:cNvSpPr txBox="1"/>
          <p:nvPr/>
        </p:nvSpPr>
        <p:spPr>
          <a:xfrm>
            <a:off x="7549779" y="5251064"/>
            <a:ext cx="1456660" cy="430887"/>
          </a:xfrm>
          <a:prstGeom prst="rect">
            <a:avLst/>
          </a:prstGeom>
          <a:noFill/>
        </p:spPr>
        <p:txBody>
          <a:bodyPr wrap="square" rtlCol="0">
            <a:spAutoFit/>
          </a:bodyPr>
          <a:lstStyle/>
          <a:p>
            <a:r>
              <a:rPr kumimoji="1" lang="ja-JP" altLang="en-US" sz="1100" dirty="0"/>
              <a:t>日本文教出版</a:t>
            </a:r>
            <a:endParaRPr kumimoji="1" lang="en-US" altLang="ja-JP" sz="1100" dirty="0"/>
          </a:p>
          <a:p>
            <a:r>
              <a:rPr kumimoji="1" lang="ja-JP" altLang="en-US" sz="1100" dirty="0"/>
              <a:t>情報</a:t>
            </a:r>
            <a:r>
              <a:rPr kumimoji="1" lang="en-US" altLang="ja-JP" sz="1100" dirty="0"/>
              <a:t>Ⅰ</a:t>
            </a:r>
            <a:r>
              <a:rPr kumimoji="1" lang="ja-JP" altLang="en-US" sz="1100" dirty="0"/>
              <a:t>教科書より</a:t>
            </a:r>
          </a:p>
        </p:txBody>
      </p:sp>
    </p:spTree>
    <p:extLst>
      <p:ext uri="{BB962C8B-B14F-4D97-AF65-F5344CB8AC3E}">
        <p14:creationId xmlns:p14="http://schemas.microsoft.com/office/powerpoint/2010/main" val="197343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09D9D-085F-0CBB-E0B5-DEF4B7006835}"/>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振り返り</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C10DAE8B-06B8-B03D-E8FA-493C7C46789E}"/>
              </a:ext>
            </a:extLst>
          </p:cNvPr>
          <p:cNvSpPr>
            <a:spLocks noGrp="1"/>
          </p:cNvSpPr>
          <p:nvPr>
            <p:ph idx="1"/>
          </p:nvPr>
        </p:nvSpPr>
        <p:spPr/>
        <p:txBody>
          <a:bodyPr/>
          <a:lstStyle/>
          <a:p>
            <a:r>
              <a:rPr kumimoji="1" lang="en-US" altLang="ja-JP" dirty="0"/>
              <a:t>No</a:t>
            </a:r>
            <a:r>
              <a:rPr lang="ja-JP" altLang="en-US" dirty="0"/>
              <a:t>９</a:t>
            </a:r>
            <a:r>
              <a:rPr kumimoji="1" lang="ja-JP" altLang="en-US" dirty="0"/>
              <a:t>で学んだこと、思ったこと、考えたことを箇条書きで３行書きましょう</a:t>
            </a:r>
          </a:p>
        </p:txBody>
      </p:sp>
      <p:graphicFrame>
        <p:nvGraphicFramePr>
          <p:cNvPr id="4" name="表 3">
            <a:extLst>
              <a:ext uri="{FF2B5EF4-FFF2-40B4-BE49-F238E27FC236}">
                <a16:creationId xmlns:a16="http://schemas.microsoft.com/office/drawing/2014/main" id="{7F26496A-05BC-F5C4-CE41-7794F35ECFA1}"/>
              </a:ext>
            </a:extLst>
          </p:cNvPr>
          <p:cNvGraphicFramePr>
            <a:graphicFrameLocks noGrp="1"/>
          </p:cNvGraphicFramePr>
          <p:nvPr>
            <p:extLst>
              <p:ext uri="{D42A27DB-BD31-4B8C-83A1-F6EECF244321}">
                <p14:modId xmlns:p14="http://schemas.microsoft.com/office/powerpoint/2010/main" val="3426111523"/>
              </p:ext>
            </p:extLst>
          </p:nvPr>
        </p:nvGraphicFramePr>
        <p:xfrm>
          <a:off x="1078523" y="3058160"/>
          <a:ext cx="6963508" cy="2560320"/>
        </p:xfrm>
        <a:graphic>
          <a:graphicData uri="http://schemas.openxmlformats.org/drawingml/2006/table">
            <a:tbl>
              <a:tblPr firstRow="1" bandRow="1">
                <a:tableStyleId>{5940675A-B579-460E-94D1-54222C63F5DA}</a:tableStyleId>
              </a:tblPr>
              <a:tblGrid>
                <a:gridCol w="6963508">
                  <a:extLst>
                    <a:ext uri="{9D8B030D-6E8A-4147-A177-3AD203B41FA5}">
                      <a16:colId xmlns:a16="http://schemas.microsoft.com/office/drawing/2014/main" val="84357"/>
                    </a:ext>
                  </a:extLst>
                </a:gridCol>
              </a:tblGrid>
              <a:tr h="370840">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extLst>
                  <a:ext uri="{0D108BD9-81ED-4DB2-BD59-A6C34878D82A}">
                    <a16:rowId xmlns:a16="http://schemas.microsoft.com/office/drawing/2014/main" val="768166407"/>
                  </a:ext>
                </a:extLst>
              </a:tr>
            </a:tbl>
          </a:graphicData>
        </a:graphic>
      </p:graphicFrame>
    </p:spTree>
    <p:extLst>
      <p:ext uri="{BB962C8B-B14F-4D97-AF65-F5344CB8AC3E}">
        <p14:creationId xmlns:p14="http://schemas.microsoft.com/office/powerpoint/2010/main" val="195682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5E8763-F8C9-64F6-9072-B31BCA3B1AAA}"/>
              </a:ext>
            </a:extLst>
          </p:cNvPr>
          <p:cNvSpPr>
            <a:spLocks noGrp="1"/>
          </p:cNvSpPr>
          <p:nvPr>
            <p:ph type="title"/>
          </p:nvPr>
        </p:nvSpPr>
        <p:spPr>
          <a:xfrm>
            <a:off x="480645" y="365126"/>
            <a:ext cx="8663355" cy="1325563"/>
          </a:xfrm>
        </p:spPr>
        <p:txBody>
          <a:bodyPr>
            <a:normAutofit/>
          </a:bodyPr>
          <a:lstStyle/>
          <a:p>
            <a:r>
              <a:rPr kumimoji="1" lang="en-US" altLang="ja-JP" dirty="0">
                <a:solidFill>
                  <a:srgbClr val="FF0000"/>
                </a:solidFill>
              </a:rPr>
              <a:t>【</a:t>
            </a:r>
            <a:r>
              <a:rPr kumimoji="1" lang="ja-JP" altLang="en-US" dirty="0">
                <a:solidFill>
                  <a:srgbClr val="FF0000"/>
                </a:solidFill>
              </a:rPr>
              <a:t>ＴＲＹ</a:t>
            </a:r>
            <a:r>
              <a:rPr kumimoji="1" lang="en-US" altLang="ja-JP" dirty="0">
                <a:solidFill>
                  <a:srgbClr val="FF0000"/>
                </a:solidFill>
              </a:rPr>
              <a:t>】</a:t>
            </a:r>
            <a:br>
              <a:rPr kumimoji="1" lang="en-US" altLang="ja-JP" dirty="0">
                <a:solidFill>
                  <a:srgbClr val="FF0000"/>
                </a:solidFill>
              </a:rPr>
            </a:br>
            <a:r>
              <a:rPr lang="ja-JP" altLang="en-US" sz="4000" dirty="0">
                <a:solidFill>
                  <a:srgbClr val="FF0000"/>
                </a:solidFill>
              </a:rPr>
              <a:t>文字数を減らして（圧縮）みよう</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F22265A0-213F-5779-FFE9-BA28C278508D}"/>
              </a:ext>
            </a:extLst>
          </p:cNvPr>
          <p:cNvSpPr>
            <a:spLocks noGrp="1"/>
          </p:cNvSpPr>
          <p:nvPr>
            <p:ph idx="1"/>
          </p:nvPr>
        </p:nvSpPr>
        <p:spPr>
          <a:xfrm>
            <a:off x="628650" y="1825626"/>
            <a:ext cx="7886700" cy="905852"/>
          </a:xfrm>
        </p:spPr>
        <p:txBody>
          <a:bodyPr/>
          <a:lstStyle/>
          <a:p>
            <a:pPr marL="0" indent="0">
              <a:buNone/>
            </a:pPr>
            <a:r>
              <a:rPr kumimoji="1" lang="ja-JP" altLang="en-US" dirty="0"/>
              <a:t>（１）ルール：同じデータが連続して並んでいる部分に注目して数字で表して文字数を減らす</a:t>
            </a:r>
          </a:p>
        </p:txBody>
      </p:sp>
      <p:graphicFrame>
        <p:nvGraphicFramePr>
          <p:cNvPr id="4" name="表 3">
            <a:extLst>
              <a:ext uri="{FF2B5EF4-FFF2-40B4-BE49-F238E27FC236}">
                <a16:creationId xmlns:a16="http://schemas.microsoft.com/office/drawing/2014/main" id="{28ABA5F6-66C8-3C65-285A-0D27C71295A1}"/>
              </a:ext>
            </a:extLst>
          </p:cNvPr>
          <p:cNvGraphicFramePr>
            <a:graphicFrameLocks noGrp="1"/>
          </p:cNvGraphicFramePr>
          <p:nvPr>
            <p:extLst>
              <p:ext uri="{D42A27DB-BD31-4B8C-83A1-F6EECF244321}">
                <p14:modId xmlns:p14="http://schemas.microsoft.com/office/powerpoint/2010/main" val="4137260329"/>
              </p:ext>
            </p:extLst>
          </p:nvPr>
        </p:nvGraphicFramePr>
        <p:xfrm>
          <a:off x="168519" y="2784232"/>
          <a:ext cx="8663355" cy="2987040"/>
        </p:xfrm>
        <a:graphic>
          <a:graphicData uri="http://schemas.openxmlformats.org/drawingml/2006/table">
            <a:tbl>
              <a:tblPr firstRow="1" firstCol="1" bandRow="1">
                <a:tableStyleId>{5940675A-B579-460E-94D1-54222C63F5DA}</a:tableStyleId>
              </a:tblPr>
              <a:tblGrid>
                <a:gridCol w="474017">
                  <a:extLst>
                    <a:ext uri="{9D8B030D-6E8A-4147-A177-3AD203B41FA5}">
                      <a16:colId xmlns:a16="http://schemas.microsoft.com/office/drawing/2014/main" val="43795954"/>
                    </a:ext>
                  </a:extLst>
                </a:gridCol>
                <a:gridCol w="3082969">
                  <a:extLst>
                    <a:ext uri="{9D8B030D-6E8A-4147-A177-3AD203B41FA5}">
                      <a16:colId xmlns:a16="http://schemas.microsoft.com/office/drawing/2014/main" val="3954667429"/>
                    </a:ext>
                  </a:extLst>
                </a:gridCol>
                <a:gridCol w="3556985">
                  <a:extLst>
                    <a:ext uri="{9D8B030D-6E8A-4147-A177-3AD203B41FA5}">
                      <a16:colId xmlns:a16="http://schemas.microsoft.com/office/drawing/2014/main" val="290924380"/>
                    </a:ext>
                  </a:extLst>
                </a:gridCol>
                <a:gridCol w="1549384">
                  <a:extLst>
                    <a:ext uri="{9D8B030D-6E8A-4147-A177-3AD203B41FA5}">
                      <a16:colId xmlns:a16="http://schemas.microsoft.com/office/drawing/2014/main" val="4249059417"/>
                    </a:ext>
                  </a:extLst>
                </a:gridCol>
              </a:tblGrid>
              <a:tr h="0">
                <a:tc>
                  <a:txBody>
                    <a:bodyPr/>
                    <a:lstStyle/>
                    <a:p>
                      <a:pPr algn="just"/>
                      <a:r>
                        <a:rPr lang="en-US"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元のデータ</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a:effectLst/>
                          <a:latin typeface="+mn-ea"/>
                          <a:ea typeface="+mn-ea"/>
                        </a:rPr>
                        <a:t>圧縮後のデータ</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a:effectLst/>
                          <a:latin typeface="+mn-ea"/>
                          <a:ea typeface="+mn-ea"/>
                        </a:rPr>
                        <a:t>文字数</a:t>
                      </a:r>
                      <a:endParaRPr lang="ja-JP" sz="28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309114910"/>
                  </a:ext>
                </a:extLst>
              </a:tr>
              <a:tr h="0">
                <a:tc>
                  <a:txBody>
                    <a:bodyPr/>
                    <a:lstStyle/>
                    <a:p>
                      <a:pPr algn="just"/>
                      <a:r>
                        <a:rPr lang="ja-JP" sz="2800" kern="100">
                          <a:effectLst/>
                          <a:latin typeface="+mn-ea"/>
                          <a:ea typeface="+mn-ea"/>
                        </a:rPr>
                        <a:t>例</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赤赤赤青青青青青黄黄（</a:t>
                      </a:r>
                      <a:r>
                        <a:rPr lang="en-US" sz="2800" kern="100" dirty="0">
                          <a:effectLst/>
                          <a:latin typeface="+mn-ea"/>
                          <a:ea typeface="+mn-ea"/>
                        </a:rPr>
                        <a:t>10</a:t>
                      </a:r>
                      <a:r>
                        <a:rPr lang="ja-JP" sz="2800" kern="100" dirty="0">
                          <a:effectLst/>
                          <a:latin typeface="+mn-ea"/>
                          <a:ea typeface="+mn-ea"/>
                        </a:rPr>
                        <a:t>文字）</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赤３青５黄２　　　</a:t>
                      </a:r>
                      <a:endParaRPr lang="en-US" altLang="ja-JP" sz="2800" kern="100" dirty="0">
                        <a:effectLst/>
                        <a:latin typeface="+mn-ea"/>
                        <a:ea typeface="+mn-ea"/>
                      </a:endParaRPr>
                    </a:p>
                    <a:p>
                      <a:pPr algn="just"/>
                      <a:r>
                        <a:rPr lang="ja-JP" sz="2800" kern="100" dirty="0">
                          <a:effectLst/>
                          <a:latin typeface="+mn-ea"/>
                          <a:ea typeface="+mn-ea"/>
                        </a:rPr>
                        <a:t>※色＋数で表す</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a:effectLst/>
                          <a:latin typeface="+mn-ea"/>
                          <a:ea typeface="+mn-ea"/>
                        </a:rPr>
                        <a:t>　</a:t>
                      </a:r>
                      <a:r>
                        <a:rPr lang="en-US" sz="2800" kern="100">
                          <a:effectLst/>
                          <a:latin typeface="+mn-ea"/>
                          <a:ea typeface="+mn-ea"/>
                        </a:rPr>
                        <a:t>6</a:t>
                      </a:r>
                      <a:r>
                        <a:rPr lang="ja-JP" sz="2800" kern="100">
                          <a:effectLst/>
                          <a:latin typeface="+mn-ea"/>
                          <a:ea typeface="+mn-ea"/>
                        </a:rPr>
                        <a:t>文字</a:t>
                      </a:r>
                      <a:endParaRPr lang="ja-JP" sz="28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4076166012"/>
                  </a:ext>
                </a:extLst>
              </a:tr>
              <a:tr h="0">
                <a:tc>
                  <a:txBody>
                    <a:bodyPr/>
                    <a:lstStyle/>
                    <a:p>
                      <a:pPr algn="just"/>
                      <a:r>
                        <a:rPr lang="ja-JP" sz="2800" kern="100">
                          <a:effectLst/>
                          <a:latin typeface="+mn-ea"/>
                          <a:ea typeface="+mn-ea"/>
                        </a:rPr>
                        <a:t>①</a:t>
                      </a:r>
                    </a:p>
                    <a:p>
                      <a:pPr algn="just"/>
                      <a:r>
                        <a:rPr lang="en-US" sz="2800" kern="100">
                          <a:effectLst/>
                          <a:latin typeface="+mn-ea"/>
                          <a:ea typeface="+mn-ea"/>
                        </a:rPr>
                        <a:t> </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白白白白黒黒黒黒黒黒（</a:t>
                      </a:r>
                      <a:r>
                        <a:rPr lang="en-US" sz="2800" kern="100" dirty="0">
                          <a:effectLst/>
                          <a:latin typeface="+mn-ea"/>
                          <a:ea typeface="+mn-ea"/>
                        </a:rPr>
                        <a:t>10</a:t>
                      </a:r>
                      <a:r>
                        <a:rPr lang="ja-JP" sz="2800" kern="100" dirty="0">
                          <a:effectLst/>
                          <a:latin typeface="+mn-ea"/>
                          <a:ea typeface="+mn-ea"/>
                        </a:rPr>
                        <a:t>文字）</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endParaRPr lang="ja-JP" sz="2800" kern="100" dirty="0">
                        <a:solidFill>
                          <a:srgbClr val="FF0000"/>
                        </a:solidFill>
                        <a:effectLst/>
                        <a:latin typeface="+mn-ea"/>
                        <a:ea typeface="+mn-ea"/>
                        <a:cs typeface="Times New Roman" panose="02020603050405020304" pitchFamily="18" charset="0"/>
                      </a:endParaRPr>
                    </a:p>
                  </a:txBody>
                  <a:tcPr marL="68580" marR="68580" marT="0" marB="0"/>
                </a:tc>
                <a:tc>
                  <a:txBody>
                    <a:bodyPr/>
                    <a:lstStyle/>
                    <a:p>
                      <a:pPr algn="just"/>
                      <a:r>
                        <a:rPr lang="en-US" sz="2800" kern="100" dirty="0">
                          <a:solidFill>
                            <a:srgbClr val="FF0000"/>
                          </a:solidFill>
                          <a:effectLst/>
                          <a:latin typeface="+mn-ea"/>
                          <a:ea typeface="+mn-ea"/>
                        </a:rPr>
                        <a:t> </a:t>
                      </a:r>
                      <a:endParaRPr lang="ja-JP" sz="2800" kern="100" dirty="0">
                        <a:solidFill>
                          <a:srgbClr val="FF0000"/>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795865648"/>
                  </a:ext>
                </a:extLst>
              </a:tr>
              <a:tr h="0">
                <a:tc>
                  <a:txBody>
                    <a:bodyPr/>
                    <a:lstStyle/>
                    <a:p>
                      <a:pPr algn="just"/>
                      <a:r>
                        <a:rPr lang="ja-JP" sz="2800" kern="100">
                          <a:effectLst/>
                          <a:latin typeface="+mn-ea"/>
                          <a:ea typeface="+mn-ea"/>
                        </a:rPr>
                        <a:t>②</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白白青青青緑緑緑緑黒黒黒（</a:t>
                      </a:r>
                      <a:r>
                        <a:rPr lang="en-US" sz="2800" kern="100" dirty="0">
                          <a:effectLst/>
                          <a:latin typeface="+mn-ea"/>
                          <a:ea typeface="+mn-ea"/>
                        </a:rPr>
                        <a:t>12</a:t>
                      </a:r>
                      <a:r>
                        <a:rPr lang="ja-JP" sz="2800" kern="100" dirty="0">
                          <a:effectLst/>
                          <a:latin typeface="+mn-ea"/>
                          <a:ea typeface="+mn-ea"/>
                        </a:rPr>
                        <a:t>文字）</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en-US" sz="2800" kern="100" dirty="0">
                          <a:effectLst/>
                          <a:latin typeface="+mn-ea"/>
                          <a:ea typeface="+mn-ea"/>
                        </a:rPr>
                        <a:t> </a:t>
                      </a:r>
                      <a:endParaRPr lang="ja-JP" sz="2800" kern="100" dirty="0">
                        <a:effectLst/>
                        <a:latin typeface="+mn-ea"/>
                        <a:ea typeface="+mn-ea"/>
                      </a:endParaRPr>
                    </a:p>
                    <a:p>
                      <a:pPr algn="just"/>
                      <a:r>
                        <a:rPr lang="ja-JP"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en-US"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55606297"/>
                  </a:ext>
                </a:extLst>
              </a:tr>
            </a:tbl>
          </a:graphicData>
        </a:graphic>
      </p:graphicFrame>
      <p:sp>
        <p:nvSpPr>
          <p:cNvPr id="5" name="テキスト ボックス 4">
            <a:extLst>
              <a:ext uri="{FF2B5EF4-FFF2-40B4-BE49-F238E27FC236}">
                <a16:creationId xmlns:a16="http://schemas.microsoft.com/office/drawing/2014/main" id="{B2741F7F-BFEB-6D06-1296-1FEC16B2CF17}"/>
              </a:ext>
            </a:extLst>
          </p:cNvPr>
          <p:cNvSpPr txBox="1"/>
          <p:nvPr/>
        </p:nvSpPr>
        <p:spPr>
          <a:xfrm>
            <a:off x="970156" y="6021659"/>
            <a:ext cx="7961971" cy="523220"/>
          </a:xfrm>
          <a:prstGeom prst="rect">
            <a:avLst/>
          </a:prstGeom>
          <a:noFill/>
        </p:spPr>
        <p:txBody>
          <a:bodyPr wrap="square" rtlCol="0">
            <a:spAutoFit/>
          </a:bodyPr>
          <a:lstStyle/>
          <a:p>
            <a:r>
              <a:rPr kumimoji="1" lang="ja-JP" altLang="en-US" sz="2800" dirty="0">
                <a:solidFill>
                  <a:srgbClr val="FF0000"/>
                </a:solidFill>
              </a:rPr>
              <a:t>考えてみよう：どんなデータが圧縮しやすいだろう？</a:t>
            </a:r>
          </a:p>
        </p:txBody>
      </p:sp>
    </p:spTree>
    <p:extLst>
      <p:ext uri="{BB962C8B-B14F-4D97-AF65-F5344CB8AC3E}">
        <p14:creationId xmlns:p14="http://schemas.microsoft.com/office/powerpoint/2010/main" val="53450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37DA9A-F3D8-AAA9-5981-A1B1D33F5854}"/>
              </a:ext>
            </a:extLst>
          </p:cNvPr>
          <p:cNvSpPr>
            <a:spLocks noGrp="1"/>
          </p:cNvSpPr>
          <p:nvPr>
            <p:ph type="title"/>
          </p:nvPr>
        </p:nvSpPr>
        <p:spPr/>
        <p:txBody>
          <a:bodyPr/>
          <a:lstStyle/>
          <a:p>
            <a:endParaRPr lang="ja-JP" altLang="en-US"/>
          </a:p>
        </p:txBody>
      </p:sp>
      <p:sp>
        <p:nvSpPr>
          <p:cNvPr id="11" name="テキスト ボックス 10">
            <a:extLst>
              <a:ext uri="{FF2B5EF4-FFF2-40B4-BE49-F238E27FC236}">
                <a16:creationId xmlns:a16="http://schemas.microsoft.com/office/drawing/2014/main" id="{DB7AE268-A983-2AC7-46CA-AD663A3EFA58}"/>
              </a:ext>
            </a:extLst>
          </p:cNvPr>
          <p:cNvSpPr txBox="1"/>
          <p:nvPr/>
        </p:nvSpPr>
        <p:spPr>
          <a:xfrm>
            <a:off x="230798" y="2052935"/>
            <a:ext cx="8682404" cy="1015663"/>
          </a:xfrm>
          <a:prstGeom prst="rect">
            <a:avLst/>
          </a:prstGeom>
          <a:noFill/>
        </p:spPr>
        <p:txBody>
          <a:bodyPr wrap="square">
            <a:spAutoFit/>
          </a:bodyPr>
          <a:lstStyle/>
          <a:p>
            <a:pPr algn="just"/>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（２）</a:t>
            </a:r>
            <a:r>
              <a:rPr lang="ja-JP" altLang="ja-JP" sz="36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600" kern="100" dirty="0">
                <a:effectLst/>
                <a:latin typeface="Century" panose="02040604050505020304" pitchFamily="18" charset="0"/>
                <a:ea typeface="ＭＳ ゴシック" panose="020B0609070205080204" pitchFamily="49" charset="-128"/>
                <a:cs typeface="Times New Roman" panose="02020603050405020304" pitchFamily="18" charset="0"/>
              </a:rPr>
              <a:t>ＤＤＤ</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　を</a:t>
            </a:r>
            <a:endPar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r>
              <a:rPr lang="ja-JP" altLang="en-US" sz="2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Ａ＝</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、Ｂ＝</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、Ｃ＝</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、Ｄ＝</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と割り当てて数値に変換</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表 12">
            <a:extLst>
              <a:ext uri="{FF2B5EF4-FFF2-40B4-BE49-F238E27FC236}">
                <a16:creationId xmlns:a16="http://schemas.microsoft.com/office/drawing/2014/main" id="{6FEC5BB9-A0EF-FFD5-013D-089DCB6C5EDB}"/>
              </a:ext>
            </a:extLst>
          </p:cNvPr>
          <p:cNvGraphicFramePr>
            <a:graphicFrameLocks noGrp="1"/>
          </p:cNvGraphicFramePr>
          <p:nvPr>
            <p:extLst>
              <p:ext uri="{D42A27DB-BD31-4B8C-83A1-F6EECF244321}">
                <p14:modId xmlns:p14="http://schemas.microsoft.com/office/powerpoint/2010/main" val="1985067939"/>
              </p:ext>
            </p:extLst>
          </p:nvPr>
        </p:nvGraphicFramePr>
        <p:xfrm>
          <a:off x="628650" y="3175195"/>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r>
                        <a:rPr lang="ja-JP" altLang="en-US" sz="2800" kern="100" dirty="0">
                          <a:effectLst/>
                        </a:rPr>
                        <a:t>ＡＡＢ・・・</a:t>
                      </a:r>
                      <a:endParaRPr lang="ja-JP" sz="2800" kern="100" dirty="0">
                        <a:effectLst/>
                      </a:endParaRPr>
                    </a:p>
                    <a:p>
                      <a:pPr algn="just"/>
                      <a:r>
                        <a:rPr lang="en-US" sz="2800" kern="100" dirty="0">
                          <a:effectLst/>
                        </a:rPr>
                        <a:t> </a:t>
                      </a:r>
                      <a:r>
                        <a:rPr lang="en-US" altLang="ja-JP" sz="2800" kern="100" dirty="0">
                          <a:solidFill>
                            <a:srgbClr val="FF0000"/>
                          </a:solidFill>
                          <a:effectLst/>
                        </a:rPr>
                        <a:t>00010101</a:t>
                      </a:r>
                      <a:r>
                        <a:rPr lang="ja-JP" altLang="en-US" sz="2800" kern="100" dirty="0">
                          <a:solidFill>
                            <a:srgbClr val="FF0000"/>
                          </a:solidFill>
                          <a:effectLst/>
                        </a:rPr>
                        <a:t>・・・</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endParaRPr lang="en-US" altLang="ja-JP" sz="2800" kern="100" dirty="0">
                        <a:effectLst/>
                      </a:endParaRPr>
                    </a:p>
                    <a:p>
                      <a:pPr indent="533400" algn="just"/>
                      <a:r>
                        <a:rPr lang="ja-JP" altLang="en-US" sz="2800" kern="100" dirty="0">
                          <a:effectLst/>
                          <a:latin typeface="+mn-ea"/>
                          <a:ea typeface="+mn-ea"/>
                          <a:cs typeface="Times New Roman" panose="02020603050405020304" pitchFamily="18" charset="0"/>
                        </a:rPr>
                        <a:t>けた</a:t>
                      </a:r>
                      <a:endParaRPr lang="ja-JP" sz="2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5" name="テキスト ボックス 14">
            <a:extLst>
              <a:ext uri="{FF2B5EF4-FFF2-40B4-BE49-F238E27FC236}">
                <a16:creationId xmlns:a16="http://schemas.microsoft.com/office/drawing/2014/main" id="{65AB8E33-0358-5ED7-1447-F78AC66E609F}"/>
              </a:ext>
            </a:extLst>
          </p:cNvPr>
          <p:cNvSpPr txBox="1"/>
          <p:nvPr/>
        </p:nvSpPr>
        <p:spPr>
          <a:xfrm>
            <a:off x="1504216" y="4135232"/>
            <a:ext cx="7557721" cy="646331"/>
          </a:xfrm>
          <a:prstGeom prst="rect">
            <a:avLst/>
          </a:prstGeom>
          <a:noFill/>
        </p:spPr>
        <p:txBody>
          <a:bodyPr wrap="square">
            <a:spAutoFit/>
          </a:bodyPr>
          <a:lstStyle/>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・出現回数が多い順（Ｄが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7</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回、Ｂが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回、Ａが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回、Ｃが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回）の順に</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　短い数値となるように数値の割り当てを変更する　</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DF87062-E289-ECB9-CF0E-AEFD6FCB2A24}"/>
              </a:ext>
            </a:extLst>
          </p:cNvPr>
          <p:cNvSpPr txBox="1"/>
          <p:nvPr/>
        </p:nvSpPr>
        <p:spPr>
          <a:xfrm>
            <a:off x="628650" y="4688105"/>
            <a:ext cx="8151935" cy="954107"/>
          </a:xfrm>
          <a:prstGeom prst="rect">
            <a:avLst/>
          </a:prstGeom>
          <a:noFill/>
        </p:spPr>
        <p:txBody>
          <a:bodyPr wrap="square">
            <a:spAutoFit/>
          </a:bodyPr>
          <a:lstStyle/>
          <a:p>
            <a:r>
              <a:rPr lang="ja-JP" altLang="en-US" sz="2400" dirty="0"/>
              <a:t>・</a:t>
            </a:r>
            <a:r>
              <a:rPr lang="ja-JP" altLang="ja-JP" sz="32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200" kern="100" dirty="0">
                <a:effectLst/>
                <a:latin typeface="Century" panose="02040604050505020304" pitchFamily="18" charset="0"/>
                <a:ea typeface="ＭＳ ゴシック" panose="020B0609070205080204" pitchFamily="49" charset="-128"/>
                <a:cs typeface="Times New Roman" panose="02020603050405020304" pitchFamily="18" charset="0"/>
              </a:rPr>
              <a:t>ＤＤＤ</a:t>
            </a:r>
            <a:r>
              <a:rPr lang="ja-JP" alt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を</a:t>
            </a:r>
            <a:endParaRPr lang="en-US" altLang="ja-JP" sz="2400" dirty="0"/>
          </a:p>
          <a:p>
            <a:r>
              <a:rPr lang="ja-JP" altLang="en-US" sz="2400" dirty="0"/>
              <a:t>　Ｄ＝</a:t>
            </a:r>
            <a:r>
              <a:rPr lang="en-US" altLang="ja-JP" sz="2400" dirty="0"/>
              <a:t>0</a:t>
            </a:r>
            <a:r>
              <a:rPr lang="ja-JP" altLang="en-US" sz="2400" dirty="0"/>
              <a:t>　Ｂ＝</a:t>
            </a:r>
            <a:r>
              <a:rPr lang="en-US" altLang="ja-JP" sz="2400" dirty="0"/>
              <a:t>10</a:t>
            </a:r>
            <a:r>
              <a:rPr lang="ja-JP" altLang="en-US" sz="2400" dirty="0"/>
              <a:t>、Ａ＝</a:t>
            </a:r>
            <a:r>
              <a:rPr lang="en-US" altLang="ja-JP" sz="2400" dirty="0"/>
              <a:t>110</a:t>
            </a:r>
            <a:r>
              <a:rPr lang="ja-JP" altLang="en-US" sz="2400" dirty="0"/>
              <a:t>、Ｃ＝</a:t>
            </a:r>
            <a:r>
              <a:rPr lang="en-US" altLang="ja-JP" sz="2400" dirty="0"/>
              <a:t>111</a:t>
            </a:r>
            <a:r>
              <a:rPr lang="ja-JP" altLang="en-US" sz="2400" dirty="0"/>
              <a:t>と割り当てなおして変換</a:t>
            </a:r>
          </a:p>
        </p:txBody>
      </p:sp>
      <p:graphicFrame>
        <p:nvGraphicFramePr>
          <p:cNvPr id="18" name="表 17">
            <a:extLst>
              <a:ext uri="{FF2B5EF4-FFF2-40B4-BE49-F238E27FC236}">
                <a16:creationId xmlns:a16="http://schemas.microsoft.com/office/drawing/2014/main" id="{EFCDCC99-033C-E7D6-F395-9ADB5E3B5C77}"/>
              </a:ext>
            </a:extLst>
          </p:cNvPr>
          <p:cNvGraphicFramePr>
            <a:graphicFrameLocks noGrp="1"/>
          </p:cNvGraphicFramePr>
          <p:nvPr>
            <p:extLst>
              <p:ext uri="{D42A27DB-BD31-4B8C-83A1-F6EECF244321}">
                <p14:modId xmlns:p14="http://schemas.microsoft.com/office/powerpoint/2010/main" val="934444695"/>
              </p:ext>
            </p:extLst>
          </p:nvPr>
        </p:nvGraphicFramePr>
        <p:xfrm>
          <a:off x="628650" y="5642212"/>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r>
                        <a:rPr lang="ja-JP" altLang="en-US" sz="2800" kern="100" dirty="0">
                          <a:effectLst/>
                        </a:rPr>
                        <a:t>ＡＡＢ・・・</a:t>
                      </a:r>
                      <a:endParaRPr lang="en-US" altLang="ja-JP" sz="2800" kern="100" dirty="0">
                        <a:effectLst/>
                      </a:endParaRPr>
                    </a:p>
                    <a:p>
                      <a:pPr algn="just"/>
                      <a:r>
                        <a:rPr lang="en-US" sz="2800" kern="100" dirty="0">
                          <a:effectLst/>
                        </a:rPr>
                        <a:t> </a:t>
                      </a:r>
                      <a:r>
                        <a:rPr lang="en-US" altLang="ja-JP" sz="2800" kern="100" dirty="0">
                          <a:solidFill>
                            <a:srgbClr val="FF0000"/>
                          </a:solidFill>
                          <a:effectLst/>
                        </a:rPr>
                        <a:t>110101010</a:t>
                      </a:r>
                      <a:r>
                        <a:rPr lang="ja-JP" altLang="en-US" sz="2800" kern="100" dirty="0">
                          <a:solidFill>
                            <a:srgbClr val="FF0000"/>
                          </a:solidFill>
                          <a:effectLst/>
                        </a:rPr>
                        <a:t>・・・</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r>
                        <a:rPr lang="en-US" sz="2800" kern="100" dirty="0">
                          <a:effectLst/>
                        </a:rPr>
                        <a:t> </a:t>
                      </a:r>
                      <a:endParaRPr lang="ja-JP" sz="2800" kern="100" dirty="0">
                        <a:effectLst/>
                      </a:endParaRPr>
                    </a:p>
                    <a:p>
                      <a:pPr indent="533400" algn="just"/>
                      <a:r>
                        <a:rPr lang="ja-JP" altLang="en-US" sz="2800" kern="100" dirty="0">
                          <a:effectLst/>
                        </a:rPr>
                        <a:t>　</a:t>
                      </a:r>
                      <a:r>
                        <a:rPr lang="ja-JP" sz="2800" kern="100" dirty="0">
                          <a:effectLst/>
                        </a:rPr>
                        <a:t>けた</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9" name="矢印: 下 18">
            <a:extLst>
              <a:ext uri="{FF2B5EF4-FFF2-40B4-BE49-F238E27FC236}">
                <a16:creationId xmlns:a16="http://schemas.microsoft.com/office/drawing/2014/main" id="{EDC19363-F1CB-30A1-F5D8-DFB31FAEC361}"/>
              </a:ext>
            </a:extLst>
          </p:cNvPr>
          <p:cNvSpPr/>
          <p:nvPr/>
        </p:nvSpPr>
        <p:spPr>
          <a:xfrm>
            <a:off x="1031631" y="4181960"/>
            <a:ext cx="679938" cy="5528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784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37DA9A-F3D8-AAA9-5981-A1B1D33F5854}"/>
              </a:ext>
            </a:extLst>
          </p:cNvPr>
          <p:cNvSpPr>
            <a:spLocks noGrp="1"/>
          </p:cNvSpPr>
          <p:nvPr>
            <p:ph type="title"/>
          </p:nvPr>
        </p:nvSpPr>
        <p:spPr/>
        <p:txBody>
          <a:bodyPr/>
          <a:lstStyle/>
          <a:p>
            <a:endParaRPr lang="ja-JP" altLang="en-US"/>
          </a:p>
        </p:txBody>
      </p:sp>
      <p:sp>
        <p:nvSpPr>
          <p:cNvPr id="11" name="テキスト ボックス 10">
            <a:extLst>
              <a:ext uri="{FF2B5EF4-FFF2-40B4-BE49-F238E27FC236}">
                <a16:creationId xmlns:a16="http://schemas.microsoft.com/office/drawing/2014/main" id="{DB7AE268-A983-2AC7-46CA-AD663A3EFA58}"/>
              </a:ext>
            </a:extLst>
          </p:cNvPr>
          <p:cNvSpPr txBox="1"/>
          <p:nvPr/>
        </p:nvSpPr>
        <p:spPr>
          <a:xfrm>
            <a:off x="230798" y="2052935"/>
            <a:ext cx="8682404" cy="1015663"/>
          </a:xfrm>
          <a:prstGeom prst="rect">
            <a:avLst/>
          </a:prstGeom>
          <a:noFill/>
        </p:spPr>
        <p:txBody>
          <a:bodyPr wrap="square">
            <a:spAutoFit/>
          </a:bodyPr>
          <a:lstStyle/>
          <a:p>
            <a:pPr algn="just"/>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（２）</a:t>
            </a:r>
            <a:r>
              <a:rPr lang="ja-JP" altLang="ja-JP" sz="36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600" kern="100" dirty="0">
                <a:effectLst/>
                <a:latin typeface="Century" panose="02040604050505020304" pitchFamily="18" charset="0"/>
                <a:ea typeface="ＭＳ ゴシック" panose="020B0609070205080204" pitchFamily="49" charset="-128"/>
                <a:cs typeface="Times New Roman" panose="02020603050405020304" pitchFamily="18" charset="0"/>
              </a:rPr>
              <a:t>ＤＤ</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　を</a:t>
            </a:r>
            <a:endPar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r>
              <a:rPr lang="ja-JP" altLang="en-US" sz="2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Ａ＝</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、Ｂ＝</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、Ｃ＝</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、Ｄ＝</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と割り当てて数値に変換</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表 12">
            <a:extLst>
              <a:ext uri="{FF2B5EF4-FFF2-40B4-BE49-F238E27FC236}">
                <a16:creationId xmlns:a16="http://schemas.microsoft.com/office/drawing/2014/main" id="{6FEC5BB9-A0EF-FFD5-013D-089DCB6C5EDB}"/>
              </a:ext>
            </a:extLst>
          </p:cNvPr>
          <p:cNvGraphicFramePr>
            <a:graphicFrameLocks noGrp="1"/>
          </p:cNvGraphicFramePr>
          <p:nvPr>
            <p:extLst>
              <p:ext uri="{D42A27DB-BD31-4B8C-83A1-F6EECF244321}">
                <p14:modId xmlns:p14="http://schemas.microsoft.com/office/powerpoint/2010/main" val="4256766552"/>
              </p:ext>
            </p:extLst>
          </p:nvPr>
        </p:nvGraphicFramePr>
        <p:xfrm>
          <a:off x="628650" y="3175195"/>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endParaRPr lang="ja-JP" sz="2800" kern="100" dirty="0">
                        <a:solidFill>
                          <a:srgbClr val="FF0000"/>
                        </a:solidFill>
                        <a:effectLst/>
                      </a:endParaRPr>
                    </a:p>
                    <a:p>
                      <a:pPr algn="just"/>
                      <a:r>
                        <a:rPr lang="en-US" sz="2800" kern="100" dirty="0">
                          <a:solidFill>
                            <a:srgbClr val="FF0000"/>
                          </a:solidFill>
                          <a:effectLst/>
                        </a:rPr>
                        <a:t> </a:t>
                      </a:r>
                      <a:r>
                        <a:rPr lang="en-US" altLang="ja-JP" sz="2800" kern="100" dirty="0">
                          <a:solidFill>
                            <a:srgbClr val="FF0000"/>
                          </a:solidFill>
                          <a:effectLst/>
                        </a:rPr>
                        <a:t>0001010110111111111111</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r>
                        <a:rPr lang="ja-JP" altLang="en-US" sz="2800" kern="100" dirty="0">
                          <a:solidFill>
                            <a:srgbClr val="FF0000"/>
                          </a:solidFill>
                          <a:effectLst/>
                        </a:rPr>
                        <a:t>２４</a:t>
                      </a:r>
                      <a:endParaRPr lang="en-US" altLang="ja-JP" sz="2800" kern="100" dirty="0">
                        <a:solidFill>
                          <a:srgbClr val="FF0000"/>
                        </a:solidFill>
                        <a:effectLst/>
                      </a:endParaRPr>
                    </a:p>
                    <a:p>
                      <a:pPr indent="533400" algn="just"/>
                      <a:r>
                        <a:rPr lang="ja-JP" altLang="en-US" sz="2800" kern="100" dirty="0">
                          <a:solidFill>
                            <a:srgbClr val="FF0000"/>
                          </a:solidFill>
                          <a:effectLst/>
                          <a:latin typeface="+mn-ea"/>
                          <a:ea typeface="+mn-ea"/>
                          <a:cs typeface="Times New Roman" panose="02020603050405020304" pitchFamily="18" charset="0"/>
                        </a:rPr>
                        <a:t>けた</a:t>
                      </a:r>
                      <a:endParaRPr lang="ja-JP" sz="2800" kern="100" dirty="0">
                        <a:solidFill>
                          <a:srgbClr val="FF0000"/>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5" name="テキスト ボックス 14">
            <a:extLst>
              <a:ext uri="{FF2B5EF4-FFF2-40B4-BE49-F238E27FC236}">
                <a16:creationId xmlns:a16="http://schemas.microsoft.com/office/drawing/2014/main" id="{65AB8E33-0358-5ED7-1447-F78AC66E609F}"/>
              </a:ext>
            </a:extLst>
          </p:cNvPr>
          <p:cNvSpPr txBox="1"/>
          <p:nvPr/>
        </p:nvSpPr>
        <p:spPr>
          <a:xfrm>
            <a:off x="1504216" y="4135232"/>
            <a:ext cx="7557721" cy="646331"/>
          </a:xfrm>
          <a:prstGeom prst="rect">
            <a:avLst/>
          </a:prstGeom>
          <a:noFill/>
        </p:spPr>
        <p:txBody>
          <a:bodyPr wrap="square">
            <a:spAutoFit/>
          </a:bodyPr>
          <a:lstStyle/>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・出現回数が多い順（Ｄが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7</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回、Ｂが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4</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回、Ａが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回、Ｃが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回）の順に</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　短い数値となるように数値の割り当てを変更する　</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DF87062-E289-ECB9-CF0E-AEFD6FCB2A24}"/>
              </a:ext>
            </a:extLst>
          </p:cNvPr>
          <p:cNvSpPr txBox="1"/>
          <p:nvPr/>
        </p:nvSpPr>
        <p:spPr>
          <a:xfrm>
            <a:off x="628650" y="4688105"/>
            <a:ext cx="8151935" cy="954107"/>
          </a:xfrm>
          <a:prstGeom prst="rect">
            <a:avLst/>
          </a:prstGeom>
          <a:noFill/>
        </p:spPr>
        <p:txBody>
          <a:bodyPr wrap="square">
            <a:spAutoFit/>
          </a:bodyPr>
          <a:lstStyle/>
          <a:p>
            <a:r>
              <a:rPr lang="ja-JP" altLang="en-US" sz="2400" dirty="0"/>
              <a:t>・</a:t>
            </a:r>
            <a:r>
              <a:rPr lang="ja-JP" altLang="ja-JP" sz="32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200" kern="100" dirty="0">
                <a:effectLst/>
                <a:latin typeface="Century" panose="02040604050505020304" pitchFamily="18" charset="0"/>
                <a:ea typeface="ＭＳ ゴシック" panose="020B0609070205080204" pitchFamily="49" charset="-128"/>
                <a:cs typeface="Times New Roman" panose="02020603050405020304" pitchFamily="18" charset="0"/>
              </a:rPr>
              <a:t>ＤＤ　</a:t>
            </a:r>
            <a:r>
              <a:rPr lang="ja-JP" altLang="en-US" sz="2400" dirty="0"/>
              <a:t>を</a:t>
            </a:r>
            <a:endParaRPr lang="en-US" altLang="ja-JP" sz="2400" dirty="0"/>
          </a:p>
          <a:p>
            <a:r>
              <a:rPr lang="ja-JP" altLang="en-US" sz="2400" dirty="0"/>
              <a:t>　Ｄ＝</a:t>
            </a:r>
            <a:r>
              <a:rPr lang="en-US" altLang="ja-JP" sz="2400" dirty="0"/>
              <a:t>0</a:t>
            </a:r>
            <a:r>
              <a:rPr lang="ja-JP" altLang="en-US" sz="2400" dirty="0"/>
              <a:t>　Ｂ＝</a:t>
            </a:r>
            <a:r>
              <a:rPr lang="en-US" altLang="ja-JP" sz="2400" dirty="0"/>
              <a:t>10</a:t>
            </a:r>
            <a:r>
              <a:rPr lang="ja-JP" altLang="en-US" sz="2400" dirty="0"/>
              <a:t>、Ａ＝</a:t>
            </a:r>
            <a:r>
              <a:rPr lang="en-US" altLang="ja-JP" sz="2400" dirty="0"/>
              <a:t>110</a:t>
            </a:r>
            <a:r>
              <a:rPr lang="ja-JP" altLang="en-US" sz="2400" dirty="0"/>
              <a:t>、Ｃ＝</a:t>
            </a:r>
            <a:r>
              <a:rPr lang="en-US" altLang="ja-JP" sz="2400" dirty="0"/>
              <a:t>111</a:t>
            </a:r>
            <a:r>
              <a:rPr lang="ja-JP" altLang="en-US" sz="2400" dirty="0"/>
              <a:t>と割り当てなおして変換</a:t>
            </a:r>
          </a:p>
        </p:txBody>
      </p:sp>
      <p:graphicFrame>
        <p:nvGraphicFramePr>
          <p:cNvPr id="18" name="表 17">
            <a:extLst>
              <a:ext uri="{FF2B5EF4-FFF2-40B4-BE49-F238E27FC236}">
                <a16:creationId xmlns:a16="http://schemas.microsoft.com/office/drawing/2014/main" id="{EFCDCC99-033C-E7D6-F395-9ADB5E3B5C77}"/>
              </a:ext>
            </a:extLst>
          </p:cNvPr>
          <p:cNvGraphicFramePr>
            <a:graphicFrameLocks noGrp="1"/>
          </p:cNvGraphicFramePr>
          <p:nvPr>
            <p:extLst>
              <p:ext uri="{D42A27DB-BD31-4B8C-83A1-F6EECF244321}">
                <p14:modId xmlns:p14="http://schemas.microsoft.com/office/powerpoint/2010/main" val="1587134339"/>
              </p:ext>
            </p:extLst>
          </p:nvPr>
        </p:nvGraphicFramePr>
        <p:xfrm>
          <a:off x="628650" y="5642212"/>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endParaRPr lang="ja-JP" sz="2800" kern="100" dirty="0">
                        <a:effectLst/>
                      </a:endParaRPr>
                    </a:p>
                    <a:p>
                      <a:pPr algn="just"/>
                      <a:r>
                        <a:rPr lang="en-US" sz="2800" kern="100" dirty="0">
                          <a:effectLst/>
                        </a:rPr>
                        <a:t> </a:t>
                      </a:r>
                      <a:r>
                        <a:rPr lang="en-US" altLang="ja-JP" sz="2800" kern="100" dirty="0">
                          <a:solidFill>
                            <a:srgbClr val="FF0000"/>
                          </a:solidFill>
                          <a:effectLst/>
                        </a:rPr>
                        <a:t>1101010101110000000</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r>
                        <a:rPr lang="en-US" sz="2800" kern="100" dirty="0">
                          <a:solidFill>
                            <a:srgbClr val="FF0000"/>
                          </a:solidFill>
                          <a:effectLst/>
                        </a:rPr>
                        <a:t> </a:t>
                      </a:r>
                      <a:r>
                        <a:rPr lang="ja-JP" altLang="en-US" sz="2800" kern="100" dirty="0">
                          <a:solidFill>
                            <a:srgbClr val="FF0000"/>
                          </a:solidFill>
                          <a:effectLst/>
                        </a:rPr>
                        <a:t>１９</a:t>
                      </a:r>
                      <a:endParaRPr lang="ja-JP" sz="2800" kern="100" dirty="0">
                        <a:solidFill>
                          <a:srgbClr val="FF0000"/>
                        </a:solidFill>
                        <a:effectLst/>
                      </a:endParaRPr>
                    </a:p>
                    <a:p>
                      <a:pPr indent="533400" algn="just"/>
                      <a:r>
                        <a:rPr lang="ja-JP" altLang="en-US" sz="2800" kern="100" dirty="0">
                          <a:solidFill>
                            <a:srgbClr val="FF0000"/>
                          </a:solidFill>
                          <a:effectLst/>
                        </a:rPr>
                        <a:t>　</a:t>
                      </a:r>
                      <a:r>
                        <a:rPr lang="ja-JP" sz="2800" kern="100" dirty="0">
                          <a:solidFill>
                            <a:srgbClr val="FF0000"/>
                          </a:solidFill>
                          <a:effectLst/>
                        </a:rPr>
                        <a:t>けた</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9" name="矢印: 下 18">
            <a:extLst>
              <a:ext uri="{FF2B5EF4-FFF2-40B4-BE49-F238E27FC236}">
                <a16:creationId xmlns:a16="http://schemas.microsoft.com/office/drawing/2014/main" id="{EDC19363-F1CB-30A1-F5D8-DFB31FAEC361}"/>
              </a:ext>
            </a:extLst>
          </p:cNvPr>
          <p:cNvSpPr/>
          <p:nvPr/>
        </p:nvSpPr>
        <p:spPr>
          <a:xfrm>
            <a:off x="1031631" y="4181960"/>
            <a:ext cx="679938" cy="5528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01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D48DD-7FB3-3F12-C817-E220F9C168FF}"/>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①データの圧縮</a:t>
            </a:r>
          </a:p>
        </p:txBody>
      </p:sp>
      <p:sp>
        <p:nvSpPr>
          <p:cNvPr id="4" name="コンテンツ プレースホルダー 3">
            <a:extLst>
              <a:ext uri="{FF2B5EF4-FFF2-40B4-BE49-F238E27FC236}">
                <a16:creationId xmlns:a16="http://schemas.microsoft.com/office/drawing/2014/main" id="{F49CAD05-3DFF-F6DF-F947-F24B4F7608B6}"/>
              </a:ext>
            </a:extLst>
          </p:cNvPr>
          <p:cNvSpPr>
            <a:spLocks noGrp="1"/>
          </p:cNvSpPr>
          <p:nvPr>
            <p:ph idx="1"/>
          </p:nvPr>
        </p:nvSpPr>
        <p:spPr>
          <a:xfrm>
            <a:off x="628649" y="1825625"/>
            <a:ext cx="8398120" cy="4351338"/>
          </a:xfrm>
        </p:spPr>
        <p:txBody>
          <a:bodyPr/>
          <a:lstStyle/>
          <a:p>
            <a:r>
              <a:rPr lang="ja-JP" altLang="en-US" dirty="0"/>
              <a:t>画像・音楽・動画はどのままだとデータが大きい</a:t>
            </a:r>
            <a:endParaRPr lang="en-US" altLang="ja-JP" dirty="0"/>
          </a:p>
          <a:p>
            <a:pPr marL="0" indent="0">
              <a:buNone/>
            </a:pPr>
            <a:r>
              <a:rPr lang="ja-JP" altLang="en-US" dirty="0"/>
              <a:t>　（例）４Ｋ画像１秒で６Ｇｂｉｔ＝０．７５ＧＢ</a:t>
            </a:r>
            <a:endParaRPr lang="en-US" altLang="ja-JP" dirty="0"/>
          </a:p>
          <a:p>
            <a:pPr marL="0" indent="0">
              <a:buNone/>
            </a:pPr>
            <a:r>
              <a:rPr lang="ja-JP" altLang="en-US" dirty="0"/>
              <a:t>　　　　１分間で４５ＧＢ→１時間で２</a:t>
            </a:r>
            <a:r>
              <a:rPr lang="en-US" altLang="ja-JP" dirty="0"/>
              <a:t>.</a:t>
            </a:r>
            <a:r>
              <a:rPr lang="ja-JP" altLang="en-US" dirty="0"/>
              <a:t>６ＴＢとなる</a:t>
            </a:r>
            <a:endParaRPr lang="en-US" altLang="ja-JP" dirty="0"/>
          </a:p>
          <a:p>
            <a:pPr marL="0" indent="0">
              <a:buNone/>
            </a:pPr>
            <a:endParaRPr lang="en-US" altLang="ja-JP" dirty="0"/>
          </a:p>
          <a:p>
            <a:pPr marL="0" indent="0">
              <a:buNone/>
            </a:pPr>
            <a:r>
              <a:rPr lang="ja-JP" altLang="en-US" dirty="0"/>
              <a:t>　　　このままだと保存・伝送がムリ・・　</a:t>
            </a:r>
            <a:endParaRPr lang="en-US" altLang="ja-JP" dirty="0"/>
          </a:p>
          <a:p>
            <a:pPr marL="0" indent="0">
              <a:buNone/>
            </a:pPr>
            <a:r>
              <a:rPr lang="ja-JP" altLang="en-US" dirty="0"/>
              <a:t>・（　</a:t>
            </a:r>
            <a:r>
              <a:rPr lang="ja-JP" altLang="en-US" dirty="0">
                <a:solidFill>
                  <a:srgbClr val="FF0000"/>
                </a:solidFill>
              </a:rPr>
              <a:t>圧縮</a:t>
            </a:r>
            <a:r>
              <a:rPr lang="ja-JP" altLang="en-US" dirty="0"/>
              <a:t>　）＝内容・意味を保ったまま量を減らす処理</a:t>
            </a:r>
            <a:endParaRPr lang="en-US" altLang="ja-JP" dirty="0"/>
          </a:p>
          <a:p>
            <a:pPr marL="0" indent="0">
              <a:buNone/>
            </a:pPr>
            <a:r>
              <a:rPr lang="ja-JP" altLang="en-US" dirty="0"/>
              <a:t>　　　→画像・音楽・動画は圧縮したものを利用している</a:t>
            </a:r>
          </a:p>
        </p:txBody>
      </p:sp>
      <p:sp>
        <p:nvSpPr>
          <p:cNvPr id="5" name="矢印: 下 4">
            <a:extLst>
              <a:ext uri="{FF2B5EF4-FFF2-40B4-BE49-F238E27FC236}">
                <a16:creationId xmlns:a16="http://schemas.microsoft.com/office/drawing/2014/main" id="{48561850-938B-221C-AE6E-364662800B9D}"/>
              </a:ext>
            </a:extLst>
          </p:cNvPr>
          <p:cNvSpPr/>
          <p:nvPr/>
        </p:nvSpPr>
        <p:spPr>
          <a:xfrm>
            <a:off x="984738" y="2989385"/>
            <a:ext cx="574431" cy="90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F24343F-AD1F-C3EB-940D-F6C5B4D34DBA}"/>
              </a:ext>
            </a:extLst>
          </p:cNvPr>
          <p:cNvSpPr txBox="1"/>
          <p:nvPr/>
        </p:nvSpPr>
        <p:spPr>
          <a:xfrm>
            <a:off x="763464" y="5908099"/>
            <a:ext cx="8128489" cy="584775"/>
          </a:xfrm>
          <a:prstGeom prst="rect">
            <a:avLst/>
          </a:prstGeom>
          <a:noFill/>
        </p:spPr>
        <p:txBody>
          <a:bodyPr wrap="square" rtlCol="0">
            <a:spAutoFit/>
          </a:bodyPr>
          <a:lstStyle/>
          <a:p>
            <a:r>
              <a:rPr kumimoji="1" lang="ja-JP" altLang="en-US" sz="3200" dirty="0">
                <a:solidFill>
                  <a:srgbClr val="FF0000"/>
                </a:solidFill>
              </a:rPr>
              <a:t>動画を利用できるのは圧縮技術のおかげ！</a:t>
            </a:r>
          </a:p>
        </p:txBody>
      </p:sp>
    </p:spTree>
    <p:extLst>
      <p:ext uri="{BB962C8B-B14F-4D97-AF65-F5344CB8AC3E}">
        <p14:creationId xmlns:p14="http://schemas.microsoft.com/office/powerpoint/2010/main" val="27770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5DFAB-AE9F-3651-D014-E7FE8AC342B8}"/>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②③圧縮の種類・方法</a:t>
            </a:r>
            <a:endParaRPr kumimoji="1" lang="ja-JP" altLang="en-US" dirty="0"/>
          </a:p>
        </p:txBody>
      </p:sp>
      <p:sp>
        <p:nvSpPr>
          <p:cNvPr id="3" name="コンテンツ プレースホルダー 2">
            <a:extLst>
              <a:ext uri="{FF2B5EF4-FFF2-40B4-BE49-F238E27FC236}">
                <a16:creationId xmlns:a16="http://schemas.microsoft.com/office/drawing/2014/main" id="{514CD1DB-2503-EAD9-8CDE-BE50D0E208F6}"/>
              </a:ext>
            </a:extLst>
          </p:cNvPr>
          <p:cNvSpPr>
            <a:spLocks noGrp="1"/>
          </p:cNvSpPr>
          <p:nvPr>
            <p:ph idx="1"/>
          </p:nvPr>
        </p:nvSpPr>
        <p:spPr>
          <a:xfrm>
            <a:off x="628649" y="1825625"/>
            <a:ext cx="8269165" cy="4820502"/>
          </a:xfrm>
        </p:spPr>
        <p:txBody>
          <a:bodyPr>
            <a:normAutofit fontScale="92500"/>
          </a:bodyPr>
          <a:lstStyle/>
          <a:p>
            <a:pPr marL="0" indent="0">
              <a:buNone/>
            </a:pPr>
            <a:r>
              <a:rPr kumimoji="1" lang="ja-JP" altLang="en-US" dirty="0"/>
              <a:t>②圧縮の方法</a:t>
            </a:r>
            <a:endParaRPr kumimoji="1" lang="en-US" altLang="ja-JP" dirty="0"/>
          </a:p>
          <a:p>
            <a:r>
              <a:rPr kumimoji="1" lang="ja-JP" altLang="en-US" dirty="0"/>
              <a:t>（　</a:t>
            </a:r>
            <a:r>
              <a:rPr kumimoji="1" lang="ja-JP" altLang="en-US" dirty="0">
                <a:solidFill>
                  <a:srgbClr val="FF0000"/>
                </a:solidFill>
              </a:rPr>
              <a:t>可逆圧縮　</a:t>
            </a:r>
            <a:r>
              <a:rPr kumimoji="1" lang="ja-JP" altLang="en-US" dirty="0"/>
              <a:t>）＝圧縮後に元に戻せる方式</a:t>
            </a:r>
            <a:endParaRPr kumimoji="1" lang="en-US" altLang="ja-JP" dirty="0"/>
          </a:p>
          <a:p>
            <a:pPr marL="0" indent="0">
              <a:buNone/>
            </a:pPr>
            <a:r>
              <a:rPr lang="ja-JP" altLang="en-US" dirty="0"/>
              <a:t>　　　　→圧縮率が低い</a:t>
            </a:r>
            <a:endParaRPr kumimoji="1" lang="en-US" altLang="ja-JP" dirty="0"/>
          </a:p>
          <a:p>
            <a:r>
              <a:rPr lang="ja-JP" altLang="en-US" dirty="0"/>
              <a:t>（</a:t>
            </a:r>
            <a:r>
              <a:rPr lang="ja-JP" altLang="en-US" dirty="0">
                <a:solidFill>
                  <a:srgbClr val="FF0000"/>
                </a:solidFill>
              </a:rPr>
              <a:t>不可逆圧縮　</a:t>
            </a:r>
            <a:r>
              <a:rPr lang="ja-JP" altLang="en-US" dirty="0"/>
              <a:t>）＝圧縮後に元に戻せない方式</a:t>
            </a:r>
            <a:endParaRPr lang="en-US" altLang="ja-JP" dirty="0"/>
          </a:p>
          <a:p>
            <a:pPr marL="0" indent="0">
              <a:buNone/>
            </a:pPr>
            <a:r>
              <a:rPr kumimoji="1" lang="ja-JP" altLang="en-US" dirty="0"/>
              <a:t>　　　　→圧縮率が高い（例）聞こえない音をカット</a:t>
            </a:r>
            <a:endParaRPr kumimoji="1" lang="en-US" altLang="ja-JP" dirty="0"/>
          </a:p>
          <a:p>
            <a:pPr marL="0" indent="0">
              <a:buNone/>
            </a:pPr>
            <a:endParaRPr lang="en-US" altLang="ja-JP" dirty="0"/>
          </a:p>
          <a:p>
            <a:pPr marL="0" indent="0">
              <a:buNone/>
            </a:pPr>
            <a:r>
              <a:rPr kumimoji="1" lang="ja-JP" altLang="en-US" dirty="0"/>
              <a:t>③圧縮の方法</a:t>
            </a:r>
            <a:endParaRPr kumimoji="1" lang="en-US" altLang="ja-JP" dirty="0"/>
          </a:p>
          <a:p>
            <a:pPr marL="0" indent="0">
              <a:buNone/>
            </a:pPr>
            <a:r>
              <a:rPr lang="ja-JP" altLang="en-US" dirty="0"/>
              <a:t>１）（</a:t>
            </a:r>
            <a:r>
              <a:rPr lang="ja-JP" altLang="en-US" dirty="0">
                <a:solidFill>
                  <a:srgbClr val="FF0000"/>
                </a:solidFill>
              </a:rPr>
              <a:t>ランレングス法</a:t>
            </a:r>
            <a:r>
              <a:rPr lang="ja-JP" altLang="en-US" dirty="0"/>
              <a:t>）＝同じデータの連続に注目☞①</a:t>
            </a:r>
            <a:endParaRPr lang="en-US" altLang="ja-JP" dirty="0"/>
          </a:p>
          <a:p>
            <a:pPr marL="0" indent="0">
              <a:buNone/>
            </a:pPr>
            <a:r>
              <a:rPr kumimoji="1" lang="ja-JP" altLang="en-US" dirty="0"/>
              <a:t>２）（</a:t>
            </a:r>
            <a:r>
              <a:rPr kumimoji="1" lang="ja-JP" altLang="en-US" dirty="0">
                <a:solidFill>
                  <a:srgbClr val="FF0000"/>
                </a:solidFill>
              </a:rPr>
              <a:t>ハフマン符号化</a:t>
            </a:r>
            <a:r>
              <a:rPr kumimoji="1" lang="ja-JP" altLang="en-US" dirty="0"/>
              <a:t>）</a:t>
            </a:r>
            <a:r>
              <a:rPr lang="ja-JP" altLang="en-US" dirty="0"/>
              <a:t>☞</a:t>
            </a:r>
            <a:r>
              <a:rPr lang="en-US" altLang="ja-JP" dirty="0"/>
              <a:t>TRY</a:t>
            </a:r>
            <a:r>
              <a:rPr lang="ja-JP" altLang="en-US" dirty="0"/>
              <a:t>②</a:t>
            </a:r>
            <a:endParaRPr kumimoji="1" lang="en-US" altLang="ja-JP" dirty="0"/>
          </a:p>
          <a:p>
            <a:pPr marL="0" indent="0">
              <a:buNone/>
            </a:pPr>
            <a:r>
              <a:rPr kumimoji="1" lang="ja-JP" altLang="en-US" dirty="0"/>
              <a:t>　　　＝出現頻度が高いものに短い数値を割り当てなおす</a:t>
            </a:r>
          </a:p>
        </p:txBody>
      </p:sp>
      <p:sp>
        <p:nvSpPr>
          <p:cNvPr id="4" name="矢印: 下 3">
            <a:extLst>
              <a:ext uri="{FF2B5EF4-FFF2-40B4-BE49-F238E27FC236}">
                <a16:creationId xmlns:a16="http://schemas.microsoft.com/office/drawing/2014/main" id="{A26E61E8-8CEA-4C56-44EC-0667BE036DAB}"/>
              </a:ext>
            </a:extLst>
          </p:cNvPr>
          <p:cNvSpPr/>
          <p:nvPr/>
        </p:nvSpPr>
        <p:spPr>
          <a:xfrm>
            <a:off x="3012831" y="4161692"/>
            <a:ext cx="1711569" cy="398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367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F4543-E465-19A1-167C-89D88394585C}"/>
              </a:ext>
            </a:extLst>
          </p:cNvPr>
          <p:cNvSpPr>
            <a:spLocks noGrp="1"/>
          </p:cNvSpPr>
          <p:nvPr>
            <p:ph type="title"/>
          </p:nvPr>
        </p:nvSpPr>
        <p:spPr/>
        <p:txBody>
          <a:bodyPr>
            <a:normAutofit fontScale="90000"/>
          </a:bodyPr>
          <a:lstStyle/>
          <a:p>
            <a:r>
              <a:rPr lang="ja-JP" altLang="en-US" dirty="0">
                <a:solidFill>
                  <a:srgbClr val="FF0000"/>
                </a:solidFill>
              </a:rPr>
              <a:t>圧縮の方法を知ったところで・・</a:t>
            </a:r>
            <a:br>
              <a:rPr lang="en-US" altLang="ja-JP" dirty="0">
                <a:solidFill>
                  <a:srgbClr val="FF0000"/>
                </a:solidFill>
              </a:rPr>
            </a:br>
            <a:r>
              <a:rPr lang="ja-JP" altLang="en-US" dirty="0">
                <a:solidFill>
                  <a:srgbClr val="FF0000"/>
                </a:solidFill>
              </a:rPr>
              <a:t>どちらの写真のデータ量が大きい？</a:t>
            </a:r>
          </a:p>
        </p:txBody>
      </p:sp>
      <p:pic>
        <p:nvPicPr>
          <p:cNvPr id="8" name="コンテンツ プレースホルダー 7">
            <a:extLst>
              <a:ext uri="{FF2B5EF4-FFF2-40B4-BE49-F238E27FC236}">
                <a16:creationId xmlns:a16="http://schemas.microsoft.com/office/drawing/2014/main" id="{25D9B7D5-14CF-19A6-EF08-912D912401F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694" y="1971675"/>
            <a:ext cx="4507880" cy="3380910"/>
          </a:xfrm>
        </p:spPr>
      </p:pic>
      <p:pic>
        <p:nvPicPr>
          <p:cNvPr id="10" name="コンテンツ プレースホルダー 9">
            <a:extLst>
              <a:ext uri="{FF2B5EF4-FFF2-40B4-BE49-F238E27FC236}">
                <a16:creationId xmlns:a16="http://schemas.microsoft.com/office/drawing/2014/main" id="{F973A8C2-62C9-85EA-181B-4F9D2D626C6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971675"/>
            <a:ext cx="4507880" cy="3380910"/>
          </a:xfrm>
        </p:spPr>
      </p:pic>
      <p:sp>
        <p:nvSpPr>
          <p:cNvPr id="15" name="テキスト ボックス 14">
            <a:extLst>
              <a:ext uri="{FF2B5EF4-FFF2-40B4-BE49-F238E27FC236}">
                <a16:creationId xmlns:a16="http://schemas.microsoft.com/office/drawing/2014/main" id="{F70F925E-77FD-C598-C049-4B5AE0B333B6}"/>
              </a:ext>
            </a:extLst>
          </p:cNvPr>
          <p:cNvSpPr txBox="1"/>
          <p:nvPr/>
        </p:nvSpPr>
        <p:spPr>
          <a:xfrm>
            <a:off x="1282389" y="5488605"/>
            <a:ext cx="7099145" cy="1200329"/>
          </a:xfrm>
          <a:prstGeom prst="rect">
            <a:avLst/>
          </a:prstGeom>
          <a:noFill/>
        </p:spPr>
        <p:txBody>
          <a:bodyPr wrap="square" rtlCol="0">
            <a:spAutoFit/>
          </a:bodyPr>
          <a:lstStyle/>
          <a:p>
            <a:r>
              <a:rPr kumimoji="1" lang="ja-JP" altLang="en-US" sz="2400" dirty="0"/>
              <a:t>ヒント</a:t>
            </a:r>
            <a:endParaRPr kumimoji="1" lang="en-US" altLang="ja-JP" sz="2400" dirty="0"/>
          </a:p>
          <a:p>
            <a:r>
              <a:rPr lang="ja-JP" altLang="en-US" sz="2400" dirty="0"/>
              <a:t>・同じ</a:t>
            </a:r>
            <a:r>
              <a:rPr lang="en-US" altLang="ja-JP" sz="2400" dirty="0" err="1"/>
              <a:t>iphone</a:t>
            </a:r>
            <a:r>
              <a:rPr lang="ja-JP" altLang="en-US" sz="2400" dirty="0"/>
              <a:t>（</a:t>
            </a:r>
            <a:r>
              <a:rPr lang="en-US" altLang="ja-JP" sz="2400" dirty="0"/>
              <a:t> </a:t>
            </a:r>
            <a:r>
              <a:rPr lang="en-US" altLang="ja-JP" sz="2400" dirty="0" err="1"/>
              <a:t>iphone</a:t>
            </a:r>
            <a:r>
              <a:rPr lang="en-US" altLang="ja-JP" sz="2400" dirty="0"/>
              <a:t> 12</a:t>
            </a:r>
            <a:r>
              <a:rPr lang="ja-JP" altLang="en-US" sz="2400" dirty="0"/>
              <a:t>）で撮影したものです</a:t>
            </a:r>
            <a:endParaRPr lang="en-US" altLang="ja-JP" sz="2400" dirty="0"/>
          </a:p>
          <a:p>
            <a:r>
              <a:rPr kumimoji="1" lang="ja-JP" altLang="en-US" sz="2400" dirty="0"/>
              <a:t>・</a:t>
            </a:r>
            <a:r>
              <a:rPr kumimoji="1" lang="en-US" altLang="ja-JP" sz="2400" dirty="0"/>
              <a:t>JPG</a:t>
            </a:r>
            <a:r>
              <a:rPr kumimoji="1" lang="ja-JP" altLang="en-US" sz="2400" dirty="0"/>
              <a:t>写真は、撮影した写真を圧縮して保存しています</a:t>
            </a:r>
          </a:p>
        </p:txBody>
      </p:sp>
    </p:spTree>
    <p:extLst>
      <p:ext uri="{BB962C8B-B14F-4D97-AF65-F5344CB8AC3E}">
        <p14:creationId xmlns:p14="http://schemas.microsoft.com/office/powerpoint/2010/main" val="289595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F4543-E465-19A1-167C-89D88394585C}"/>
              </a:ext>
            </a:extLst>
          </p:cNvPr>
          <p:cNvSpPr>
            <a:spLocks noGrp="1"/>
          </p:cNvSpPr>
          <p:nvPr>
            <p:ph type="title"/>
          </p:nvPr>
        </p:nvSpPr>
        <p:spPr/>
        <p:txBody>
          <a:bodyPr/>
          <a:lstStyle/>
          <a:p>
            <a:r>
              <a:rPr lang="ja-JP" altLang="en-US" dirty="0">
                <a:solidFill>
                  <a:srgbClr val="FF0000"/>
                </a:solidFill>
              </a:rPr>
              <a:t>同じ</a:t>
            </a:r>
            <a:r>
              <a:rPr lang="en-US" altLang="ja-JP" dirty="0" err="1">
                <a:solidFill>
                  <a:srgbClr val="FF0000"/>
                </a:solidFill>
              </a:rPr>
              <a:t>iphone</a:t>
            </a:r>
            <a:r>
              <a:rPr lang="ja-JP" altLang="en-US" dirty="0">
                <a:solidFill>
                  <a:srgbClr val="FF0000"/>
                </a:solidFill>
              </a:rPr>
              <a:t>の写真でも・・・</a:t>
            </a:r>
          </a:p>
        </p:txBody>
      </p:sp>
      <p:pic>
        <p:nvPicPr>
          <p:cNvPr id="8" name="コンテンツ プレースホルダー 7">
            <a:extLst>
              <a:ext uri="{FF2B5EF4-FFF2-40B4-BE49-F238E27FC236}">
                <a16:creationId xmlns:a16="http://schemas.microsoft.com/office/drawing/2014/main" id="{25D9B7D5-14CF-19A6-EF08-912D912401F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2543969"/>
            <a:ext cx="3886200" cy="2914650"/>
          </a:xfrm>
        </p:spPr>
      </p:pic>
      <p:pic>
        <p:nvPicPr>
          <p:cNvPr id="10" name="コンテンツ プレースホルダー 9">
            <a:extLst>
              <a:ext uri="{FF2B5EF4-FFF2-40B4-BE49-F238E27FC236}">
                <a16:creationId xmlns:a16="http://schemas.microsoft.com/office/drawing/2014/main" id="{F973A8C2-62C9-85EA-181B-4F9D2D626C6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543969"/>
            <a:ext cx="3886200" cy="2914650"/>
          </a:xfrm>
        </p:spPr>
      </p:pic>
      <p:sp>
        <p:nvSpPr>
          <p:cNvPr id="12" name="テキスト ボックス 11">
            <a:extLst>
              <a:ext uri="{FF2B5EF4-FFF2-40B4-BE49-F238E27FC236}">
                <a16:creationId xmlns:a16="http://schemas.microsoft.com/office/drawing/2014/main" id="{B9289DF7-D2EF-C348-A92D-508BA86D68A5}"/>
              </a:ext>
            </a:extLst>
          </p:cNvPr>
          <p:cNvSpPr txBox="1"/>
          <p:nvPr/>
        </p:nvSpPr>
        <p:spPr>
          <a:xfrm>
            <a:off x="734586" y="1815812"/>
            <a:ext cx="3780264" cy="523220"/>
          </a:xfrm>
          <a:prstGeom prst="rect">
            <a:avLst/>
          </a:prstGeom>
          <a:noFill/>
        </p:spPr>
        <p:txBody>
          <a:bodyPr wrap="square" rtlCol="0">
            <a:spAutoFit/>
          </a:bodyPr>
          <a:lstStyle/>
          <a:p>
            <a:r>
              <a:rPr lang="ja-JP" altLang="en-US" sz="2800" dirty="0"/>
              <a:t>２７７３ＫＢ＝</a:t>
            </a:r>
            <a:r>
              <a:rPr lang="ja-JP" altLang="en-US" sz="2800" dirty="0">
                <a:solidFill>
                  <a:srgbClr val="FF0000"/>
                </a:solidFill>
              </a:rPr>
              <a:t>約２．７ＭＢ</a:t>
            </a:r>
            <a:endParaRPr kumimoji="1" lang="ja-JP" altLang="en-US" sz="2800" dirty="0">
              <a:solidFill>
                <a:srgbClr val="FF0000"/>
              </a:solidFill>
            </a:endParaRPr>
          </a:p>
        </p:txBody>
      </p:sp>
      <p:sp>
        <p:nvSpPr>
          <p:cNvPr id="13" name="テキスト ボックス 12">
            <a:extLst>
              <a:ext uri="{FF2B5EF4-FFF2-40B4-BE49-F238E27FC236}">
                <a16:creationId xmlns:a16="http://schemas.microsoft.com/office/drawing/2014/main" id="{DC005A28-9DA7-1D8F-2FE9-2346B04E1363}"/>
              </a:ext>
            </a:extLst>
          </p:cNvPr>
          <p:cNvSpPr txBox="1"/>
          <p:nvPr/>
        </p:nvSpPr>
        <p:spPr>
          <a:xfrm>
            <a:off x="4735086" y="1815812"/>
            <a:ext cx="3780264" cy="523220"/>
          </a:xfrm>
          <a:prstGeom prst="rect">
            <a:avLst/>
          </a:prstGeom>
          <a:noFill/>
        </p:spPr>
        <p:txBody>
          <a:bodyPr wrap="square" rtlCol="0">
            <a:spAutoFit/>
          </a:bodyPr>
          <a:lstStyle/>
          <a:p>
            <a:r>
              <a:rPr kumimoji="1" lang="ja-JP" altLang="en-US" sz="2800" dirty="0"/>
              <a:t>４２９８</a:t>
            </a:r>
            <a:r>
              <a:rPr lang="ja-JP" altLang="en-US" sz="2800" dirty="0"/>
              <a:t>ＫＢ＝</a:t>
            </a:r>
            <a:r>
              <a:rPr lang="ja-JP" altLang="en-US" sz="2800" dirty="0">
                <a:solidFill>
                  <a:srgbClr val="FF0000"/>
                </a:solidFill>
              </a:rPr>
              <a:t>約４．２ＭＢ</a:t>
            </a:r>
            <a:endParaRPr kumimoji="1" lang="ja-JP" altLang="en-US" sz="2800" dirty="0">
              <a:solidFill>
                <a:srgbClr val="FF0000"/>
              </a:solidFill>
            </a:endParaRPr>
          </a:p>
        </p:txBody>
      </p:sp>
      <p:sp>
        <p:nvSpPr>
          <p:cNvPr id="14" name="テキスト ボックス 13">
            <a:extLst>
              <a:ext uri="{FF2B5EF4-FFF2-40B4-BE49-F238E27FC236}">
                <a16:creationId xmlns:a16="http://schemas.microsoft.com/office/drawing/2014/main" id="{5B10D83A-D651-CD36-4D41-E5BC5A9E0EF9}"/>
              </a:ext>
            </a:extLst>
          </p:cNvPr>
          <p:cNvSpPr txBox="1"/>
          <p:nvPr/>
        </p:nvSpPr>
        <p:spPr>
          <a:xfrm>
            <a:off x="1059366" y="5730395"/>
            <a:ext cx="7589799" cy="584775"/>
          </a:xfrm>
          <a:prstGeom prst="rect">
            <a:avLst/>
          </a:prstGeom>
          <a:noFill/>
        </p:spPr>
        <p:txBody>
          <a:bodyPr wrap="square" rtlCol="0">
            <a:spAutoFit/>
          </a:bodyPr>
          <a:lstStyle/>
          <a:p>
            <a:r>
              <a:rPr lang="ja-JP" altLang="en-US" sz="3200" dirty="0">
                <a:solidFill>
                  <a:srgbClr val="FF0000"/>
                </a:solidFill>
              </a:rPr>
              <a:t>理由：同じ色が多い画像は圧縮率が高い</a:t>
            </a:r>
            <a:endParaRPr kumimoji="1" lang="en-US" altLang="ja-JP" sz="3200" dirty="0">
              <a:solidFill>
                <a:srgbClr val="FF0000"/>
              </a:solidFill>
            </a:endParaRPr>
          </a:p>
        </p:txBody>
      </p:sp>
    </p:spTree>
    <p:extLst>
      <p:ext uri="{BB962C8B-B14F-4D97-AF65-F5344CB8AC3E}">
        <p14:creationId xmlns:p14="http://schemas.microsoft.com/office/powerpoint/2010/main" val="3980388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1442</TotalTime>
  <Words>1784</Words>
  <Application>Microsoft Office PowerPoint</Application>
  <PresentationFormat>画面に合わせる (4:3)</PresentationFormat>
  <Paragraphs>475</Paragraphs>
  <Slides>27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HG丸ｺﾞｼｯｸM-PRO</vt:lpstr>
      <vt:lpstr>ＭＳ ゴシック</vt:lpstr>
      <vt:lpstr>游ゴシック</vt:lpstr>
      <vt:lpstr>Arial</vt:lpstr>
      <vt:lpstr>Calibri</vt:lpstr>
      <vt:lpstr>Calibri Light</vt:lpstr>
      <vt:lpstr>Century</vt:lpstr>
      <vt:lpstr>Office テーマ</vt:lpstr>
      <vt:lpstr>情報の デジタル化②</vt:lpstr>
      <vt:lpstr>３．データの圧縮</vt:lpstr>
      <vt:lpstr>【ＴＲＹ】 文字数を減らして（圧縮）みよう</vt:lpstr>
      <vt:lpstr>PowerPoint プレゼンテーション</vt:lpstr>
      <vt:lpstr>PowerPoint プレゼンテーション</vt:lpstr>
      <vt:lpstr>【知識の整理】 　①データの圧縮</vt:lpstr>
      <vt:lpstr>【知識の整理】 　②③圧縮の種類・方法</vt:lpstr>
      <vt:lpstr>圧縮の方法を知ったところで・・ どちらの写真のデータ量が大きい？</vt:lpstr>
      <vt:lpstr>同じiphoneの写真でも・・・</vt:lpstr>
      <vt:lpstr>【確認課題】①圧縮率の計算</vt:lpstr>
      <vt:lpstr>４．音のデジタル化</vt:lpstr>
      <vt:lpstr>【ＴＲＹ】 　音のデータを数値に変換しよう</vt:lpstr>
      <vt:lpstr>【知識の整理】 　①音のデジタル化の手順</vt:lpstr>
      <vt:lpstr>【確認課題】 　②音声データの情報量の計算</vt:lpstr>
      <vt:lpstr>５．画像のデジタル化</vt:lpstr>
      <vt:lpstr>【ＴＲＹ】 　マス目に絵を描き、数値に変換しよう</vt:lpstr>
      <vt:lpstr>【知識の整理】 　①画像のデジタル化</vt:lpstr>
      <vt:lpstr>【知識の整理】 　①画像のデジタル化</vt:lpstr>
      <vt:lpstr>色をどうやって表現する</vt:lpstr>
      <vt:lpstr>【知識の整理】 　①画像のデジタル化</vt:lpstr>
      <vt:lpstr>【参考】 　１６進法による色の表現</vt:lpstr>
      <vt:lpstr>参考 　印刷物はどうやって色を表現？</vt:lpstr>
      <vt:lpstr>【知識の整理】 　①画像のデジタル化</vt:lpstr>
      <vt:lpstr>【知識の整理】 　②解像度と光の表現</vt:lpstr>
      <vt:lpstr>【確認課題】 　③画像のデータを計算せよ</vt:lpstr>
      <vt:lpstr>【知識の整理】 　④動画のデジタル化</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情報科No.9</dc:title>
  <dc:creator>Okamoto  Hiroyuki</dc:creator>
  <cp:lastModifiedBy>弘之 岡本</cp:lastModifiedBy>
  <cp:revision>54</cp:revision>
  <dcterms:created xsi:type="dcterms:W3CDTF">2022-08-30T00:43:30Z</dcterms:created>
  <dcterms:modified xsi:type="dcterms:W3CDTF">2024-07-21T10:42:31Z</dcterms:modified>
</cp:coreProperties>
</file>