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303" r:id="rId3"/>
    <p:sldId id="334" r:id="rId4"/>
    <p:sldId id="302" r:id="rId5"/>
    <p:sldId id="304" r:id="rId6"/>
    <p:sldId id="305" r:id="rId7"/>
    <p:sldId id="262" r:id="rId8"/>
    <p:sldId id="306" r:id="rId9"/>
    <p:sldId id="333" r:id="rId10"/>
    <p:sldId id="307" r:id="rId11"/>
    <p:sldId id="308" r:id="rId12"/>
    <p:sldId id="313" r:id="rId13"/>
    <p:sldId id="314" r:id="rId14"/>
    <p:sldId id="328" r:id="rId15"/>
    <p:sldId id="331" r:id="rId16"/>
    <p:sldId id="326" r:id="rId17"/>
    <p:sldId id="325" r:id="rId18"/>
    <p:sldId id="318" r:id="rId19"/>
    <p:sldId id="316" r:id="rId20"/>
    <p:sldId id="317" r:id="rId21"/>
    <p:sldId id="319" r:id="rId22"/>
    <p:sldId id="335" r:id="rId23"/>
    <p:sldId id="323" r:id="rId24"/>
    <p:sldId id="321" r:id="rId25"/>
    <p:sldId id="322"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7" autoAdjust="0"/>
    <p:restoredTop sz="94660"/>
  </p:normalViewPr>
  <p:slideViewPr>
    <p:cSldViewPr snapToGrid="0">
      <p:cViewPr varScale="1">
        <p:scale>
          <a:sx n="90" d="100"/>
          <a:sy n="90" d="100"/>
        </p:scale>
        <p:origin x="1452" y="90"/>
      </p:cViewPr>
      <p:guideLst/>
    </p:cSldViewPr>
  </p:slideViewPr>
  <p:notesTextViewPr>
    <p:cViewPr>
      <p:scale>
        <a:sx n="1" d="1"/>
        <a:sy n="1" d="1"/>
      </p:scale>
      <p:origin x="0" y="0"/>
    </p:cViewPr>
  </p:notesTextViewPr>
  <p:sorterViewPr>
    <p:cViewPr>
      <p:scale>
        <a:sx n="100" d="100"/>
        <a:sy n="100" d="100"/>
      </p:scale>
      <p:origin x="0" y="-30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D159F354-47A4-432B-8F40-812E77C0B49C}"/>
    <pc:docChg chg="undo custSel addSld delSld modSld">
      <pc:chgData name="弘之 岡本" userId="dbbc262f0484d2ae" providerId="LiveId" clId="{D159F354-47A4-432B-8F40-812E77C0B49C}" dt="2024-07-21T10:34:26.258" v="100" actId="1076"/>
      <pc:docMkLst>
        <pc:docMk/>
      </pc:docMkLst>
      <pc:sldChg chg="del">
        <pc:chgData name="弘之 岡本" userId="dbbc262f0484d2ae" providerId="LiveId" clId="{D159F354-47A4-432B-8F40-812E77C0B49C}" dt="2024-07-21T10:28:55.717" v="3" actId="47"/>
        <pc:sldMkLst>
          <pc:docMk/>
          <pc:sldMk cId="0" sldId="274"/>
        </pc:sldMkLst>
      </pc:sldChg>
      <pc:sldChg chg="del">
        <pc:chgData name="弘之 岡本" userId="dbbc262f0484d2ae" providerId="LiveId" clId="{D159F354-47A4-432B-8F40-812E77C0B49C}" dt="2024-07-21T10:30:36.030" v="12" actId="47"/>
        <pc:sldMkLst>
          <pc:docMk/>
          <pc:sldMk cId="4200036227" sldId="279"/>
        </pc:sldMkLst>
      </pc:sldChg>
      <pc:sldChg chg="del">
        <pc:chgData name="弘之 岡本" userId="dbbc262f0484d2ae" providerId="LiveId" clId="{D159F354-47A4-432B-8F40-812E77C0B49C}" dt="2024-07-21T10:28:41.668" v="0" actId="47"/>
        <pc:sldMkLst>
          <pc:docMk/>
          <pc:sldMk cId="1921006343" sldId="309"/>
        </pc:sldMkLst>
      </pc:sldChg>
      <pc:sldChg chg="del">
        <pc:chgData name="弘之 岡本" userId="dbbc262f0484d2ae" providerId="LiveId" clId="{D159F354-47A4-432B-8F40-812E77C0B49C}" dt="2024-07-21T10:28:44.293" v="1" actId="47"/>
        <pc:sldMkLst>
          <pc:docMk/>
          <pc:sldMk cId="2492377680" sldId="312"/>
        </pc:sldMkLst>
      </pc:sldChg>
      <pc:sldChg chg="del">
        <pc:chgData name="弘之 岡本" userId="dbbc262f0484d2ae" providerId="LiveId" clId="{D159F354-47A4-432B-8F40-812E77C0B49C}" dt="2024-07-21T10:29:19.830" v="4" actId="47"/>
        <pc:sldMkLst>
          <pc:docMk/>
          <pc:sldMk cId="2401872245" sldId="315"/>
        </pc:sldMkLst>
      </pc:sldChg>
      <pc:sldChg chg="delSp mod">
        <pc:chgData name="弘之 岡本" userId="dbbc262f0484d2ae" providerId="LiveId" clId="{D159F354-47A4-432B-8F40-812E77C0B49C}" dt="2024-07-21T10:32:50.083" v="24" actId="478"/>
        <pc:sldMkLst>
          <pc:docMk/>
          <pc:sldMk cId="4199461766" sldId="321"/>
        </pc:sldMkLst>
        <pc:spChg chg="del">
          <ac:chgData name="弘之 岡本" userId="dbbc262f0484d2ae" providerId="LiveId" clId="{D159F354-47A4-432B-8F40-812E77C0B49C}" dt="2024-07-21T10:32:46.958" v="23" actId="478"/>
          <ac:spMkLst>
            <pc:docMk/>
            <pc:sldMk cId="4199461766" sldId="321"/>
            <ac:spMk id="2" creationId="{B0121D7D-3784-8C5C-418D-55899139FC0E}"/>
          </ac:spMkLst>
        </pc:spChg>
        <pc:spChg chg="del">
          <ac:chgData name="弘之 岡本" userId="dbbc262f0484d2ae" providerId="LiveId" clId="{D159F354-47A4-432B-8F40-812E77C0B49C}" dt="2024-07-21T10:32:50.083" v="24" actId="478"/>
          <ac:spMkLst>
            <pc:docMk/>
            <pc:sldMk cId="4199461766" sldId="321"/>
            <ac:spMk id="3" creationId="{602202C0-E6ED-F239-89AB-16D28FCAE5BF}"/>
          </ac:spMkLst>
        </pc:spChg>
        <pc:picChg chg="del">
          <ac:chgData name="弘之 岡本" userId="dbbc262f0484d2ae" providerId="LiveId" clId="{D159F354-47A4-432B-8F40-812E77C0B49C}" dt="2024-07-21T10:32:41.082" v="22" actId="478"/>
          <ac:picMkLst>
            <pc:docMk/>
            <pc:sldMk cId="4199461766" sldId="321"/>
            <ac:picMk id="7" creationId="{36A38C69-405C-219E-9DB8-0F5E7EBCB17E}"/>
          </ac:picMkLst>
        </pc:picChg>
      </pc:sldChg>
      <pc:sldChg chg="delSp modSp add del mod">
        <pc:chgData name="弘之 岡本" userId="dbbc262f0484d2ae" providerId="LiveId" clId="{D159F354-47A4-432B-8F40-812E77C0B49C}" dt="2024-07-21T10:31:42.369" v="21" actId="403"/>
        <pc:sldMkLst>
          <pc:docMk/>
          <pc:sldMk cId="3442095665" sldId="323"/>
        </pc:sldMkLst>
        <pc:spChg chg="mod">
          <ac:chgData name="弘之 岡本" userId="dbbc262f0484d2ae" providerId="LiveId" clId="{D159F354-47A4-432B-8F40-812E77C0B49C}" dt="2024-07-21T10:31:42.369" v="21" actId="403"/>
          <ac:spMkLst>
            <pc:docMk/>
            <pc:sldMk cId="3442095665" sldId="323"/>
            <ac:spMk id="7" creationId="{C3C06BA5-8196-57C1-7CAA-8E9E9EF39C38}"/>
          </ac:spMkLst>
        </pc:spChg>
        <pc:picChg chg="del">
          <ac:chgData name="弘之 岡本" userId="dbbc262f0484d2ae" providerId="LiveId" clId="{D159F354-47A4-432B-8F40-812E77C0B49C}" dt="2024-07-21T10:31:16.099" v="15" actId="478"/>
          <ac:picMkLst>
            <pc:docMk/>
            <pc:sldMk cId="3442095665" sldId="323"/>
            <ac:picMk id="6" creationId="{F7970670-6A2F-F61E-04B2-4A956FFD08EB}"/>
          </ac:picMkLst>
        </pc:picChg>
      </pc:sldChg>
      <pc:sldChg chg="addSp delSp modSp mod">
        <pc:chgData name="弘之 岡本" userId="dbbc262f0484d2ae" providerId="LiveId" clId="{D159F354-47A4-432B-8F40-812E77C0B49C}" dt="2024-07-21T10:34:26.258" v="100" actId="1076"/>
        <pc:sldMkLst>
          <pc:docMk/>
          <pc:sldMk cId="2847430735" sldId="325"/>
        </pc:sldMkLst>
        <pc:spChg chg="add mod">
          <ac:chgData name="弘之 岡本" userId="dbbc262f0484d2ae" providerId="LiveId" clId="{D159F354-47A4-432B-8F40-812E77C0B49C}" dt="2024-07-21T10:34:26.258" v="100" actId="1076"/>
          <ac:spMkLst>
            <pc:docMk/>
            <pc:sldMk cId="2847430735" sldId="325"/>
            <ac:spMk id="3" creationId="{6F815873-E1CB-11D4-E18E-F57B388A7955}"/>
          </ac:spMkLst>
        </pc:spChg>
        <pc:spChg chg="mod">
          <ac:chgData name="弘之 岡本" userId="dbbc262f0484d2ae" providerId="LiveId" clId="{D159F354-47A4-432B-8F40-812E77C0B49C}" dt="2024-07-21T10:29:59.774" v="9" actId="1076"/>
          <ac:spMkLst>
            <pc:docMk/>
            <pc:sldMk cId="2847430735" sldId="325"/>
            <ac:spMk id="7" creationId="{8FB08573-71A6-4DF3-5E2E-2FA8329C2C02}"/>
          </ac:spMkLst>
        </pc:spChg>
        <pc:spChg chg="mod">
          <ac:chgData name="弘之 岡本" userId="dbbc262f0484d2ae" providerId="LiveId" clId="{D159F354-47A4-432B-8F40-812E77C0B49C}" dt="2024-07-21T10:29:59.774" v="9" actId="1076"/>
          <ac:spMkLst>
            <pc:docMk/>
            <pc:sldMk cId="2847430735" sldId="325"/>
            <ac:spMk id="8" creationId="{858BA740-0699-10DB-43EC-804282952255}"/>
          </ac:spMkLst>
        </pc:spChg>
        <pc:spChg chg="mod">
          <ac:chgData name="弘之 岡本" userId="dbbc262f0484d2ae" providerId="LiveId" clId="{D159F354-47A4-432B-8F40-812E77C0B49C}" dt="2024-07-21T10:29:59.774" v="9" actId="1076"/>
          <ac:spMkLst>
            <pc:docMk/>
            <pc:sldMk cId="2847430735" sldId="325"/>
            <ac:spMk id="9" creationId="{6D1FE17D-A65F-0B43-7053-FA7E7B787E04}"/>
          </ac:spMkLst>
        </pc:spChg>
        <pc:spChg chg="mod">
          <ac:chgData name="弘之 岡本" userId="dbbc262f0484d2ae" providerId="LiveId" clId="{D159F354-47A4-432B-8F40-812E77C0B49C}" dt="2024-07-21T10:29:59.774" v="9" actId="1076"/>
          <ac:spMkLst>
            <pc:docMk/>
            <pc:sldMk cId="2847430735" sldId="325"/>
            <ac:spMk id="10" creationId="{9DFEA0A7-9B52-F5D6-4560-4B41887B71E3}"/>
          </ac:spMkLst>
        </pc:spChg>
        <pc:spChg chg="mod">
          <ac:chgData name="弘之 岡本" userId="dbbc262f0484d2ae" providerId="LiveId" clId="{D159F354-47A4-432B-8F40-812E77C0B49C}" dt="2024-07-21T10:29:59.774" v="9" actId="1076"/>
          <ac:spMkLst>
            <pc:docMk/>
            <pc:sldMk cId="2847430735" sldId="325"/>
            <ac:spMk id="11" creationId="{79CE4FBF-DEE2-1814-E9B7-87C177918387}"/>
          </ac:spMkLst>
        </pc:spChg>
        <pc:spChg chg="mod">
          <ac:chgData name="弘之 岡本" userId="dbbc262f0484d2ae" providerId="LiveId" clId="{D159F354-47A4-432B-8F40-812E77C0B49C}" dt="2024-07-21T10:29:59.774" v="9" actId="1076"/>
          <ac:spMkLst>
            <pc:docMk/>
            <pc:sldMk cId="2847430735" sldId="325"/>
            <ac:spMk id="12" creationId="{CB46AF54-DF6A-EE33-4D17-303305EF329A}"/>
          </ac:spMkLst>
        </pc:spChg>
        <pc:spChg chg="mod">
          <ac:chgData name="弘之 岡本" userId="dbbc262f0484d2ae" providerId="LiveId" clId="{D159F354-47A4-432B-8F40-812E77C0B49C}" dt="2024-07-21T10:30:07.338" v="10" actId="1076"/>
          <ac:spMkLst>
            <pc:docMk/>
            <pc:sldMk cId="2847430735" sldId="325"/>
            <ac:spMk id="13" creationId="{C38EACA2-E4AC-5C6A-527E-39ADB710AC0D}"/>
          </ac:spMkLst>
        </pc:spChg>
        <pc:picChg chg="mod modCrop">
          <ac:chgData name="弘之 岡本" userId="dbbc262f0484d2ae" providerId="LiveId" clId="{D159F354-47A4-432B-8F40-812E77C0B49C}" dt="2024-07-21T10:33:30.418" v="26" actId="732"/>
          <ac:picMkLst>
            <pc:docMk/>
            <pc:sldMk cId="2847430735" sldId="325"/>
            <ac:picMk id="4" creationId="{B0C7A9D6-EF6B-BFDD-8790-BE68C0A5DFD1}"/>
          </ac:picMkLst>
        </pc:picChg>
        <pc:picChg chg="del">
          <ac:chgData name="弘之 岡本" userId="dbbc262f0484d2ae" providerId="LiveId" clId="{D159F354-47A4-432B-8F40-812E77C0B49C}" dt="2024-07-21T10:29:41.287" v="6" actId="478"/>
          <ac:picMkLst>
            <pc:docMk/>
            <pc:sldMk cId="2847430735" sldId="325"/>
            <ac:picMk id="6" creationId="{827961EF-3D5E-91F0-4499-982BDA7F78AB}"/>
          </ac:picMkLst>
        </pc:picChg>
      </pc:sldChg>
      <pc:sldChg chg="del">
        <pc:chgData name="弘之 岡本" userId="dbbc262f0484d2ae" providerId="LiveId" clId="{D159F354-47A4-432B-8F40-812E77C0B49C}" dt="2024-07-21T10:29:23.706" v="5" actId="47"/>
        <pc:sldMkLst>
          <pc:docMk/>
          <pc:sldMk cId="2346215" sldId="329"/>
        </pc:sldMkLst>
      </pc:sldChg>
      <pc:sldChg chg="del">
        <pc:chgData name="弘之 岡本" userId="dbbc262f0484d2ae" providerId="LiveId" clId="{D159F354-47A4-432B-8F40-812E77C0B49C}" dt="2024-07-21T10:32:53.584" v="25" actId="47"/>
        <pc:sldMkLst>
          <pc:docMk/>
          <pc:sldMk cId="3744135706" sldId="330"/>
        </pc:sldMkLst>
      </pc:sldChg>
      <pc:sldChg chg="del">
        <pc:chgData name="弘之 岡本" userId="dbbc262f0484d2ae" providerId="LiveId" clId="{D159F354-47A4-432B-8F40-812E77C0B49C}" dt="2024-07-21T10:28:53.263" v="2" actId="47"/>
        <pc:sldMkLst>
          <pc:docMk/>
          <pc:sldMk cId="1802837961" sldId="336"/>
        </pc:sldMkLst>
      </pc:sldChg>
      <pc:sldChg chg="del">
        <pc:chgData name="弘之 岡本" userId="dbbc262f0484d2ae" providerId="LiveId" clId="{D159F354-47A4-432B-8F40-812E77C0B49C}" dt="2024-07-21T10:30:16.214" v="11" actId="47"/>
        <pc:sldMkLst>
          <pc:docMk/>
          <pc:sldMk cId="436225764" sldId="337"/>
        </pc:sldMkLst>
      </pc:sldChg>
      <pc:sldMasterChg chg="delSldLayout">
        <pc:chgData name="弘之 岡本" userId="dbbc262f0484d2ae" providerId="LiveId" clId="{D159F354-47A4-432B-8F40-812E77C0B49C}" dt="2024-07-21T10:30:36.030" v="12" actId="47"/>
        <pc:sldMasterMkLst>
          <pc:docMk/>
          <pc:sldMasterMk cId="2550934989" sldId="2147483660"/>
        </pc:sldMasterMkLst>
        <pc:sldLayoutChg chg="del">
          <pc:chgData name="弘之 岡本" userId="dbbc262f0484d2ae" providerId="LiveId" clId="{D159F354-47A4-432B-8F40-812E77C0B49C}" dt="2024-07-21T10:30:36.030" v="12" actId="47"/>
          <pc:sldLayoutMkLst>
            <pc:docMk/>
            <pc:sldMasterMk cId="2550934989" sldId="2147483660"/>
            <pc:sldLayoutMk cId="615698181" sldId="214748367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5932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410546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96313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42837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01108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81774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70297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1506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268321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86016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6695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550934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6772886-E741-2995-5683-E77875E78E5F}"/>
              </a:ext>
            </a:extLst>
          </p:cNvPr>
          <p:cNvSpPr>
            <a:spLocks noGrp="1"/>
          </p:cNvSpPr>
          <p:nvPr>
            <p:ph type="ctrTitle"/>
          </p:nvPr>
        </p:nvSpPr>
        <p:spPr/>
        <p:txBody>
          <a:bodyPr/>
          <a:lstStyle/>
          <a:p>
            <a:r>
              <a:rPr lang="ja-JP" altLang="en-US" dirty="0">
                <a:solidFill>
                  <a:srgbClr val="FF0000"/>
                </a:solidFill>
              </a:rPr>
              <a:t>情報の</a:t>
            </a:r>
            <a:br>
              <a:rPr lang="en-US" altLang="ja-JP" dirty="0">
                <a:solidFill>
                  <a:srgbClr val="FF0000"/>
                </a:solidFill>
              </a:rPr>
            </a:br>
            <a:r>
              <a:rPr lang="ja-JP" altLang="en-US" dirty="0">
                <a:solidFill>
                  <a:srgbClr val="FF0000"/>
                </a:solidFill>
              </a:rPr>
              <a:t>デジタル化①</a:t>
            </a:r>
          </a:p>
        </p:txBody>
      </p:sp>
      <p:sp>
        <p:nvSpPr>
          <p:cNvPr id="7" name="字幕 6">
            <a:extLst>
              <a:ext uri="{FF2B5EF4-FFF2-40B4-BE49-F238E27FC236}">
                <a16:creationId xmlns:a16="http://schemas.microsoft.com/office/drawing/2014/main" id="{FDC080BC-C2EE-7136-4C0D-B1DAEEEA089F}"/>
              </a:ext>
            </a:extLst>
          </p:cNvPr>
          <p:cNvSpPr>
            <a:spLocks noGrp="1"/>
          </p:cNvSpPr>
          <p:nvPr>
            <p:ph type="subTitle" idx="1"/>
          </p:nvPr>
        </p:nvSpPr>
        <p:spPr/>
        <p:txBody>
          <a:bodyPr/>
          <a:lstStyle/>
          <a:p>
            <a:r>
              <a:rPr lang="ja-JP" altLang="en-US" dirty="0"/>
              <a:t>情報</a:t>
            </a:r>
            <a:r>
              <a:rPr lang="en-US" altLang="ja-JP" dirty="0"/>
              <a:t>Ⅰ</a:t>
            </a:r>
            <a:r>
              <a:rPr lang="ja-JP" altLang="en-US" dirty="0"/>
              <a:t>　Ｎｏ．０８</a:t>
            </a:r>
          </a:p>
        </p:txBody>
      </p:sp>
      <p:sp>
        <p:nvSpPr>
          <p:cNvPr id="2" name="テキスト ボックス 1">
            <a:extLst>
              <a:ext uri="{FF2B5EF4-FFF2-40B4-BE49-F238E27FC236}">
                <a16:creationId xmlns:a16="http://schemas.microsoft.com/office/drawing/2014/main" id="{8339B745-DB05-BA0E-A0A3-8E1E586FDC54}"/>
              </a:ext>
            </a:extLst>
          </p:cNvPr>
          <p:cNvSpPr txBox="1"/>
          <p:nvPr/>
        </p:nvSpPr>
        <p:spPr>
          <a:xfrm>
            <a:off x="869795" y="4888210"/>
            <a:ext cx="7588405" cy="461665"/>
          </a:xfrm>
          <a:prstGeom prst="rect">
            <a:avLst/>
          </a:prstGeom>
          <a:noFill/>
        </p:spPr>
        <p:txBody>
          <a:bodyPr wrap="square" rtlCol="0">
            <a:spAutoFit/>
          </a:bodyPr>
          <a:lstStyle/>
          <a:p>
            <a:r>
              <a:rPr kumimoji="1" lang="ja-JP" altLang="en-US" sz="2400" dirty="0"/>
              <a:t>コンピュータは情報や文字をどう扱っているのだろう？</a:t>
            </a:r>
          </a:p>
        </p:txBody>
      </p:sp>
    </p:spTree>
    <p:extLst>
      <p:ext uri="{BB962C8B-B14F-4D97-AF65-F5344CB8AC3E}">
        <p14:creationId xmlns:p14="http://schemas.microsoft.com/office/powerpoint/2010/main" val="3757310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420B76C-E5E9-E6BB-53A5-55BE4BF61F0C}"/>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br>
              <a:rPr lang="en-US" altLang="ja-JP" dirty="0">
                <a:solidFill>
                  <a:srgbClr val="FF0000"/>
                </a:solidFill>
              </a:rPr>
            </a:br>
            <a:r>
              <a:rPr lang="ja-JP" altLang="en-US" dirty="0">
                <a:solidFill>
                  <a:srgbClr val="FF0000"/>
                </a:solidFill>
              </a:rPr>
              <a:t>　②コンピュータとデジタル</a:t>
            </a:r>
          </a:p>
        </p:txBody>
      </p:sp>
      <p:sp>
        <p:nvSpPr>
          <p:cNvPr id="8" name="コンテンツ プレースホルダー 7">
            <a:extLst>
              <a:ext uri="{FF2B5EF4-FFF2-40B4-BE49-F238E27FC236}">
                <a16:creationId xmlns:a16="http://schemas.microsoft.com/office/drawing/2014/main" id="{6C66695A-9000-50C4-25D6-8BE4D820D287}"/>
              </a:ext>
            </a:extLst>
          </p:cNvPr>
          <p:cNvSpPr>
            <a:spLocks noGrp="1"/>
          </p:cNvSpPr>
          <p:nvPr>
            <p:ph idx="4294967295"/>
          </p:nvPr>
        </p:nvSpPr>
        <p:spPr>
          <a:xfrm>
            <a:off x="178421" y="1807002"/>
            <a:ext cx="8508380" cy="5050998"/>
          </a:xfrm>
        </p:spPr>
        <p:txBody>
          <a:bodyPr>
            <a:normAutofit lnSpcReduction="10000"/>
          </a:bodyPr>
          <a:lstStyle/>
          <a:p>
            <a:pPr marL="0" indent="0">
              <a:buNone/>
            </a:pPr>
            <a:r>
              <a:rPr lang="ja-JP" altLang="en-US" dirty="0"/>
              <a:t>情報量の最小単位</a:t>
            </a:r>
            <a:endParaRPr lang="en-US" altLang="ja-JP" dirty="0"/>
          </a:p>
          <a:p>
            <a:r>
              <a:rPr lang="ja-JP" altLang="en-US" dirty="0"/>
              <a:t>（　</a:t>
            </a:r>
            <a:r>
              <a:rPr lang="ja-JP" altLang="en-US" dirty="0">
                <a:solidFill>
                  <a:srgbClr val="FF0000"/>
                </a:solidFill>
              </a:rPr>
              <a:t>ｂｉｔ　・ビット</a:t>
            </a:r>
            <a:r>
              <a:rPr lang="ja-JP" altLang="en-US" dirty="0"/>
              <a:t>）＝２進法の１桁分の情報量</a:t>
            </a:r>
            <a:endParaRPr lang="en-US" altLang="ja-JP" dirty="0"/>
          </a:p>
          <a:p>
            <a:pPr marL="0" indent="0">
              <a:buNone/>
            </a:pPr>
            <a:r>
              <a:rPr lang="ja-JP" altLang="en-US" dirty="0"/>
              <a:t>　　　０と１の（　</a:t>
            </a:r>
            <a:r>
              <a:rPr lang="ja-JP" altLang="en-US" dirty="0">
                <a:solidFill>
                  <a:srgbClr val="FF0000"/>
                </a:solidFill>
              </a:rPr>
              <a:t>２通り　</a:t>
            </a:r>
            <a:r>
              <a:rPr lang="ja-JP" altLang="en-US" dirty="0"/>
              <a:t>）の状態を表すことができる</a:t>
            </a:r>
            <a:endParaRPr lang="en-US" altLang="ja-JP" dirty="0"/>
          </a:p>
          <a:p>
            <a:pPr marL="0" indent="0">
              <a:buNone/>
            </a:pPr>
            <a:endParaRPr lang="en-US" altLang="ja-JP" dirty="0"/>
          </a:p>
          <a:p>
            <a:pPr marL="0" indent="0">
              <a:buNone/>
            </a:pPr>
            <a:r>
              <a:rPr lang="ja-JP" altLang="en-US" dirty="0"/>
              <a:t>　　　　↓　もっと情報量を増やすには？</a:t>
            </a:r>
            <a:endParaRPr lang="en-US" altLang="ja-JP" dirty="0"/>
          </a:p>
          <a:p>
            <a:pPr marL="0" indent="0">
              <a:buNone/>
            </a:pPr>
            <a:r>
              <a:rPr lang="ja-JP" altLang="en-US" dirty="0"/>
              <a:t>　　　・２ｂｉｔ（２進法の２桁分）なら</a:t>
            </a:r>
            <a:endParaRPr lang="en-US" altLang="ja-JP" dirty="0"/>
          </a:p>
          <a:p>
            <a:pPr marL="0" indent="0">
              <a:buNone/>
            </a:pPr>
            <a:r>
              <a:rPr lang="ja-JP" altLang="en-US" dirty="0"/>
              <a:t>　　　　</a:t>
            </a:r>
            <a:r>
              <a:rPr lang="en-US" altLang="ja-JP" dirty="0"/>
              <a:t>00</a:t>
            </a:r>
            <a:r>
              <a:rPr lang="ja-JP" altLang="en-US" dirty="0"/>
              <a:t>、</a:t>
            </a:r>
            <a:r>
              <a:rPr lang="en-US" altLang="ja-JP" dirty="0"/>
              <a:t>01</a:t>
            </a:r>
            <a:r>
              <a:rPr lang="ja-JP" altLang="en-US" dirty="0"/>
              <a:t>、</a:t>
            </a:r>
            <a:r>
              <a:rPr lang="en-US" altLang="ja-JP" dirty="0"/>
              <a:t>10</a:t>
            </a:r>
            <a:r>
              <a:rPr lang="ja-JP" altLang="en-US" dirty="0"/>
              <a:t>、</a:t>
            </a:r>
            <a:r>
              <a:rPr lang="en-US" altLang="ja-JP" dirty="0"/>
              <a:t>11</a:t>
            </a:r>
            <a:r>
              <a:rPr lang="ja-JP" altLang="en-US" dirty="0"/>
              <a:t>の　</a:t>
            </a:r>
            <a:r>
              <a:rPr lang="en-US" altLang="ja-JP" dirty="0"/>
              <a:t>2</a:t>
            </a:r>
            <a:r>
              <a:rPr lang="ja-JP" altLang="en-US" dirty="0"/>
              <a:t>の</a:t>
            </a:r>
            <a:r>
              <a:rPr lang="en-US" altLang="ja-JP" dirty="0"/>
              <a:t>2</a:t>
            </a:r>
            <a:r>
              <a:rPr lang="ja-JP" altLang="en-US" dirty="0"/>
              <a:t>乗＝</a:t>
            </a:r>
            <a:r>
              <a:rPr lang="en-US" altLang="ja-JP" dirty="0"/>
              <a:t>4</a:t>
            </a:r>
            <a:r>
              <a:rPr lang="ja-JP" altLang="en-US" dirty="0"/>
              <a:t>通りの状態</a:t>
            </a:r>
            <a:endParaRPr lang="en-US" altLang="ja-JP" dirty="0"/>
          </a:p>
          <a:p>
            <a:pPr marL="0" indent="0">
              <a:buNone/>
            </a:pPr>
            <a:r>
              <a:rPr lang="ja-JP" altLang="en-US" dirty="0"/>
              <a:t>　　　・８ｂｉｔ（２進法の８桁分）なら</a:t>
            </a:r>
            <a:endParaRPr lang="en-US" altLang="ja-JP" dirty="0"/>
          </a:p>
          <a:p>
            <a:pPr marL="0" indent="0">
              <a:buNone/>
            </a:pPr>
            <a:r>
              <a:rPr lang="ja-JP" altLang="en-US" dirty="0"/>
              <a:t>　　　　</a:t>
            </a:r>
            <a:r>
              <a:rPr lang="en-US" altLang="ja-JP" dirty="0"/>
              <a:t>00000000</a:t>
            </a:r>
            <a:r>
              <a:rPr lang="ja-JP" altLang="en-US" dirty="0"/>
              <a:t>、</a:t>
            </a:r>
            <a:r>
              <a:rPr lang="en-US" altLang="ja-JP" dirty="0"/>
              <a:t>00000001</a:t>
            </a:r>
            <a:r>
              <a:rPr lang="ja-JP" altLang="en-US" dirty="0"/>
              <a:t>、・・・・</a:t>
            </a:r>
            <a:r>
              <a:rPr lang="en-US" altLang="ja-JP" dirty="0"/>
              <a:t>11111111</a:t>
            </a:r>
            <a:r>
              <a:rPr lang="ja-JP" altLang="en-US" dirty="0"/>
              <a:t>まで</a:t>
            </a:r>
            <a:endParaRPr lang="en-US" altLang="ja-JP" dirty="0"/>
          </a:p>
          <a:p>
            <a:pPr marL="0" indent="0">
              <a:buNone/>
            </a:pPr>
            <a:r>
              <a:rPr lang="ja-JP" altLang="en-US" dirty="0"/>
              <a:t>　　　　</a:t>
            </a:r>
            <a:r>
              <a:rPr lang="en-US" altLang="ja-JP" dirty="0"/>
              <a:t>2</a:t>
            </a:r>
            <a:r>
              <a:rPr lang="ja-JP" altLang="en-US" dirty="0"/>
              <a:t>の</a:t>
            </a:r>
            <a:r>
              <a:rPr lang="en-US" altLang="ja-JP" dirty="0"/>
              <a:t>8</a:t>
            </a:r>
            <a:r>
              <a:rPr lang="ja-JP" altLang="en-US" dirty="0"/>
              <a:t>乗＝（　</a:t>
            </a:r>
            <a:r>
              <a:rPr lang="ja-JP" altLang="en-US" dirty="0">
                <a:solidFill>
                  <a:srgbClr val="FF0000"/>
                </a:solidFill>
              </a:rPr>
              <a:t>２５６通り　</a:t>
            </a:r>
            <a:r>
              <a:rPr lang="ja-JP" altLang="en-US" dirty="0"/>
              <a:t>）の状態を表せる</a:t>
            </a:r>
          </a:p>
        </p:txBody>
      </p:sp>
    </p:spTree>
    <p:extLst>
      <p:ext uri="{BB962C8B-B14F-4D97-AF65-F5344CB8AC3E}">
        <p14:creationId xmlns:p14="http://schemas.microsoft.com/office/powerpoint/2010/main" val="866045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4A6BFF-7437-BC5C-5836-F23B330CE126}"/>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r>
              <a:rPr kumimoji="1" lang="ja-JP" altLang="en-US" dirty="0">
                <a:solidFill>
                  <a:srgbClr val="FF0000"/>
                </a:solidFill>
              </a:rPr>
              <a:t>②つづき</a:t>
            </a:r>
          </a:p>
        </p:txBody>
      </p:sp>
      <p:sp>
        <p:nvSpPr>
          <p:cNvPr id="3" name="コンテンツ プレースホルダー 2">
            <a:extLst>
              <a:ext uri="{FF2B5EF4-FFF2-40B4-BE49-F238E27FC236}">
                <a16:creationId xmlns:a16="http://schemas.microsoft.com/office/drawing/2014/main" id="{4D40DED7-909D-C8AD-EBF9-83F5C6E43523}"/>
              </a:ext>
            </a:extLst>
          </p:cNvPr>
          <p:cNvSpPr>
            <a:spLocks noGrp="1"/>
          </p:cNvSpPr>
          <p:nvPr>
            <p:ph idx="1"/>
          </p:nvPr>
        </p:nvSpPr>
        <p:spPr>
          <a:xfrm>
            <a:off x="628650" y="1825625"/>
            <a:ext cx="7886700" cy="1603375"/>
          </a:xfrm>
        </p:spPr>
        <p:txBody>
          <a:bodyPr>
            <a:normAutofit/>
          </a:bodyPr>
          <a:lstStyle/>
          <a:p>
            <a:pPr marL="0" indent="0">
              <a:buNone/>
            </a:pPr>
            <a:r>
              <a:rPr kumimoji="1" lang="ja-JP" altLang="en-US" dirty="0"/>
              <a:t>情報量の単位</a:t>
            </a:r>
            <a:endParaRPr lang="en-US" altLang="ja-JP" dirty="0"/>
          </a:p>
          <a:p>
            <a:pPr marL="0" indent="0">
              <a:buNone/>
            </a:pPr>
            <a:r>
              <a:rPr kumimoji="1" lang="ja-JP" altLang="en-US" dirty="0"/>
              <a:t>・（　</a:t>
            </a:r>
            <a:r>
              <a:rPr kumimoji="1" lang="ja-JP" altLang="en-US" dirty="0">
                <a:solidFill>
                  <a:srgbClr val="FF0000"/>
                </a:solidFill>
              </a:rPr>
              <a:t>Ｂ・バイト　</a:t>
            </a:r>
            <a:r>
              <a:rPr kumimoji="1" lang="ja-JP" altLang="en-US" dirty="0"/>
              <a:t>）＝８</a:t>
            </a:r>
            <a:r>
              <a:rPr kumimoji="1" lang="en-US" altLang="ja-JP" dirty="0"/>
              <a:t>bit</a:t>
            </a:r>
            <a:r>
              <a:rPr kumimoji="1" lang="ja-JP" altLang="en-US" dirty="0"/>
              <a:t>をまとめた単位</a:t>
            </a:r>
            <a:endParaRPr kumimoji="1" lang="en-US" altLang="ja-JP" dirty="0"/>
          </a:p>
          <a:p>
            <a:pPr marL="0" indent="0">
              <a:buNone/>
            </a:pPr>
            <a:r>
              <a:rPr lang="ja-JP" altLang="en-US" dirty="0"/>
              <a:t>　　　　↓　これより大きい単位は</a:t>
            </a:r>
            <a:r>
              <a:rPr kumimoji="1" lang="ja-JP" altLang="en-US" dirty="0"/>
              <a:t>　</a:t>
            </a:r>
          </a:p>
        </p:txBody>
      </p:sp>
      <p:graphicFrame>
        <p:nvGraphicFramePr>
          <p:cNvPr id="4" name="コンテンツ プレースホルダ 3">
            <a:extLst>
              <a:ext uri="{FF2B5EF4-FFF2-40B4-BE49-F238E27FC236}">
                <a16:creationId xmlns:a16="http://schemas.microsoft.com/office/drawing/2014/main" id="{A1EA88AE-AB9E-AECE-AE19-925ADA8EC704}"/>
              </a:ext>
            </a:extLst>
          </p:cNvPr>
          <p:cNvGraphicFramePr>
            <a:graphicFrameLocks/>
          </p:cNvGraphicFramePr>
          <p:nvPr>
            <p:extLst>
              <p:ext uri="{D42A27DB-BD31-4B8C-83A1-F6EECF244321}">
                <p14:modId xmlns:p14="http://schemas.microsoft.com/office/powerpoint/2010/main" val="557898823"/>
              </p:ext>
            </p:extLst>
          </p:nvPr>
        </p:nvGraphicFramePr>
        <p:xfrm>
          <a:off x="628650" y="3429000"/>
          <a:ext cx="8229600" cy="2743356"/>
        </p:xfrm>
        <a:graphic>
          <a:graphicData uri="http://schemas.openxmlformats.org/drawingml/2006/table">
            <a:tbl>
              <a:tblPr bandRow="1">
                <a:tableStyleId>{BDBED569-4797-4DF1-A0F4-6AAB3CD982D8}</a:tableStyleId>
              </a:tblPr>
              <a:tblGrid>
                <a:gridCol w="2314600">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3322712">
                  <a:extLst>
                    <a:ext uri="{9D8B030D-6E8A-4147-A177-3AD203B41FA5}">
                      <a16:colId xmlns:a16="http://schemas.microsoft.com/office/drawing/2014/main" val="20002"/>
                    </a:ext>
                  </a:extLst>
                </a:gridCol>
              </a:tblGrid>
              <a:tr h="370946">
                <a:tc>
                  <a:txBody>
                    <a:bodyPr/>
                    <a:lstStyle/>
                    <a:p>
                      <a:r>
                        <a:rPr kumimoji="1" lang="ja-JP" altLang="en-US" sz="2400" dirty="0"/>
                        <a:t>Ｂ（バイト）</a:t>
                      </a:r>
                    </a:p>
                  </a:txBody>
                  <a:tcPr marT="45733" marB="45733"/>
                </a:tc>
                <a:tc>
                  <a:txBody>
                    <a:bodyPr/>
                    <a:lstStyle/>
                    <a:p>
                      <a:r>
                        <a:rPr kumimoji="1" lang="ja-JP" altLang="en-US" sz="2400" dirty="0"/>
                        <a:t>１Ｂ＝８ｂｉｔ</a:t>
                      </a:r>
                    </a:p>
                  </a:txBody>
                  <a:tcPr marT="45733" marB="45733"/>
                </a:tc>
                <a:tc>
                  <a:txBody>
                    <a:bodyPr/>
                    <a:lstStyle/>
                    <a:p>
                      <a:endParaRPr kumimoji="1" lang="ja-JP" altLang="en-US" sz="2400" dirty="0"/>
                    </a:p>
                  </a:txBody>
                  <a:tcPr marT="45733" marB="45733"/>
                </a:tc>
                <a:extLst>
                  <a:ext uri="{0D108BD9-81ED-4DB2-BD59-A6C34878D82A}">
                    <a16:rowId xmlns:a16="http://schemas.microsoft.com/office/drawing/2014/main" val="10000"/>
                  </a:ext>
                </a:extLst>
              </a:tr>
              <a:tr h="370946">
                <a:tc>
                  <a:txBody>
                    <a:bodyPr/>
                    <a:lstStyle/>
                    <a:p>
                      <a:r>
                        <a:rPr kumimoji="1" lang="ja-JP" altLang="en-US" sz="2400" dirty="0"/>
                        <a:t>ＫＢ（キロバイト）</a:t>
                      </a:r>
                    </a:p>
                  </a:txBody>
                  <a:tcPr marT="45733" marB="45733"/>
                </a:tc>
                <a:tc>
                  <a:txBody>
                    <a:bodyPr/>
                    <a:lstStyle/>
                    <a:p>
                      <a:r>
                        <a:rPr kumimoji="1" lang="ja-JP" altLang="en-US" sz="2400" dirty="0"/>
                        <a:t>１ＫＢ＝１０２４Ｂ</a:t>
                      </a:r>
                    </a:p>
                  </a:txBody>
                  <a:tcPr marT="45733" marB="45733"/>
                </a:tc>
                <a:tc>
                  <a:txBody>
                    <a:bodyPr/>
                    <a:lstStyle/>
                    <a:p>
                      <a:endParaRPr kumimoji="1" lang="ja-JP" altLang="en-US" sz="2400" dirty="0"/>
                    </a:p>
                  </a:txBody>
                  <a:tcPr marT="45733" marB="45733"/>
                </a:tc>
                <a:extLst>
                  <a:ext uri="{0D108BD9-81ED-4DB2-BD59-A6C34878D82A}">
                    <a16:rowId xmlns:a16="http://schemas.microsoft.com/office/drawing/2014/main" val="10001"/>
                  </a:ext>
                </a:extLst>
              </a:tr>
              <a:tr h="370946">
                <a:tc>
                  <a:txBody>
                    <a:bodyPr/>
                    <a:lstStyle/>
                    <a:p>
                      <a:r>
                        <a:rPr kumimoji="1" lang="ja-JP" altLang="en-US" sz="2400" dirty="0"/>
                        <a:t>ＭＢ（メガバイト）</a:t>
                      </a:r>
                    </a:p>
                  </a:txBody>
                  <a:tcPr marT="45733" marB="45733"/>
                </a:tc>
                <a:tc>
                  <a:txBody>
                    <a:bodyPr/>
                    <a:lstStyle/>
                    <a:p>
                      <a:r>
                        <a:rPr kumimoji="1" lang="ja-JP" altLang="en-US" sz="2400" dirty="0"/>
                        <a:t>１ＭＢ＝１０２４ＫＢ</a:t>
                      </a:r>
                    </a:p>
                  </a:txBody>
                  <a:tcPr marT="45733" marB="45733"/>
                </a:tc>
                <a:tc>
                  <a:txBody>
                    <a:bodyPr/>
                    <a:lstStyle/>
                    <a:p>
                      <a:r>
                        <a:rPr kumimoji="1" lang="en-US" altLang="ja-JP" sz="2400" dirty="0"/>
                        <a:t>CD</a:t>
                      </a:r>
                      <a:r>
                        <a:rPr kumimoji="1" lang="ja-JP" altLang="en-US" sz="2400" dirty="0"/>
                        <a:t>（</a:t>
                      </a:r>
                      <a:r>
                        <a:rPr kumimoji="1" lang="en-US" altLang="ja-JP" sz="2400" dirty="0"/>
                        <a:t>640MB</a:t>
                      </a:r>
                      <a:r>
                        <a:rPr kumimoji="1" lang="ja-JP" altLang="en-US" sz="2400" dirty="0"/>
                        <a:t>）</a:t>
                      </a:r>
                    </a:p>
                  </a:txBody>
                  <a:tcPr marT="45733" marB="45733"/>
                </a:tc>
                <a:extLst>
                  <a:ext uri="{0D108BD9-81ED-4DB2-BD59-A6C34878D82A}">
                    <a16:rowId xmlns:a16="http://schemas.microsoft.com/office/drawing/2014/main" val="10002"/>
                  </a:ext>
                </a:extLst>
              </a:tr>
              <a:tr h="370946">
                <a:tc>
                  <a:txBody>
                    <a:bodyPr/>
                    <a:lstStyle/>
                    <a:p>
                      <a:r>
                        <a:rPr kumimoji="1" lang="ja-JP" altLang="en-US" sz="2400" dirty="0"/>
                        <a:t>ＧＢ（ギガバイト）</a:t>
                      </a:r>
                    </a:p>
                  </a:txBody>
                  <a:tcPr marT="45733" marB="45733"/>
                </a:tc>
                <a:tc>
                  <a:txBody>
                    <a:bodyPr/>
                    <a:lstStyle/>
                    <a:p>
                      <a:r>
                        <a:rPr kumimoji="1" lang="ja-JP" altLang="en-US" sz="2400" dirty="0"/>
                        <a:t>１ＧＢ＝１０２４ＭＢ</a:t>
                      </a:r>
                    </a:p>
                  </a:txBody>
                  <a:tcPr marT="45733" marB="45733"/>
                </a:tc>
                <a:tc>
                  <a:txBody>
                    <a:bodyPr/>
                    <a:lstStyle/>
                    <a:p>
                      <a:r>
                        <a:rPr kumimoji="1" lang="ja-JP" altLang="en-US" sz="2400" dirty="0"/>
                        <a:t>スマホ（</a:t>
                      </a:r>
                      <a:r>
                        <a:rPr kumimoji="1" lang="en-US" altLang="ja-JP" sz="2400" dirty="0"/>
                        <a:t>128GB</a:t>
                      </a:r>
                      <a:r>
                        <a:rPr kumimoji="1" lang="ja-JP" altLang="en-US" sz="2400" dirty="0"/>
                        <a:t>）</a:t>
                      </a:r>
                    </a:p>
                  </a:txBody>
                  <a:tcPr marT="45733" marB="45733"/>
                </a:tc>
                <a:extLst>
                  <a:ext uri="{0D108BD9-81ED-4DB2-BD59-A6C34878D82A}">
                    <a16:rowId xmlns:a16="http://schemas.microsoft.com/office/drawing/2014/main" val="10003"/>
                  </a:ext>
                </a:extLst>
              </a:tr>
              <a:tr h="370946">
                <a:tc>
                  <a:txBody>
                    <a:bodyPr/>
                    <a:lstStyle/>
                    <a:p>
                      <a:r>
                        <a:rPr kumimoji="1" lang="ja-JP" altLang="en-US" sz="2400" dirty="0"/>
                        <a:t>ＴＢ（テラバイト）</a:t>
                      </a:r>
                    </a:p>
                  </a:txBody>
                  <a:tcPr marT="45733" marB="45733"/>
                </a:tc>
                <a:tc>
                  <a:txBody>
                    <a:bodyPr/>
                    <a:lstStyle/>
                    <a:p>
                      <a:r>
                        <a:rPr kumimoji="1" lang="ja-JP" altLang="en-US" sz="2400" dirty="0"/>
                        <a:t>１ＴＢ＝１０２４ＧＢ</a:t>
                      </a:r>
                    </a:p>
                  </a:txBody>
                  <a:tcPr marT="45733" marB="45733"/>
                </a:tc>
                <a:tc>
                  <a:txBody>
                    <a:bodyPr/>
                    <a:lstStyle/>
                    <a:p>
                      <a:r>
                        <a:rPr kumimoji="1" lang="ja-JP" altLang="en-US" sz="2400" dirty="0"/>
                        <a:t>ビデオレコーダー（</a:t>
                      </a:r>
                      <a:r>
                        <a:rPr kumimoji="1" lang="en-US" altLang="ja-JP" sz="2400" dirty="0"/>
                        <a:t>2TB</a:t>
                      </a:r>
                      <a:r>
                        <a:rPr kumimoji="1" lang="ja-JP" altLang="en-US" sz="2400" dirty="0"/>
                        <a:t>）</a:t>
                      </a:r>
                    </a:p>
                  </a:txBody>
                  <a:tcPr marT="45733" marB="45733"/>
                </a:tc>
                <a:extLst>
                  <a:ext uri="{0D108BD9-81ED-4DB2-BD59-A6C34878D82A}">
                    <a16:rowId xmlns:a16="http://schemas.microsoft.com/office/drawing/2014/main" val="10004"/>
                  </a:ext>
                </a:extLst>
              </a:tr>
              <a:tr h="370946">
                <a:tc>
                  <a:txBody>
                    <a:bodyPr/>
                    <a:lstStyle/>
                    <a:p>
                      <a:r>
                        <a:rPr kumimoji="1" lang="ja-JP" altLang="en-US" sz="2400" dirty="0"/>
                        <a:t>ＰＢ（ペタバイト）</a:t>
                      </a:r>
                    </a:p>
                  </a:txBody>
                  <a:tcPr marT="45733" marB="45733"/>
                </a:tc>
                <a:tc>
                  <a:txBody>
                    <a:bodyPr/>
                    <a:lstStyle/>
                    <a:p>
                      <a:r>
                        <a:rPr kumimoji="1" lang="ja-JP" altLang="en-US" sz="2400" dirty="0"/>
                        <a:t>１ＰＢ＝１０２４ＴＢ</a:t>
                      </a:r>
                    </a:p>
                  </a:txBody>
                  <a:tcPr marT="45733" marB="45733"/>
                </a:tc>
                <a:tc>
                  <a:txBody>
                    <a:bodyPr/>
                    <a:lstStyle/>
                    <a:p>
                      <a:endParaRPr kumimoji="1" lang="ja-JP" altLang="en-US" sz="2400" dirty="0"/>
                    </a:p>
                  </a:txBody>
                  <a:tcPr marT="45733" marB="45733"/>
                </a:tc>
                <a:extLst>
                  <a:ext uri="{0D108BD9-81ED-4DB2-BD59-A6C34878D82A}">
                    <a16:rowId xmlns:a16="http://schemas.microsoft.com/office/drawing/2014/main" val="10005"/>
                  </a:ext>
                </a:extLst>
              </a:tr>
            </a:tbl>
          </a:graphicData>
        </a:graphic>
      </p:graphicFrame>
      <p:sp>
        <p:nvSpPr>
          <p:cNvPr id="5" name="テキスト ボックス 4">
            <a:extLst>
              <a:ext uri="{FF2B5EF4-FFF2-40B4-BE49-F238E27FC236}">
                <a16:creationId xmlns:a16="http://schemas.microsoft.com/office/drawing/2014/main" id="{ED9C9B91-CC94-E3CF-26E7-A7C0F5616B07}"/>
              </a:ext>
            </a:extLst>
          </p:cNvPr>
          <p:cNvSpPr txBox="1"/>
          <p:nvPr/>
        </p:nvSpPr>
        <p:spPr>
          <a:xfrm>
            <a:off x="583956" y="6292819"/>
            <a:ext cx="8318988" cy="400110"/>
          </a:xfrm>
          <a:prstGeom prst="rect">
            <a:avLst/>
          </a:prstGeom>
          <a:noFill/>
        </p:spPr>
        <p:txBody>
          <a:bodyPr wrap="square" rtlCol="0">
            <a:spAutoFit/>
          </a:bodyPr>
          <a:lstStyle/>
          <a:p>
            <a:r>
              <a:rPr kumimoji="1" lang="ja-JP" altLang="en-US" sz="2000" dirty="0"/>
              <a:t>２の１０乗＝１０２４倍ごとに接頭語を付ける、１０００倍と区別するため大文字</a:t>
            </a:r>
          </a:p>
        </p:txBody>
      </p:sp>
    </p:spTree>
    <p:extLst>
      <p:ext uri="{BB962C8B-B14F-4D97-AF65-F5344CB8AC3E}">
        <p14:creationId xmlns:p14="http://schemas.microsoft.com/office/powerpoint/2010/main" val="3762160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D856AE-BEDC-0571-64AA-0707F36E1970}"/>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②</a:t>
            </a:r>
          </a:p>
        </p:txBody>
      </p:sp>
      <p:sp>
        <p:nvSpPr>
          <p:cNvPr id="3" name="コンテンツ プレースホルダー 2">
            <a:extLst>
              <a:ext uri="{FF2B5EF4-FFF2-40B4-BE49-F238E27FC236}">
                <a16:creationId xmlns:a16="http://schemas.microsoft.com/office/drawing/2014/main" id="{24228080-303B-F0C3-0FB7-562AB8CE4BCE}"/>
              </a:ext>
            </a:extLst>
          </p:cNvPr>
          <p:cNvSpPr>
            <a:spLocks noGrp="1"/>
          </p:cNvSpPr>
          <p:nvPr>
            <p:ph idx="1"/>
          </p:nvPr>
        </p:nvSpPr>
        <p:spPr/>
        <p:txBody>
          <a:bodyPr>
            <a:normAutofit/>
          </a:bodyPr>
          <a:lstStyle/>
          <a:p>
            <a:pPr marL="0" indent="0">
              <a:buNone/>
            </a:pPr>
            <a:r>
              <a:rPr lang="ja-JP" altLang="en-US" sz="3200" dirty="0"/>
              <a:t>１）</a:t>
            </a:r>
            <a:r>
              <a:rPr lang="en-US" altLang="ja-JP" sz="3200" dirty="0"/>
              <a:t>32bit</a:t>
            </a:r>
            <a:r>
              <a:rPr lang="ja-JP" altLang="en-US" sz="3200" dirty="0"/>
              <a:t>を</a:t>
            </a:r>
            <a:r>
              <a:rPr lang="en-US" altLang="ja-JP" sz="3200" dirty="0"/>
              <a:t>B</a:t>
            </a:r>
            <a:r>
              <a:rPr lang="ja-JP" altLang="en-US" sz="3200" dirty="0"/>
              <a:t>・ﾊﾞｲﾄに変換</a:t>
            </a:r>
            <a:endParaRPr lang="en-US" altLang="ja-JP" sz="3200" dirty="0"/>
          </a:p>
          <a:p>
            <a:pPr marL="0" indent="0">
              <a:buNone/>
            </a:pPr>
            <a:r>
              <a:rPr lang="ja-JP" altLang="en-US" sz="3200" dirty="0"/>
              <a:t>　</a:t>
            </a:r>
            <a:r>
              <a:rPr lang="ja-JP" altLang="en-US" sz="3200" dirty="0">
                <a:solidFill>
                  <a:srgbClr val="FF0000"/>
                </a:solidFill>
              </a:rPr>
              <a:t>　・</a:t>
            </a:r>
            <a:r>
              <a:rPr lang="en-US" altLang="ja-JP" sz="3200" dirty="0">
                <a:solidFill>
                  <a:srgbClr val="FF0000"/>
                </a:solidFill>
              </a:rPr>
              <a:t>1B</a:t>
            </a:r>
            <a:r>
              <a:rPr lang="ja-JP" altLang="en-US" sz="3200" dirty="0">
                <a:solidFill>
                  <a:srgbClr val="FF0000"/>
                </a:solidFill>
              </a:rPr>
              <a:t>＝</a:t>
            </a:r>
            <a:r>
              <a:rPr lang="en-US" altLang="ja-JP" sz="3200" dirty="0">
                <a:solidFill>
                  <a:srgbClr val="FF0000"/>
                </a:solidFill>
              </a:rPr>
              <a:t>8bit</a:t>
            </a:r>
            <a:r>
              <a:rPr lang="ja-JP" altLang="en-US" sz="3200" dirty="0">
                <a:solidFill>
                  <a:srgbClr val="FF0000"/>
                </a:solidFill>
              </a:rPr>
              <a:t>であるから　</a:t>
            </a:r>
            <a:r>
              <a:rPr lang="en-US" altLang="ja-JP" sz="3200" dirty="0">
                <a:solidFill>
                  <a:srgbClr val="FF0000"/>
                </a:solidFill>
              </a:rPr>
              <a:t>32(bit)÷8</a:t>
            </a:r>
            <a:r>
              <a:rPr lang="ja-JP" altLang="en-US" sz="3200" dirty="0">
                <a:solidFill>
                  <a:srgbClr val="FF0000"/>
                </a:solidFill>
              </a:rPr>
              <a:t>＝</a:t>
            </a:r>
            <a:r>
              <a:rPr lang="ja-JP" altLang="en-US" sz="3200" u="sng" dirty="0">
                <a:solidFill>
                  <a:srgbClr val="FF0000"/>
                </a:solidFill>
              </a:rPr>
              <a:t>　　</a:t>
            </a:r>
            <a:r>
              <a:rPr lang="en-US" altLang="ja-JP" sz="3200" u="sng" dirty="0">
                <a:solidFill>
                  <a:srgbClr val="FF0000"/>
                </a:solidFill>
              </a:rPr>
              <a:t>B</a:t>
            </a:r>
          </a:p>
          <a:p>
            <a:pPr marL="0" indent="0">
              <a:buNone/>
            </a:pPr>
            <a:endParaRPr lang="en-US" altLang="ja-JP" sz="3200" u="sng" dirty="0"/>
          </a:p>
          <a:p>
            <a:pPr marL="0" indent="0">
              <a:buNone/>
            </a:pPr>
            <a:r>
              <a:rPr lang="ja-JP" altLang="en-US" sz="3200" dirty="0"/>
              <a:t>２）</a:t>
            </a:r>
            <a:r>
              <a:rPr lang="en-US" altLang="ja-JP" sz="3200" dirty="0"/>
              <a:t>3050KB</a:t>
            </a:r>
            <a:r>
              <a:rPr lang="ja-JP" altLang="en-US" sz="3200" dirty="0"/>
              <a:t>を</a:t>
            </a:r>
            <a:r>
              <a:rPr lang="en-US" altLang="ja-JP" sz="3200" dirty="0"/>
              <a:t>MB</a:t>
            </a:r>
            <a:r>
              <a:rPr lang="ja-JP" altLang="en-US" sz="3200" dirty="0"/>
              <a:t>に変換</a:t>
            </a:r>
            <a:endParaRPr lang="en-US" altLang="ja-JP" sz="3200" dirty="0"/>
          </a:p>
          <a:p>
            <a:pPr marL="0" indent="0">
              <a:buNone/>
            </a:pPr>
            <a:r>
              <a:rPr lang="ja-JP" altLang="en-US" sz="3200" dirty="0"/>
              <a:t>　　</a:t>
            </a:r>
            <a:r>
              <a:rPr lang="ja-JP" altLang="en-US" sz="3200" dirty="0">
                <a:solidFill>
                  <a:srgbClr val="FF0000"/>
                </a:solidFill>
              </a:rPr>
              <a:t>・問題より</a:t>
            </a:r>
            <a:r>
              <a:rPr lang="en-US" altLang="ja-JP" sz="3200" dirty="0">
                <a:solidFill>
                  <a:srgbClr val="FF0000"/>
                </a:solidFill>
              </a:rPr>
              <a:t>1MB</a:t>
            </a:r>
            <a:r>
              <a:rPr lang="ja-JP" altLang="en-US" sz="3200" dirty="0">
                <a:solidFill>
                  <a:srgbClr val="FF0000"/>
                </a:solidFill>
              </a:rPr>
              <a:t>＝</a:t>
            </a:r>
            <a:r>
              <a:rPr lang="en-US" altLang="ja-JP" sz="3200" dirty="0">
                <a:solidFill>
                  <a:srgbClr val="FF0000"/>
                </a:solidFill>
              </a:rPr>
              <a:t>1000KB</a:t>
            </a:r>
            <a:r>
              <a:rPr lang="ja-JP" altLang="en-US" sz="3200" dirty="0">
                <a:solidFill>
                  <a:srgbClr val="FF0000"/>
                </a:solidFill>
              </a:rPr>
              <a:t>（本来は</a:t>
            </a:r>
            <a:r>
              <a:rPr lang="en-US" altLang="ja-JP" sz="3200" dirty="0">
                <a:solidFill>
                  <a:srgbClr val="FF0000"/>
                </a:solidFill>
              </a:rPr>
              <a:t>1024KB</a:t>
            </a:r>
            <a:r>
              <a:rPr lang="ja-JP" altLang="en-US" sz="3200" dirty="0">
                <a:solidFill>
                  <a:srgbClr val="FF0000"/>
                </a:solidFill>
              </a:rPr>
              <a:t>）</a:t>
            </a:r>
            <a:endParaRPr lang="en-US" altLang="ja-JP" sz="3200" dirty="0">
              <a:solidFill>
                <a:srgbClr val="FF0000"/>
              </a:solidFill>
            </a:endParaRPr>
          </a:p>
          <a:p>
            <a:pPr marL="0" indent="0">
              <a:buNone/>
            </a:pPr>
            <a:r>
              <a:rPr lang="ja-JP" altLang="en-US" sz="3200" dirty="0">
                <a:solidFill>
                  <a:srgbClr val="FF0000"/>
                </a:solidFill>
              </a:rPr>
              <a:t>　　　であるから　</a:t>
            </a:r>
            <a:r>
              <a:rPr lang="en-US" altLang="ja-JP" sz="3200" dirty="0">
                <a:solidFill>
                  <a:srgbClr val="FF0000"/>
                </a:solidFill>
              </a:rPr>
              <a:t>3050(KB)÷1000</a:t>
            </a:r>
            <a:r>
              <a:rPr lang="ja-JP" altLang="en-US" sz="3200" dirty="0">
                <a:solidFill>
                  <a:srgbClr val="FF0000"/>
                </a:solidFill>
              </a:rPr>
              <a:t>＝</a:t>
            </a:r>
            <a:r>
              <a:rPr lang="ja-JP" altLang="en-US" sz="3200" u="sng" dirty="0">
                <a:solidFill>
                  <a:srgbClr val="FF0000"/>
                </a:solidFill>
              </a:rPr>
              <a:t>　　　</a:t>
            </a:r>
            <a:r>
              <a:rPr lang="en-US" altLang="ja-JP" sz="3200" u="sng" dirty="0">
                <a:solidFill>
                  <a:srgbClr val="FF0000"/>
                </a:solidFill>
              </a:rPr>
              <a:t>MB</a:t>
            </a:r>
            <a:endParaRPr lang="ja-JP" altLang="en-US" sz="3200" u="sng" dirty="0">
              <a:solidFill>
                <a:srgbClr val="FF0000"/>
              </a:solidFill>
            </a:endParaRPr>
          </a:p>
        </p:txBody>
      </p:sp>
    </p:spTree>
    <p:extLst>
      <p:ext uri="{BB962C8B-B14F-4D97-AF65-F5344CB8AC3E}">
        <p14:creationId xmlns:p14="http://schemas.microsoft.com/office/powerpoint/2010/main" val="2459400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D1ADD5-984A-8BAF-8DE3-087B6F92E2CA}"/>
              </a:ext>
            </a:extLst>
          </p:cNvPr>
          <p:cNvSpPr>
            <a:spLocks noGrp="1"/>
          </p:cNvSpPr>
          <p:nvPr>
            <p:ph type="title"/>
          </p:nvPr>
        </p:nvSpPr>
        <p:spPr/>
        <p:txBody>
          <a:bodyPr/>
          <a:lstStyle/>
          <a:p>
            <a:r>
              <a:rPr kumimoji="1" lang="en-US" altLang="ja-JP" dirty="0">
                <a:solidFill>
                  <a:srgbClr val="FF0000"/>
                </a:solidFill>
              </a:rPr>
              <a:t>【</a:t>
            </a:r>
            <a:r>
              <a:rPr lang="ja-JP" altLang="en-US" dirty="0">
                <a:solidFill>
                  <a:srgbClr val="FF0000"/>
                </a:solidFill>
              </a:rPr>
              <a:t>知識の整理</a:t>
            </a:r>
            <a:r>
              <a:rPr lang="en-US" altLang="ja-JP" dirty="0">
                <a:solidFill>
                  <a:srgbClr val="FF0000"/>
                </a:solidFill>
              </a:rPr>
              <a:t>】</a:t>
            </a:r>
            <a:r>
              <a:rPr lang="ja-JP" altLang="en-US" dirty="0">
                <a:solidFill>
                  <a:srgbClr val="FF0000"/>
                </a:solidFill>
              </a:rPr>
              <a:t>③</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CA8FC984-614F-ED65-7F47-5C294F866E75}"/>
              </a:ext>
            </a:extLst>
          </p:cNvPr>
          <p:cNvSpPr>
            <a:spLocks noGrp="1"/>
          </p:cNvSpPr>
          <p:nvPr>
            <p:ph idx="1"/>
          </p:nvPr>
        </p:nvSpPr>
        <p:spPr/>
        <p:txBody>
          <a:bodyPr>
            <a:normAutofit/>
          </a:bodyPr>
          <a:lstStyle/>
          <a:p>
            <a:r>
              <a:rPr lang="ja-JP" altLang="en-US" dirty="0"/>
              <a:t>ふだん使う数の表し方</a:t>
            </a:r>
            <a:endParaRPr lang="en-US" altLang="ja-JP" dirty="0"/>
          </a:p>
          <a:p>
            <a:pPr marL="0" indent="0">
              <a:buNone/>
            </a:pPr>
            <a:r>
              <a:rPr lang="ja-JP" altLang="en-US" dirty="0"/>
              <a:t>　（</a:t>
            </a:r>
            <a:r>
              <a:rPr lang="en-US" altLang="ja-JP" dirty="0">
                <a:solidFill>
                  <a:srgbClr val="FF0000"/>
                </a:solidFill>
              </a:rPr>
              <a:t>10</a:t>
            </a:r>
            <a:r>
              <a:rPr lang="ja-JP" altLang="en-US" dirty="0">
                <a:solidFill>
                  <a:srgbClr val="FF0000"/>
                </a:solidFill>
              </a:rPr>
              <a:t>進法</a:t>
            </a:r>
            <a:r>
              <a:rPr lang="ja-JP" altLang="en-US" dirty="0"/>
              <a:t>）＝０～９の１０種類の数で表す</a:t>
            </a:r>
            <a:endParaRPr lang="en-US" altLang="ja-JP" dirty="0"/>
          </a:p>
          <a:p>
            <a:pPr marL="0" indent="0">
              <a:buNone/>
            </a:pPr>
            <a:endParaRPr lang="en-US" altLang="ja-JP" dirty="0"/>
          </a:p>
          <a:p>
            <a:r>
              <a:rPr lang="ja-JP" altLang="en-US" dirty="0"/>
              <a:t>コンピュータは・・</a:t>
            </a:r>
            <a:endParaRPr lang="en-US" altLang="ja-JP" dirty="0"/>
          </a:p>
          <a:p>
            <a:pPr marL="0" indent="0">
              <a:buNone/>
            </a:pPr>
            <a:r>
              <a:rPr lang="ja-JP" altLang="en-US" dirty="0"/>
              <a:t>　（  </a:t>
            </a:r>
            <a:r>
              <a:rPr lang="en-US" altLang="ja-JP" dirty="0">
                <a:solidFill>
                  <a:srgbClr val="FF0000"/>
                </a:solidFill>
              </a:rPr>
              <a:t>2</a:t>
            </a:r>
            <a:r>
              <a:rPr lang="ja-JP" altLang="en-US" dirty="0">
                <a:solidFill>
                  <a:srgbClr val="FF0000"/>
                </a:solidFill>
              </a:rPr>
              <a:t>進法</a:t>
            </a:r>
            <a:r>
              <a:rPr lang="ja-JP" altLang="en-US" dirty="0"/>
              <a:t>）＝０と１の２種類の数で表す</a:t>
            </a:r>
            <a:endParaRPr lang="en-US" altLang="ja-JP" dirty="0"/>
          </a:p>
          <a:p>
            <a:pPr marL="0" indent="0">
              <a:buNone/>
            </a:pPr>
            <a:r>
              <a:rPr lang="ja-JP" altLang="en-US" dirty="0"/>
              <a:t>　　　　（例）</a:t>
            </a:r>
            <a:r>
              <a:rPr lang="en-US" altLang="ja-JP" dirty="0"/>
              <a:t>0,1,10,11,100</a:t>
            </a:r>
            <a:r>
              <a:rPr lang="ja-JP" altLang="en-US" dirty="0"/>
              <a:t>･･･</a:t>
            </a:r>
            <a:endParaRPr lang="en-US" altLang="ja-JP" dirty="0"/>
          </a:p>
          <a:p>
            <a:pPr marL="0" indent="0">
              <a:buNone/>
            </a:pPr>
            <a:r>
              <a:rPr lang="ja-JP" altLang="en-US" dirty="0"/>
              <a:t>　（</a:t>
            </a:r>
            <a:r>
              <a:rPr lang="en-US" altLang="ja-JP" dirty="0">
                <a:solidFill>
                  <a:srgbClr val="FF0000"/>
                </a:solidFill>
              </a:rPr>
              <a:t>16</a:t>
            </a:r>
            <a:r>
              <a:rPr lang="ja-JP" altLang="en-US" dirty="0">
                <a:solidFill>
                  <a:srgbClr val="FF0000"/>
                </a:solidFill>
              </a:rPr>
              <a:t>進法</a:t>
            </a:r>
            <a:r>
              <a:rPr lang="ja-JP" altLang="en-US" dirty="0"/>
              <a:t>）＝０～９</a:t>
            </a:r>
            <a:r>
              <a:rPr lang="en-US" altLang="ja-JP" dirty="0"/>
              <a:t>,</a:t>
            </a:r>
            <a:r>
              <a:rPr lang="ja-JP" altLang="en-US" dirty="0"/>
              <a:t>Ａ～Ｆの１６種類の記号で表す</a:t>
            </a:r>
            <a:endParaRPr lang="en-US" altLang="ja-JP" dirty="0"/>
          </a:p>
          <a:p>
            <a:pPr marL="0" indent="0">
              <a:buNone/>
            </a:pPr>
            <a:r>
              <a:rPr lang="ja-JP" altLang="en-US" dirty="0"/>
              <a:t>　　　　（例）</a:t>
            </a:r>
            <a:r>
              <a:rPr lang="en-US" altLang="ja-JP" dirty="0"/>
              <a:t>0,1,</a:t>
            </a:r>
            <a:r>
              <a:rPr lang="ja-JP" altLang="en-US" dirty="0"/>
              <a:t>･･･</a:t>
            </a:r>
            <a:r>
              <a:rPr lang="en-US" altLang="ja-JP" dirty="0"/>
              <a:t>9,A,B,</a:t>
            </a:r>
            <a:r>
              <a:rPr lang="ja-JP" altLang="en-US" dirty="0"/>
              <a:t>･･</a:t>
            </a:r>
            <a:r>
              <a:rPr lang="en-US" altLang="ja-JP" dirty="0"/>
              <a:t>F,10,11,</a:t>
            </a:r>
            <a:r>
              <a:rPr lang="ja-JP" altLang="en-US" dirty="0"/>
              <a:t>･･･</a:t>
            </a:r>
            <a:r>
              <a:rPr lang="en-US" altLang="ja-JP" dirty="0"/>
              <a:t>19,1A,1B</a:t>
            </a:r>
            <a:endParaRPr lang="ja-JP" altLang="en-US" dirty="0"/>
          </a:p>
        </p:txBody>
      </p:sp>
      <p:sp>
        <p:nvSpPr>
          <p:cNvPr id="4" name="矢印: 下 3">
            <a:extLst>
              <a:ext uri="{FF2B5EF4-FFF2-40B4-BE49-F238E27FC236}">
                <a16:creationId xmlns:a16="http://schemas.microsoft.com/office/drawing/2014/main" id="{5F6F117B-63E8-768F-441E-3FA6586175F3}"/>
              </a:ext>
            </a:extLst>
          </p:cNvPr>
          <p:cNvSpPr/>
          <p:nvPr/>
        </p:nvSpPr>
        <p:spPr>
          <a:xfrm>
            <a:off x="2602523" y="2919046"/>
            <a:ext cx="1207477" cy="35169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4121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58BF1372-F706-DAB7-46B2-EB8EB224B3AF}"/>
              </a:ext>
            </a:extLst>
          </p:cNvPr>
          <p:cNvGraphicFramePr>
            <a:graphicFrameLocks noGrp="1"/>
          </p:cNvGraphicFramePr>
          <p:nvPr>
            <p:ph idx="1"/>
            <p:extLst>
              <p:ext uri="{D42A27DB-BD31-4B8C-83A1-F6EECF244321}">
                <p14:modId xmlns:p14="http://schemas.microsoft.com/office/powerpoint/2010/main" val="2087296603"/>
              </p:ext>
            </p:extLst>
          </p:nvPr>
        </p:nvGraphicFramePr>
        <p:xfrm>
          <a:off x="637710" y="320040"/>
          <a:ext cx="7868579" cy="6217920"/>
        </p:xfrm>
        <a:graphic>
          <a:graphicData uri="http://schemas.openxmlformats.org/drawingml/2006/table">
            <a:tbl>
              <a:tblPr firstRow="1" bandRow="1">
                <a:tableStyleId>{5940675A-B579-460E-94D1-54222C63F5DA}</a:tableStyleId>
              </a:tblPr>
              <a:tblGrid>
                <a:gridCol w="3925229">
                  <a:extLst>
                    <a:ext uri="{9D8B030D-6E8A-4147-A177-3AD203B41FA5}">
                      <a16:colId xmlns:a16="http://schemas.microsoft.com/office/drawing/2014/main" val="3179369457"/>
                    </a:ext>
                  </a:extLst>
                </a:gridCol>
                <a:gridCol w="3943350">
                  <a:extLst>
                    <a:ext uri="{9D8B030D-6E8A-4147-A177-3AD203B41FA5}">
                      <a16:colId xmlns:a16="http://schemas.microsoft.com/office/drawing/2014/main" val="3812071874"/>
                    </a:ext>
                  </a:extLst>
                </a:gridCol>
              </a:tblGrid>
              <a:tr h="443296">
                <a:tc>
                  <a:txBody>
                    <a:bodyPr/>
                    <a:lstStyle/>
                    <a:p>
                      <a:r>
                        <a:rPr kumimoji="1" lang="ja-JP" altLang="en-US" sz="2800" dirty="0"/>
                        <a:t>２進法（０と１で表現）</a:t>
                      </a:r>
                    </a:p>
                  </a:txBody>
                  <a:tcPr>
                    <a:solidFill>
                      <a:srgbClr val="00B0F0"/>
                    </a:solidFill>
                  </a:tcPr>
                </a:tc>
                <a:tc>
                  <a:txBody>
                    <a:bodyPr/>
                    <a:lstStyle/>
                    <a:p>
                      <a:r>
                        <a:rPr kumimoji="1" lang="ja-JP" altLang="en-US" sz="2800" dirty="0"/>
                        <a:t>１０進法（０から９で表現）</a:t>
                      </a:r>
                    </a:p>
                  </a:txBody>
                  <a:tcPr>
                    <a:solidFill>
                      <a:srgbClr val="00B0F0"/>
                    </a:solidFill>
                  </a:tcPr>
                </a:tc>
                <a:extLst>
                  <a:ext uri="{0D108BD9-81ED-4DB2-BD59-A6C34878D82A}">
                    <a16:rowId xmlns:a16="http://schemas.microsoft.com/office/drawing/2014/main" val="1466315665"/>
                  </a:ext>
                </a:extLst>
              </a:tr>
              <a:tr h="443296">
                <a:tc>
                  <a:txBody>
                    <a:bodyPr/>
                    <a:lstStyle/>
                    <a:p>
                      <a:r>
                        <a:rPr kumimoji="1" lang="ja-JP" altLang="en-US" sz="2800" dirty="0"/>
                        <a:t>　　　　０</a:t>
                      </a:r>
                    </a:p>
                  </a:txBody>
                  <a:tcPr/>
                </a:tc>
                <a:tc>
                  <a:txBody>
                    <a:bodyPr/>
                    <a:lstStyle/>
                    <a:p>
                      <a:r>
                        <a:rPr kumimoji="1" lang="ja-JP" altLang="en-US" sz="2800" dirty="0"/>
                        <a:t>　　　　０</a:t>
                      </a:r>
                    </a:p>
                  </a:txBody>
                  <a:tcPr/>
                </a:tc>
                <a:extLst>
                  <a:ext uri="{0D108BD9-81ED-4DB2-BD59-A6C34878D82A}">
                    <a16:rowId xmlns:a16="http://schemas.microsoft.com/office/drawing/2014/main" val="2196893167"/>
                  </a:ext>
                </a:extLst>
              </a:tr>
              <a:tr h="443296">
                <a:tc>
                  <a:txBody>
                    <a:bodyPr/>
                    <a:lstStyle/>
                    <a:p>
                      <a:r>
                        <a:rPr kumimoji="1" lang="ja-JP" altLang="en-US" sz="2800" dirty="0"/>
                        <a:t>　　　　</a:t>
                      </a:r>
                      <a:r>
                        <a:rPr kumimoji="1" lang="ja-JP" altLang="en-US" sz="2800" dirty="0">
                          <a:solidFill>
                            <a:schemeClr val="tx1"/>
                          </a:solidFill>
                        </a:rPr>
                        <a:t>１</a:t>
                      </a:r>
                    </a:p>
                  </a:txBody>
                  <a:tcPr/>
                </a:tc>
                <a:tc>
                  <a:txBody>
                    <a:bodyPr/>
                    <a:lstStyle/>
                    <a:p>
                      <a:r>
                        <a:rPr kumimoji="1" lang="ja-JP" altLang="en-US" sz="2800" dirty="0"/>
                        <a:t>　　　　１</a:t>
                      </a:r>
                    </a:p>
                  </a:txBody>
                  <a:tcPr/>
                </a:tc>
                <a:extLst>
                  <a:ext uri="{0D108BD9-81ED-4DB2-BD59-A6C34878D82A}">
                    <a16:rowId xmlns:a16="http://schemas.microsoft.com/office/drawing/2014/main" val="285676543"/>
                  </a:ext>
                </a:extLst>
              </a:tr>
              <a:tr h="443296">
                <a:tc>
                  <a:txBody>
                    <a:bodyPr/>
                    <a:lstStyle/>
                    <a:p>
                      <a:r>
                        <a:rPr kumimoji="1" lang="ja-JP" altLang="en-US" sz="2800" dirty="0"/>
                        <a:t>　　　</a:t>
                      </a:r>
                      <a:r>
                        <a:rPr kumimoji="1" lang="ja-JP" altLang="en-US" sz="2800" dirty="0">
                          <a:solidFill>
                            <a:srgbClr val="FF0000"/>
                          </a:solidFill>
                        </a:rPr>
                        <a:t>１０（くりあがり）</a:t>
                      </a:r>
                      <a:endParaRPr kumimoji="1" lang="ja-JP" altLang="en-US" sz="2800" dirty="0"/>
                    </a:p>
                  </a:txBody>
                  <a:tcPr/>
                </a:tc>
                <a:tc>
                  <a:txBody>
                    <a:bodyPr/>
                    <a:lstStyle/>
                    <a:p>
                      <a:r>
                        <a:rPr kumimoji="1" lang="ja-JP" altLang="en-US" sz="2800" dirty="0"/>
                        <a:t>　　　　２</a:t>
                      </a:r>
                    </a:p>
                  </a:txBody>
                  <a:tcPr/>
                </a:tc>
                <a:extLst>
                  <a:ext uri="{0D108BD9-81ED-4DB2-BD59-A6C34878D82A}">
                    <a16:rowId xmlns:a16="http://schemas.microsoft.com/office/drawing/2014/main" val="1799438234"/>
                  </a:ext>
                </a:extLst>
              </a:tr>
              <a:tr h="443296">
                <a:tc>
                  <a:txBody>
                    <a:bodyPr/>
                    <a:lstStyle/>
                    <a:p>
                      <a:r>
                        <a:rPr kumimoji="1" lang="ja-JP" altLang="en-US" sz="2800" dirty="0"/>
                        <a:t>　　　１１</a:t>
                      </a:r>
                    </a:p>
                  </a:txBody>
                  <a:tcPr/>
                </a:tc>
                <a:tc>
                  <a:txBody>
                    <a:bodyPr/>
                    <a:lstStyle/>
                    <a:p>
                      <a:r>
                        <a:rPr kumimoji="1" lang="ja-JP" altLang="en-US" sz="2800" dirty="0"/>
                        <a:t>　　　　３</a:t>
                      </a:r>
                    </a:p>
                  </a:txBody>
                  <a:tcPr/>
                </a:tc>
                <a:extLst>
                  <a:ext uri="{0D108BD9-81ED-4DB2-BD59-A6C34878D82A}">
                    <a16:rowId xmlns:a16="http://schemas.microsoft.com/office/drawing/2014/main" val="3549263708"/>
                  </a:ext>
                </a:extLst>
              </a:tr>
              <a:tr h="443296">
                <a:tc>
                  <a:txBody>
                    <a:bodyPr/>
                    <a:lstStyle/>
                    <a:p>
                      <a:r>
                        <a:rPr kumimoji="1" lang="ja-JP" altLang="en-US" sz="2800" dirty="0">
                          <a:solidFill>
                            <a:srgbClr val="FF0000"/>
                          </a:solidFill>
                        </a:rPr>
                        <a:t>　　１００（くりあがり）</a:t>
                      </a:r>
                    </a:p>
                  </a:txBody>
                  <a:tcPr/>
                </a:tc>
                <a:tc>
                  <a:txBody>
                    <a:bodyPr/>
                    <a:lstStyle/>
                    <a:p>
                      <a:r>
                        <a:rPr kumimoji="1" lang="ja-JP" altLang="en-US" sz="2800" dirty="0"/>
                        <a:t>　　　　４</a:t>
                      </a:r>
                    </a:p>
                  </a:txBody>
                  <a:tcPr/>
                </a:tc>
                <a:extLst>
                  <a:ext uri="{0D108BD9-81ED-4DB2-BD59-A6C34878D82A}">
                    <a16:rowId xmlns:a16="http://schemas.microsoft.com/office/drawing/2014/main" val="911540777"/>
                  </a:ext>
                </a:extLst>
              </a:tr>
              <a:tr h="443296">
                <a:tc>
                  <a:txBody>
                    <a:bodyPr/>
                    <a:lstStyle/>
                    <a:p>
                      <a:r>
                        <a:rPr kumimoji="1" lang="ja-JP" altLang="en-US" sz="2800" dirty="0"/>
                        <a:t>　　１０１</a:t>
                      </a:r>
                    </a:p>
                  </a:txBody>
                  <a:tcPr/>
                </a:tc>
                <a:tc>
                  <a:txBody>
                    <a:bodyPr/>
                    <a:lstStyle/>
                    <a:p>
                      <a:r>
                        <a:rPr kumimoji="1" lang="ja-JP" altLang="en-US" sz="2800" dirty="0"/>
                        <a:t>　　　　５</a:t>
                      </a:r>
                    </a:p>
                  </a:txBody>
                  <a:tcPr/>
                </a:tc>
                <a:extLst>
                  <a:ext uri="{0D108BD9-81ED-4DB2-BD59-A6C34878D82A}">
                    <a16:rowId xmlns:a16="http://schemas.microsoft.com/office/drawing/2014/main" val="3942783374"/>
                  </a:ext>
                </a:extLst>
              </a:tr>
              <a:tr h="443296">
                <a:tc>
                  <a:txBody>
                    <a:bodyPr/>
                    <a:lstStyle/>
                    <a:p>
                      <a:r>
                        <a:rPr kumimoji="1" lang="ja-JP" altLang="en-US" sz="2800" dirty="0"/>
                        <a:t>　　１１０</a:t>
                      </a:r>
                    </a:p>
                  </a:txBody>
                  <a:tcPr/>
                </a:tc>
                <a:tc>
                  <a:txBody>
                    <a:bodyPr/>
                    <a:lstStyle/>
                    <a:p>
                      <a:r>
                        <a:rPr kumimoji="1" lang="ja-JP" altLang="en-US" sz="2800" dirty="0"/>
                        <a:t>　　　　６</a:t>
                      </a:r>
                    </a:p>
                  </a:txBody>
                  <a:tcPr/>
                </a:tc>
                <a:extLst>
                  <a:ext uri="{0D108BD9-81ED-4DB2-BD59-A6C34878D82A}">
                    <a16:rowId xmlns:a16="http://schemas.microsoft.com/office/drawing/2014/main" val="2835629855"/>
                  </a:ext>
                </a:extLst>
              </a:tr>
              <a:tr h="443296">
                <a:tc>
                  <a:txBody>
                    <a:bodyPr/>
                    <a:lstStyle/>
                    <a:p>
                      <a:r>
                        <a:rPr kumimoji="1" lang="ja-JP" altLang="en-US" sz="2800" dirty="0"/>
                        <a:t>　　１１１</a:t>
                      </a:r>
                    </a:p>
                  </a:txBody>
                  <a:tcPr/>
                </a:tc>
                <a:tc>
                  <a:txBody>
                    <a:bodyPr/>
                    <a:lstStyle/>
                    <a:p>
                      <a:r>
                        <a:rPr kumimoji="1" lang="ja-JP" altLang="en-US" sz="2800" dirty="0"/>
                        <a:t>　　　　７</a:t>
                      </a:r>
                    </a:p>
                  </a:txBody>
                  <a:tcPr/>
                </a:tc>
                <a:extLst>
                  <a:ext uri="{0D108BD9-81ED-4DB2-BD59-A6C34878D82A}">
                    <a16:rowId xmlns:a16="http://schemas.microsoft.com/office/drawing/2014/main" val="286160900"/>
                  </a:ext>
                </a:extLst>
              </a:tr>
              <a:tr h="443296">
                <a:tc>
                  <a:txBody>
                    <a:bodyPr/>
                    <a:lstStyle/>
                    <a:p>
                      <a:r>
                        <a:rPr kumimoji="1" lang="ja-JP" altLang="en-US" sz="2800" dirty="0"/>
                        <a:t>　</a:t>
                      </a:r>
                      <a:r>
                        <a:rPr kumimoji="1" lang="ja-JP" altLang="en-US" sz="2800" dirty="0">
                          <a:solidFill>
                            <a:srgbClr val="FF0000"/>
                          </a:solidFill>
                        </a:rPr>
                        <a:t>１０００（くりあがり）</a:t>
                      </a:r>
                    </a:p>
                  </a:txBody>
                  <a:tcPr/>
                </a:tc>
                <a:tc>
                  <a:txBody>
                    <a:bodyPr/>
                    <a:lstStyle/>
                    <a:p>
                      <a:r>
                        <a:rPr kumimoji="1" lang="ja-JP" altLang="en-US" sz="2800" dirty="0"/>
                        <a:t>　　　　８</a:t>
                      </a:r>
                    </a:p>
                  </a:txBody>
                  <a:tcPr/>
                </a:tc>
                <a:extLst>
                  <a:ext uri="{0D108BD9-81ED-4DB2-BD59-A6C34878D82A}">
                    <a16:rowId xmlns:a16="http://schemas.microsoft.com/office/drawing/2014/main" val="2816784632"/>
                  </a:ext>
                </a:extLst>
              </a:tr>
              <a:tr h="443296">
                <a:tc>
                  <a:txBody>
                    <a:bodyPr/>
                    <a:lstStyle/>
                    <a:p>
                      <a:r>
                        <a:rPr kumimoji="1" lang="ja-JP" altLang="en-US" sz="2800" dirty="0"/>
                        <a:t>　１００１</a:t>
                      </a:r>
                    </a:p>
                  </a:txBody>
                  <a:tcPr/>
                </a:tc>
                <a:tc>
                  <a:txBody>
                    <a:bodyPr/>
                    <a:lstStyle/>
                    <a:p>
                      <a:r>
                        <a:rPr kumimoji="1" lang="ja-JP" altLang="en-US" sz="2800" dirty="0"/>
                        <a:t>　　　　９</a:t>
                      </a:r>
                    </a:p>
                  </a:txBody>
                  <a:tcPr/>
                </a:tc>
                <a:extLst>
                  <a:ext uri="{0D108BD9-81ED-4DB2-BD59-A6C34878D82A}">
                    <a16:rowId xmlns:a16="http://schemas.microsoft.com/office/drawing/2014/main" val="976769676"/>
                  </a:ext>
                </a:extLst>
              </a:tr>
              <a:tr h="443296">
                <a:tc>
                  <a:txBody>
                    <a:bodyPr/>
                    <a:lstStyle/>
                    <a:p>
                      <a:r>
                        <a:rPr kumimoji="1" lang="ja-JP" altLang="en-US" sz="2800" dirty="0"/>
                        <a:t>　１０１０</a:t>
                      </a:r>
                    </a:p>
                  </a:txBody>
                  <a:tcPr/>
                </a:tc>
                <a:tc>
                  <a:txBody>
                    <a:bodyPr/>
                    <a:lstStyle/>
                    <a:p>
                      <a:r>
                        <a:rPr kumimoji="1" lang="ja-JP" altLang="en-US" sz="2800" dirty="0"/>
                        <a:t>　　　</a:t>
                      </a:r>
                      <a:r>
                        <a:rPr kumimoji="1" lang="ja-JP" altLang="en-US" sz="2800" dirty="0">
                          <a:solidFill>
                            <a:srgbClr val="FF0000"/>
                          </a:solidFill>
                        </a:rPr>
                        <a:t>１０（くりあがり）</a:t>
                      </a:r>
                    </a:p>
                  </a:txBody>
                  <a:tcPr/>
                </a:tc>
                <a:extLst>
                  <a:ext uri="{0D108BD9-81ED-4DB2-BD59-A6C34878D82A}">
                    <a16:rowId xmlns:a16="http://schemas.microsoft.com/office/drawing/2014/main" val="2007214244"/>
                  </a:ext>
                </a:extLst>
              </a:tr>
            </a:tbl>
          </a:graphicData>
        </a:graphic>
      </p:graphicFrame>
    </p:spTree>
    <p:extLst>
      <p:ext uri="{BB962C8B-B14F-4D97-AF65-F5344CB8AC3E}">
        <p14:creationId xmlns:p14="http://schemas.microsoft.com/office/powerpoint/2010/main" val="1158707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3655186E-958A-5EFA-85EE-5442E3254D59}"/>
              </a:ext>
            </a:extLst>
          </p:cNvPr>
          <p:cNvGraphicFramePr>
            <a:graphicFrameLocks noGrp="1"/>
          </p:cNvGraphicFramePr>
          <p:nvPr>
            <p:ph idx="1"/>
            <p:extLst>
              <p:ext uri="{D42A27DB-BD31-4B8C-83A1-F6EECF244321}">
                <p14:modId xmlns:p14="http://schemas.microsoft.com/office/powerpoint/2010/main" val="2491840395"/>
              </p:ext>
            </p:extLst>
          </p:nvPr>
        </p:nvGraphicFramePr>
        <p:xfrm>
          <a:off x="628650" y="414590"/>
          <a:ext cx="7902033" cy="6309360"/>
        </p:xfrm>
        <a:graphic>
          <a:graphicData uri="http://schemas.openxmlformats.org/drawingml/2006/table">
            <a:tbl>
              <a:tblPr firstRow="1" bandRow="1">
                <a:tableStyleId>{5940675A-B579-460E-94D1-54222C63F5DA}</a:tableStyleId>
              </a:tblPr>
              <a:tblGrid>
                <a:gridCol w="1577340">
                  <a:extLst>
                    <a:ext uri="{9D8B030D-6E8A-4147-A177-3AD203B41FA5}">
                      <a16:colId xmlns:a16="http://schemas.microsoft.com/office/drawing/2014/main" val="633316331"/>
                    </a:ext>
                  </a:extLst>
                </a:gridCol>
                <a:gridCol w="1577340">
                  <a:extLst>
                    <a:ext uri="{9D8B030D-6E8A-4147-A177-3AD203B41FA5}">
                      <a16:colId xmlns:a16="http://schemas.microsoft.com/office/drawing/2014/main" val="2691151339"/>
                    </a:ext>
                  </a:extLst>
                </a:gridCol>
                <a:gridCol w="1577340">
                  <a:extLst>
                    <a:ext uri="{9D8B030D-6E8A-4147-A177-3AD203B41FA5}">
                      <a16:colId xmlns:a16="http://schemas.microsoft.com/office/drawing/2014/main" val="609452816"/>
                    </a:ext>
                  </a:extLst>
                </a:gridCol>
                <a:gridCol w="1577340">
                  <a:extLst>
                    <a:ext uri="{9D8B030D-6E8A-4147-A177-3AD203B41FA5}">
                      <a16:colId xmlns:a16="http://schemas.microsoft.com/office/drawing/2014/main" val="1947117335"/>
                    </a:ext>
                  </a:extLst>
                </a:gridCol>
                <a:gridCol w="1592673">
                  <a:extLst>
                    <a:ext uri="{9D8B030D-6E8A-4147-A177-3AD203B41FA5}">
                      <a16:colId xmlns:a16="http://schemas.microsoft.com/office/drawing/2014/main" val="1844365302"/>
                    </a:ext>
                  </a:extLst>
                </a:gridCol>
              </a:tblGrid>
              <a:tr h="370840">
                <a:tc>
                  <a:txBody>
                    <a:bodyPr/>
                    <a:lstStyle/>
                    <a:p>
                      <a:r>
                        <a:rPr kumimoji="1" lang="en-US" altLang="ja-JP" sz="2800" dirty="0"/>
                        <a:t>10</a:t>
                      </a:r>
                      <a:r>
                        <a:rPr kumimoji="1" lang="ja-JP" altLang="en-US" sz="2800" dirty="0"/>
                        <a:t>進法</a:t>
                      </a:r>
                      <a:endParaRPr kumimoji="1" lang="en-US" altLang="ja-JP" sz="2800" dirty="0"/>
                    </a:p>
                  </a:txBody>
                  <a:tcPr>
                    <a:lnR w="12700" cap="flat" cmpd="sng" algn="ctr">
                      <a:solidFill>
                        <a:schemeClr val="tx1"/>
                      </a:solidFill>
                      <a:prstDash val="solid"/>
                      <a:round/>
                      <a:headEnd type="none" w="med" len="med"/>
                      <a:tailEnd type="none" w="med" len="med"/>
                    </a:lnR>
                    <a:solidFill>
                      <a:srgbClr val="00B0F0"/>
                    </a:solidFill>
                  </a:tcPr>
                </a:tc>
                <a:tc>
                  <a:txBody>
                    <a:bodyPr/>
                    <a:lstStyle/>
                    <a:p>
                      <a:r>
                        <a:rPr kumimoji="1" lang="en-US" altLang="ja-JP" sz="2800" dirty="0"/>
                        <a:t>16</a:t>
                      </a:r>
                      <a:r>
                        <a:rPr kumimoji="1" lang="ja-JP" altLang="en-US" sz="2800" dirty="0"/>
                        <a:t>進法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kumimoji="1" lang="en-US" altLang="ja-JP" sz="2800" dirty="0"/>
                        <a:t>10</a:t>
                      </a:r>
                      <a:r>
                        <a:rPr kumimoji="1" lang="ja-JP" altLang="en-US" sz="2800" dirty="0"/>
                        <a:t>進法</a:t>
                      </a:r>
                      <a:endParaRPr kumimoji="1" lang="en-US" altLang="ja-JP"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kumimoji="1" lang="en-US" altLang="ja-JP" sz="2800" dirty="0"/>
                        <a:t>16</a:t>
                      </a:r>
                      <a:r>
                        <a:rPr kumimoji="1" lang="ja-JP" altLang="en-US" sz="2800" dirty="0"/>
                        <a:t>進法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296597263"/>
                  </a:ext>
                </a:extLst>
              </a:tr>
              <a:tr h="370840">
                <a:tc>
                  <a:txBody>
                    <a:bodyPr/>
                    <a:lstStyle/>
                    <a:p>
                      <a:pPr algn="r"/>
                      <a:r>
                        <a:rPr kumimoji="1" lang="en-US" altLang="ja-JP" sz="3200" dirty="0"/>
                        <a:t>0</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0</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rgbClr val="FF0000"/>
                          </a:solidFill>
                        </a:rPr>
                        <a:t>くりあがり</a:t>
                      </a:r>
                      <a:r>
                        <a:rPr kumimoji="1" lang="ja-JP" altLang="en-US" sz="2400" dirty="0">
                          <a:solidFill>
                            <a:srgbClr val="FF0000"/>
                          </a:solidFill>
                        </a:rPr>
                        <a:t>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4908634"/>
                  </a:ext>
                </a:extLst>
              </a:tr>
              <a:tr h="370840">
                <a:tc>
                  <a:txBody>
                    <a:bodyPr/>
                    <a:lstStyle/>
                    <a:p>
                      <a:pPr algn="r"/>
                      <a:r>
                        <a:rPr kumimoji="1" lang="en-US" altLang="ja-JP" sz="3200" dirty="0"/>
                        <a:t>1</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1</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539988"/>
                  </a:ext>
                </a:extLst>
              </a:tr>
              <a:tr h="370840">
                <a:tc>
                  <a:txBody>
                    <a:bodyPr/>
                    <a:lstStyle/>
                    <a:p>
                      <a:pPr algn="r"/>
                      <a:r>
                        <a:rPr kumimoji="1" lang="en-US" altLang="ja-JP" sz="3200" dirty="0"/>
                        <a:t>2</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2</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9003906"/>
                  </a:ext>
                </a:extLst>
              </a:tr>
              <a:tr h="370840">
                <a:tc>
                  <a:txBody>
                    <a:bodyPr/>
                    <a:lstStyle/>
                    <a:p>
                      <a:pPr algn="r"/>
                      <a:r>
                        <a:rPr kumimoji="1" lang="en-US" altLang="ja-JP" sz="3200" dirty="0"/>
                        <a:t>3</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3</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8218198"/>
                  </a:ext>
                </a:extLst>
              </a:tr>
              <a:tr h="370840">
                <a:tc>
                  <a:txBody>
                    <a:bodyPr/>
                    <a:lstStyle/>
                    <a:p>
                      <a:pPr algn="r"/>
                      <a:r>
                        <a:rPr kumimoji="1" lang="en-US" altLang="ja-JP" sz="3200" dirty="0"/>
                        <a:t>4</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4</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5372183"/>
                  </a:ext>
                </a:extLst>
              </a:tr>
              <a:tr h="370840">
                <a:tc>
                  <a:txBody>
                    <a:bodyPr/>
                    <a:lstStyle/>
                    <a:p>
                      <a:pPr algn="r"/>
                      <a:r>
                        <a:rPr kumimoji="1" lang="en-US" altLang="ja-JP" sz="3200" dirty="0"/>
                        <a:t>5</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5</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7482168"/>
                  </a:ext>
                </a:extLst>
              </a:tr>
              <a:tr h="370840">
                <a:tc>
                  <a:txBody>
                    <a:bodyPr/>
                    <a:lstStyle/>
                    <a:p>
                      <a:pPr algn="r"/>
                      <a:r>
                        <a:rPr kumimoji="1" lang="en-US" altLang="ja-JP" sz="3200" dirty="0"/>
                        <a:t>6</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6</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800" dirty="0">
                          <a:solidFill>
                            <a:srgbClr val="FF0000"/>
                          </a:solidFill>
                        </a:rPr>
                        <a:t>くりあがり</a:t>
                      </a:r>
                      <a:r>
                        <a:rPr kumimoji="1" lang="ja-JP" altLang="en-US" sz="2800" dirty="0">
                          <a:solidFill>
                            <a:srgbClr val="FF0000"/>
                          </a:solidFill>
                        </a:rPr>
                        <a:t>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1534465"/>
                  </a:ext>
                </a:extLst>
              </a:tr>
              <a:tr h="370840">
                <a:tc>
                  <a:txBody>
                    <a:bodyPr/>
                    <a:lstStyle/>
                    <a:p>
                      <a:pPr algn="r"/>
                      <a:r>
                        <a:rPr kumimoji="1" lang="en-US" altLang="ja-JP" sz="3200" dirty="0"/>
                        <a:t>7</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7</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１１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102651"/>
                  </a:ext>
                </a:extLst>
              </a:tr>
              <a:tr h="370840">
                <a:tc>
                  <a:txBody>
                    <a:bodyPr/>
                    <a:lstStyle/>
                    <a:p>
                      <a:pPr algn="r"/>
                      <a:r>
                        <a:rPr kumimoji="1" lang="en-US" altLang="ja-JP" sz="3200" dirty="0"/>
                        <a:t>8</a:t>
                      </a:r>
                      <a:endParaRPr kumimoji="1" lang="ja-JP" altLang="en-US" sz="3200" dirty="0"/>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8</a:t>
                      </a:r>
                      <a:endParaRPr kumimoji="1" lang="ja-JP" alt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１２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3988737"/>
                  </a:ext>
                </a:extLst>
              </a:tr>
              <a:tr h="370840">
                <a:tc>
                  <a:txBody>
                    <a:bodyPr/>
                    <a:lstStyle/>
                    <a:p>
                      <a:pPr algn="r"/>
                      <a:r>
                        <a:rPr kumimoji="1" lang="en-US" altLang="ja-JP" sz="3200" dirty="0"/>
                        <a:t>9</a:t>
                      </a:r>
                    </a:p>
                  </a:txBody>
                  <a:tcPr>
                    <a:lnR w="12700" cap="flat" cmpd="sng" algn="ctr">
                      <a:solidFill>
                        <a:schemeClr val="tx1"/>
                      </a:solidFill>
                      <a:prstDash val="solid"/>
                      <a:round/>
                      <a:headEnd type="none" w="med" len="med"/>
                      <a:tailEnd type="none" w="med" len="med"/>
                    </a:lnR>
                  </a:tcPr>
                </a:tc>
                <a:tc>
                  <a:txBody>
                    <a:bodyPr/>
                    <a:lstStyle/>
                    <a:p>
                      <a:pPr algn="r"/>
                      <a:r>
                        <a:rPr kumimoji="1" lang="en-US" altLang="ja-JP" sz="32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a:r>
                        <a:rPr kumimoji="1" lang="ja-JP" altLang="en-US" sz="2800" dirty="0"/>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2800" dirty="0"/>
                        <a:t>１３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615480"/>
                  </a:ext>
                </a:extLst>
              </a:tr>
            </a:tbl>
          </a:graphicData>
        </a:graphic>
      </p:graphicFrame>
    </p:spTree>
    <p:extLst>
      <p:ext uri="{BB962C8B-B14F-4D97-AF65-F5344CB8AC3E}">
        <p14:creationId xmlns:p14="http://schemas.microsoft.com/office/powerpoint/2010/main" val="4265871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49F8E8-4A03-ABDB-DE1B-4B8CBF14978A}"/>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r>
              <a:rPr lang="ja-JP" altLang="en-US" dirty="0">
                <a:solidFill>
                  <a:srgbClr val="FF0000"/>
                </a:solidFill>
              </a:rPr>
              <a:t>③数の表現</a:t>
            </a:r>
            <a:endParaRPr kumimoji="1" lang="ja-JP" altLang="en-US" dirty="0">
              <a:solidFill>
                <a:srgbClr val="FF0000"/>
              </a:solidFill>
            </a:endParaRPr>
          </a:p>
        </p:txBody>
      </p:sp>
      <p:graphicFrame>
        <p:nvGraphicFramePr>
          <p:cNvPr id="4" name="表 3">
            <a:extLst>
              <a:ext uri="{FF2B5EF4-FFF2-40B4-BE49-F238E27FC236}">
                <a16:creationId xmlns:a16="http://schemas.microsoft.com/office/drawing/2014/main" id="{CC90408C-976B-11F1-A933-14CF6F33C15B}"/>
              </a:ext>
            </a:extLst>
          </p:cNvPr>
          <p:cNvGraphicFramePr>
            <a:graphicFrameLocks noGrp="1"/>
          </p:cNvGraphicFramePr>
          <p:nvPr>
            <p:extLst>
              <p:ext uri="{D42A27DB-BD31-4B8C-83A1-F6EECF244321}">
                <p14:modId xmlns:p14="http://schemas.microsoft.com/office/powerpoint/2010/main" val="588090479"/>
              </p:ext>
            </p:extLst>
          </p:nvPr>
        </p:nvGraphicFramePr>
        <p:xfrm>
          <a:off x="1524000" y="2058384"/>
          <a:ext cx="6096000" cy="109728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3498736683"/>
                    </a:ext>
                  </a:extLst>
                </a:gridCol>
                <a:gridCol w="1524000">
                  <a:extLst>
                    <a:ext uri="{9D8B030D-6E8A-4147-A177-3AD203B41FA5}">
                      <a16:colId xmlns:a16="http://schemas.microsoft.com/office/drawing/2014/main" val="1825889958"/>
                    </a:ext>
                  </a:extLst>
                </a:gridCol>
                <a:gridCol w="1524000">
                  <a:extLst>
                    <a:ext uri="{9D8B030D-6E8A-4147-A177-3AD203B41FA5}">
                      <a16:colId xmlns:a16="http://schemas.microsoft.com/office/drawing/2014/main" val="2902244735"/>
                    </a:ext>
                  </a:extLst>
                </a:gridCol>
                <a:gridCol w="1524000">
                  <a:extLst>
                    <a:ext uri="{9D8B030D-6E8A-4147-A177-3AD203B41FA5}">
                      <a16:colId xmlns:a16="http://schemas.microsoft.com/office/drawing/2014/main" val="1308971217"/>
                    </a:ext>
                  </a:extLst>
                </a:gridCol>
              </a:tblGrid>
              <a:tr h="190066">
                <a:tc>
                  <a:txBody>
                    <a:bodyPr/>
                    <a:lstStyle/>
                    <a:p>
                      <a:pPr algn="r"/>
                      <a:r>
                        <a:rPr kumimoji="1" lang="en-US" altLang="ja-JP" sz="2000" dirty="0"/>
                        <a:t>×10</a:t>
                      </a:r>
                      <a:r>
                        <a:rPr kumimoji="1" lang="ja-JP" altLang="en-US" sz="2000" dirty="0"/>
                        <a:t>の</a:t>
                      </a:r>
                      <a:r>
                        <a:rPr kumimoji="1" lang="en-US" altLang="ja-JP" sz="2000" dirty="0"/>
                        <a:t>3</a:t>
                      </a:r>
                      <a:r>
                        <a:rPr kumimoji="1" lang="ja-JP" altLang="en-US" sz="2000" dirty="0"/>
                        <a:t>乗</a:t>
                      </a:r>
                    </a:p>
                  </a:txBody>
                  <a:tcPr/>
                </a:tc>
                <a:tc>
                  <a:txBody>
                    <a:bodyPr/>
                    <a:lstStyle/>
                    <a:p>
                      <a:pPr algn="r"/>
                      <a:r>
                        <a:rPr kumimoji="1" lang="en-US" altLang="ja-JP" sz="2000" dirty="0"/>
                        <a:t>×10</a:t>
                      </a:r>
                      <a:r>
                        <a:rPr kumimoji="1" lang="ja-JP" altLang="en-US" sz="2000" dirty="0"/>
                        <a:t>の</a:t>
                      </a:r>
                      <a:r>
                        <a:rPr kumimoji="1" lang="en-US" altLang="ja-JP" sz="2000" dirty="0"/>
                        <a:t>2</a:t>
                      </a:r>
                      <a:r>
                        <a:rPr kumimoji="1" lang="ja-JP" altLang="en-US" sz="2000" dirty="0"/>
                        <a:t>乗</a:t>
                      </a:r>
                    </a:p>
                  </a:txBody>
                  <a:tcPr/>
                </a:tc>
                <a:tc>
                  <a:txBody>
                    <a:bodyPr/>
                    <a:lstStyle/>
                    <a:p>
                      <a:pPr algn="r"/>
                      <a:r>
                        <a:rPr kumimoji="1" lang="en-US" altLang="ja-JP" sz="2000" dirty="0"/>
                        <a:t>×10</a:t>
                      </a:r>
                      <a:r>
                        <a:rPr kumimoji="1" lang="ja-JP" altLang="en-US" sz="2000" dirty="0"/>
                        <a:t>の</a:t>
                      </a:r>
                      <a:r>
                        <a:rPr kumimoji="1" lang="en-US" altLang="ja-JP" sz="2000" dirty="0"/>
                        <a:t>1</a:t>
                      </a:r>
                      <a:r>
                        <a:rPr kumimoji="1" lang="ja-JP" altLang="en-US" sz="2000" dirty="0"/>
                        <a:t>乗</a:t>
                      </a:r>
                    </a:p>
                  </a:txBody>
                  <a:tcPr/>
                </a:tc>
                <a:tc>
                  <a:txBody>
                    <a:bodyPr/>
                    <a:lstStyle/>
                    <a:p>
                      <a:pPr algn="r"/>
                      <a:r>
                        <a:rPr kumimoji="1" lang="en-US" altLang="ja-JP" sz="2000" dirty="0"/>
                        <a:t>×10</a:t>
                      </a:r>
                      <a:r>
                        <a:rPr kumimoji="1" lang="ja-JP" altLang="en-US" sz="2000" dirty="0"/>
                        <a:t>の</a:t>
                      </a:r>
                      <a:r>
                        <a:rPr kumimoji="1" lang="en-US" altLang="ja-JP" sz="2000" dirty="0"/>
                        <a:t>0</a:t>
                      </a:r>
                      <a:r>
                        <a:rPr kumimoji="1" lang="ja-JP" altLang="en-US" sz="2000" dirty="0"/>
                        <a:t>乗</a:t>
                      </a:r>
                    </a:p>
                  </a:txBody>
                  <a:tcPr/>
                </a:tc>
                <a:extLst>
                  <a:ext uri="{0D108BD9-81ED-4DB2-BD59-A6C34878D82A}">
                    <a16:rowId xmlns:a16="http://schemas.microsoft.com/office/drawing/2014/main" val="4293714868"/>
                  </a:ext>
                </a:extLst>
              </a:tr>
              <a:tr h="370840">
                <a:tc>
                  <a:txBody>
                    <a:bodyPr/>
                    <a:lstStyle/>
                    <a:p>
                      <a:pPr algn="r"/>
                      <a:endParaRPr kumimoji="1" lang="ja-JP" altLang="en-US" sz="4000" dirty="0"/>
                    </a:p>
                  </a:txBody>
                  <a:tcPr/>
                </a:tc>
                <a:tc>
                  <a:txBody>
                    <a:bodyPr/>
                    <a:lstStyle/>
                    <a:p>
                      <a:pPr algn="r"/>
                      <a:r>
                        <a:rPr kumimoji="1" lang="ja-JP" altLang="en-US" sz="4000" dirty="0"/>
                        <a:t>５</a:t>
                      </a:r>
                    </a:p>
                  </a:txBody>
                  <a:tcPr/>
                </a:tc>
                <a:tc>
                  <a:txBody>
                    <a:bodyPr/>
                    <a:lstStyle/>
                    <a:p>
                      <a:pPr algn="r"/>
                      <a:r>
                        <a:rPr kumimoji="1" lang="ja-JP" altLang="en-US" sz="4000" dirty="0"/>
                        <a:t>３</a:t>
                      </a:r>
                    </a:p>
                  </a:txBody>
                  <a:tcPr/>
                </a:tc>
                <a:tc>
                  <a:txBody>
                    <a:bodyPr/>
                    <a:lstStyle/>
                    <a:p>
                      <a:pPr algn="r"/>
                      <a:r>
                        <a:rPr kumimoji="1" lang="ja-JP" altLang="en-US" sz="4000" dirty="0"/>
                        <a:t>２</a:t>
                      </a:r>
                    </a:p>
                  </a:txBody>
                  <a:tcPr/>
                </a:tc>
                <a:extLst>
                  <a:ext uri="{0D108BD9-81ED-4DB2-BD59-A6C34878D82A}">
                    <a16:rowId xmlns:a16="http://schemas.microsoft.com/office/drawing/2014/main" val="292152275"/>
                  </a:ext>
                </a:extLst>
              </a:tr>
            </a:tbl>
          </a:graphicData>
        </a:graphic>
      </p:graphicFrame>
      <p:sp>
        <p:nvSpPr>
          <p:cNvPr id="5" name="テキスト ボックス 4">
            <a:extLst>
              <a:ext uri="{FF2B5EF4-FFF2-40B4-BE49-F238E27FC236}">
                <a16:creationId xmlns:a16="http://schemas.microsoft.com/office/drawing/2014/main" id="{1CA52EF8-B86B-7328-CFCB-B0C87D413BBD}"/>
              </a:ext>
            </a:extLst>
          </p:cNvPr>
          <p:cNvSpPr txBox="1"/>
          <p:nvPr/>
        </p:nvSpPr>
        <p:spPr>
          <a:xfrm>
            <a:off x="512957" y="1502470"/>
            <a:ext cx="7393257" cy="584775"/>
          </a:xfrm>
          <a:prstGeom prst="rect">
            <a:avLst/>
          </a:prstGeom>
          <a:noFill/>
        </p:spPr>
        <p:txBody>
          <a:bodyPr wrap="square" rtlCol="0">
            <a:spAutoFit/>
          </a:bodyPr>
          <a:lstStyle/>
          <a:p>
            <a:r>
              <a:rPr kumimoji="1" lang="ja-JP" altLang="en-US" sz="3200" dirty="0"/>
              <a:t>・（</a:t>
            </a:r>
            <a:r>
              <a:rPr kumimoji="1" lang="ja-JP" altLang="en-US" sz="3200" dirty="0">
                <a:solidFill>
                  <a:srgbClr val="FF0000"/>
                </a:solidFill>
              </a:rPr>
              <a:t>１０進法</a:t>
            </a:r>
            <a:r>
              <a:rPr kumimoji="1" lang="ja-JP" altLang="en-US" sz="3200" dirty="0"/>
              <a:t>）＝</a:t>
            </a:r>
            <a:r>
              <a:rPr kumimoji="1" lang="en-US" altLang="ja-JP" sz="3200" dirty="0"/>
              <a:t>10</a:t>
            </a:r>
            <a:r>
              <a:rPr kumimoji="1" lang="ja-JP" altLang="en-US" sz="3200" dirty="0"/>
              <a:t>で繰り上がり　（例）</a:t>
            </a:r>
            <a:r>
              <a:rPr kumimoji="1" lang="en-US" altLang="ja-JP" sz="3200" dirty="0"/>
              <a:t>532</a:t>
            </a:r>
            <a:endParaRPr kumimoji="1" lang="ja-JP" altLang="en-US" sz="3200" dirty="0"/>
          </a:p>
        </p:txBody>
      </p:sp>
      <p:sp>
        <p:nvSpPr>
          <p:cNvPr id="6" name="テキスト ボックス 5">
            <a:extLst>
              <a:ext uri="{FF2B5EF4-FFF2-40B4-BE49-F238E27FC236}">
                <a16:creationId xmlns:a16="http://schemas.microsoft.com/office/drawing/2014/main" id="{A853543A-E211-3F78-CA42-FFC0C9E0C9E1}"/>
              </a:ext>
            </a:extLst>
          </p:cNvPr>
          <p:cNvSpPr txBox="1"/>
          <p:nvPr/>
        </p:nvSpPr>
        <p:spPr>
          <a:xfrm>
            <a:off x="602166" y="3564003"/>
            <a:ext cx="7214838" cy="584775"/>
          </a:xfrm>
          <a:prstGeom prst="rect">
            <a:avLst/>
          </a:prstGeom>
          <a:noFill/>
        </p:spPr>
        <p:txBody>
          <a:bodyPr wrap="square" rtlCol="0">
            <a:spAutoFit/>
          </a:bodyPr>
          <a:lstStyle/>
          <a:p>
            <a:r>
              <a:rPr kumimoji="1" lang="ja-JP" altLang="en-US" sz="3200" dirty="0"/>
              <a:t>・（</a:t>
            </a:r>
            <a:r>
              <a:rPr kumimoji="1" lang="ja-JP" altLang="en-US" sz="3200" dirty="0">
                <a:solidFill>
                  <a:srgbClr val="FF0000"/>
                </a:solidFill>
              </a:rPr>
              <a:t>２進法</a:t>
            </a:r>
            <a:r>
              <a:rPr kumimoji="1" lang="ja-JP" altLang="en-US" sz="3200" dirty="0"/>
              <a:t>）＝</a:t>
            </a:r>
            <a:r>
              <a:rPr kumimoji="1" lang="en-US" altLang="ja-JP" sz="3200" dirty="0"/>
              <a:t>2</a:t>
            </a:r>
            <a:r>
              <a:rPr kumimoji="1" lang="ja-JP" altLang="en-US" sz="3200" dirty="0"/>
              <a:t>で繰り上がり　（例）１０１　</a:t>
            </a:r>
          </a:p>
        </p:txBody>
      </p:sp>
      <p:graphicFrame>
        <p:nvGraphicFramePr>
          <p:cNvPr id="7" name="表 6">
            <a:extLst>
              <a:ext uri="{FF2B5EF4-FFF2-40B4-BE49-F238E27FC236}">
                <a16:creationId xmlns:a16="http://schemas.microsoft.com/office/drawing/2014/main" id="{0676D826-B42B-334B-D61C-5FF719EE7F80}"/>
              </a:ext>
            </a:extLst>
          </p:cNvPr>
          <p:cNvGraphicFramePr>
            <a:graphicFrameLocks noGrp="1"/>
          </p:cNvGraphicFramePr>
          <p:nvPr>
            <p:extLst>
              <p:ext uri="{D42A27DB-BD31-4B8C-83A1-F6EECF244321}">
                <p14:modId xmlns:p14="http://schemas.microsoft.com/office/powerpoint/2010/main" val="3927676287"/>
              </p:ext>
            </p:extLst>
          </p:nvPr>
        </p:nvGraphicFramePr>
        <p:xfrm>
          <a:off x="1524000" y="4083782"/>
          <a:ext cx="6096000" cy="109728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3498736683"/>
                    </a:ext>
                  </a:extLst>
                </a:gridCol>
                <a:gridCol w="1524000">
                  <a:extLst>
                    <a:ext uri="{9D8B030D-6E8A-4147-A177-3AD203B41FA5}">
                      <a16:colId xmlns:a16="http://schemas.microsoft.com/office/drawing/2014/main" val="1825889958"/>
                    </a:ext>
                  </a:extLst>
                </a:gridCol>
                <a:gridCol w="1524000">
                  <a:extLst>
                    <a:ext uri="{9D8B030D-6E8A-4147-A177-3AD203B41FA5}">
                      <a16:colId xmlns:a16="http://schemas.microsoft.com/office/drawing/2014/main" val="2902244735"/>
                    </a:ext>
                  </a:extLst>
                </a:gridCol>
                <a:gridCol w="1524000">
                  <a:extLst>
                    <a:ext uri="{9D8B030D-6E8A-4147-A177-3AD203B41FA5}">
                      <a16:colId xmlns:a16="http://schemas.microsoft.com/office/drawing/2014/main" val="1308971217"/>
                    </a:ext>
                  </a:extLst>
                </a:gridCol>
              </a:tblGrid>
              <a:tr h="190066">
                <a:tc>
                  <a:txBody>
                    <a:bodyPr/>
                    <a:lstStyle/>
                    <a:p>
                      <a:pPr algn="r"/>
                      <a:r>
                        <a:rPr kumimoji="1" lang="en-US" altLang="ja-JP" sz="2000" dirty="0"/>
                        <a:t>×2</a:t>
                      </a:r>
                      <a:r>
                        <a:rPr kumimoji="1" lang="ja-JP" altLang="en-US" sz="2000" dirty="0"/>
                        <a:t>の</a:t>
                      </a:r>
                      <a:r>
                        <a:rPr kumimoji="1" lang="en-US" altLang="ja-JP" sz="2000" dirty="0"/>
                        <a:t>3</a:t>
                      </a:r>
                      <a:r>
                        <a:rPr kumimoji="1" lang="ja-JP" altLang="en-US" sz="2000" dirty="0"/>
                        <a:t>乗</a:t>
                      </a:r>
                    </a:p>
                  </a:txBody>
                  <a:tcPr/>
                </a:tc>
                <a:tc>
                  <a:txBody>
                    <a:bodyPr/>
                    <a:lstStyle/>
                    <a:p>
                      <a:pPr algn="r"/>
                      <a:r>
                        <a:rPr kumimoji="1" lang="en-US" altLang="ja-JP" sz="2000" dirty="0"/>
                        <a:t>×2</a:t>
                      </a:r>
                      <a:r>
                        <a:rPr kumimoji="1" lang="ja-JP" altLang="en-US" sz="2000" dirty="0"/>
                        <a:t>の</a:t>
                      </a:r>
                      <a:r>
                        <a:rPr kumimoji="1" lang="en-US" altLang="ja-JP" sz="2000" dirty="0"/>
                        <a:t>2</a:t>
                      </a:r>
                      <a:r>
                        <a:rPr kumimoji="1" lang="ja-JP" altLang="en-US" sz="2000" dirty="0"/>
                        <a:t>乗</a:t>
                      </a:r>
                    </a:p>
                  </a:txBody>
                  <a:tcPr/>
                </a:tc>
                <a:tc>
                  <a:txBody>
                    <a:bodyPr/>
                    <a:lstStyle/>
                    <a:p>
                      <a:pPr algn="r"/>
                      <a:r>
                        <a:rPr kumimoji="1" lang="en-US" altLang="ja-JP" sz="2000" dirty="0"/>
                        <a:t>×2</a:t>
                      </a:r>
                      <a:r>
                        <a:rPr kumimoji="1" lang="ja-JP" altLang="en-US" sz="2000" dirty="0"/>
                        <a:t>の</a:t>
                      </a:r>
                      <a:r>
                        <a:rPr kumimoji="1" lang="en-US" altLang="ja-JP" sz="2000" dirty="0"/>
                        <a:t>1</a:t>
                      </a:r>
                      <a:r>
                        <a:rPr kumimoji="1" lang="ja-JP" altLang="en-US" sz="2000" dirty="0"/>
                        <a:t>乗</a:t>
                      </a:r>
                    </a:p>
                  </a:txBody>
                  <a:tcPr/>
                </a:tc>
                <a:tc>
                  <a:txBody>
                    <a:bodyPr/>
                    <a:lstStyle/>
                    <a:p>
                      <a:pPr algn="r"/>
                      <a:r>
                        <a:rPr kumimoji="1" lang="en-US" altLang="ja-JP" sz="2000" dirty="0"/>
                        <a:t>×2</a:t>
                      </a:r>
                      <a:r>
                        <a:rPr kumimoji="1" lang="ja-JP" altLang="en-US" sz="2000" dirty="0"/>
                        <a:t>の</a:t>
                      </a:r>
                      <a:r>
                        <a:rPr kumimoji="1" lang="en-US" altLang="ja-JP" sz="2000" dirty="0"/>
                        <a:t>0</a:t>
                      </a:r>
                      <a:r>
                        <a:rPr kumimoji="1" lang="ja-JP" altLang="en-US" sz="2000" dirty="0"/>
                        <a:t>乗</a:t>
                      </a:r>
                    </a:p>
                  </a:txBody>
                  <a:tcPr/>
                </a:tc>
                <a:extLst>
                  <a:ext uri="{0D108BD9-81ED-4DB2-BD59-A6C34878D82A}">
                    <a16:rowId xmlns:a16="http://schemas.microsoft.com/office/drawing/2014/main" val="4293714868"/>
                  </a:ext>
                </a:extLst>
              </a:tr>
              <a:tr h="370840">
                <a:tc>
                  <a:txBody>
                    <a:bodyPr/>
                    <a:lstStyle/>
                    <a:p>
                      <a:pPr algn="r"/>
                      <a:endParaRPr kumimoji="1" lang="ja-JP" altLang="en-US" sz="4000" dirty="0"/>
                    </a:p>
                  </a:txBody>
                  <a:tcPr/>
                </a:tc>
                <a:tc>
                  <a:txBody>
                    <a:bodyPr/>
                    <a:lstStyle/>
                    <a:p>
                      <a:pPr algn="r"/>
                      <a:r>
                        <a:rPr kumimoji="1" lang="ja-JP" altLang="en-US" sz="4000" dirty="0"/>
                        <a:t>１</a:t>
                      </a:r>
                    </a:p>
                  </a:txBody>
                  <a:tcPr/>
                </a:tc>
                <a:tc>
                  <a:txBody>
                    <a:bodyPr/>
                    <a:lstStyle/>
                    <a:p>
                      <a:pPr algn="r"/>
                      <a:r>
                        <a:rPr kumimoji="1" lang="ja-JP" altLang="en-US" sz="4000" dirty="0"/>
                        <a:t>０</a:t>
                      </a:r>
                    </a:p>
                  </a:txBody>
                  <a:tcPr/>
                </a:tc>
                <a:tc>
                  <a:txBody>
                    <a:bodyPr/>
                    <a:lstStyle/>
                    <a:p>
                      <a:pPr algn="r"/>
                      <a:r>
                        <a:rPr kumimoji="1" lang="ja-JP" altLang="en-US" sz="4000" dirty="0"/>
                        <a:t>１</a:t>
                      </a:r>
                    </a:p>
                  </a:txBody>
                  <a:tcPr/>
                </a:tc>
                <a:extLst>
                  <a:ext uri="{0D108BD9-81ED-4DB2-BD59-A6C34878D82A}">
                    <a16:rowId xmlns:a16="http://schemas.microsoft.com/office/drawing/2014/main" val="292152275"/>
                  </a:ext>
                </a:extLst>
              </a:tr>
            </a:tbl>
          </a:graphicData>
        </a:graphic>
      </p:graphicFrame>
      <p:sp>
        <p:nvSpPr>
          <p:cNvPr id="8" name="テキスト ボックス 7">
            <a:extLst>
              <a:ext uri="{FF2B5EF4-FFF2-40B4-BE49-F238E27FC236}">
                <a16:creationId xmlns:a16="http://schemas.microsoft.com/office/drawing/2014/main" id="{8735F64F-10F1-F4E8-5CC2-7C288598AC7E}"/>
              </a:ext>
            </a:extLst>
          </p:cNvPr>
          <p:cNvSpPr txBox="1"/>
          <p:nvPr/>
        </p:nvSpPr>
        <p:spPr>
          <a:xfrm>
            <a:off x="602166" y="5166632"/>
            <a:ext cx="7515922" cy="584775"/>
          </a:xfrm>
          <a:prstGeom prst="rect">
            <a:avLst/>
          </a:prstGeom>
          <a:noFill/>
        </p:spPr>
        <p:txBody>
          <a:bodyPr wrap="square" rtlCol="0">
            <a:spAutoFit/>
          </a:bodyPr>
          <a:lstStyle/>
          <a:p>
            <a:r>
              <a:rPr kumimoji="1" lang="ja-JP" altLang="en-US" sz="3200" dirty="0"/>
              <a:t>・（</a:t>
            </a:r>
            <a:r>
              <a:rPr kumimoji="1" lang="ja-JP" altLang="en-US" sz="3200" dirty="0">
                <a:solidFill>
                  <a:srgbClr val="FF0000"/>
                </a:solidFill>
              </a:rPr>
              <a:t>１６進法</a:t>
            </a:r>
            <a:r>
              <a:rPr kumimoji="1" lang="ja-JP" altLang="en-US" sz="3200" dirty="0"/>
              <a:t>）＝１６で繰り上がり　（例）１Ａ　</a:t>
            </a:r>
          </a:p>
        </p:txBody>
      </p:sp>
      <p:graphicFrame>
        <p:nvGraphicFramePr>
          <p:cNvPr id="9" name="表 8">
            <a:extLst>
              <a:ext uri="{FF2B5EF4-FFF2-40B4-BE49-F238E27FC236}">
                <a16:creationId xmlns:a16="http://schemas.microsoft.com/office/drawing/2014/main" id="{7C98C4F2-E7A7-4490-AFFF-A1A540DA0FDD}"/>
              </a:ext>
            </a:extLst>
          </p:cNvPr>
          <p:cNvGraphicFramePr>
            <a:graphicFrameLocks noGrp="1"/>
          </p:cNvGraphicFramePr>
          <p:nvPr>
            <p:extLst>
              <p:ext uri="{D42A27DB-BD31-4B8C-83A1-F6EECF244321}">
                <p14:modId xmlns:p14="http://schemas.microsoft.com/office/powerpoint/2010/main" val="657894510"/>
              </p:ext>
            </p:extLst>
          </p:nvPr>
        </p:nvGraphicFramePr>
        <p:xfrm>
          <a:off x="1524000" y="5700841"/>
          <a:ext cx="6096000" cy="109728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3498736683"/>
                    </a:ext>
                  </a:extLst>
                </a:gridCol>
                <a:gridCol w="1524000">
                  <a:extLst>
                    <a:ext uri="{9D8B030D-6E8A-4147-A177-3AD203B41FA5}">
                      <a16:colId xmlns:a16="http://schemas.microsoft.com/office/drawing/2014/main" val="1825889958"/>
                    </a:ext>
                  </a:extLst>
                </a:gridCol>
                <a:gridCol w="1524000">
                  <a:extLst>
                    <a:ext uri="{9D8B030D-6E8A-4147-A177-3AD203B41FA5}">
                      <a16:colId xmlns:a16="http://schemas.microsoft.com/office/drawing/2014/main" val="2902244735"/>
                    </a:ext>
                  </a:extLst>
                </a:gridCol>
                <a:gridCol w="1524000">
                  <a:extLst>
                    <a:ext uri="{9D8B030D-6E8A-4147-A177-3AD203B41FA5}">
                      <a16:colId xmlns:a16="http://schemas.microsoft.com/office/drawing/2014/main" val="1308971217"/>
                    </a:ext>
                  </a:extLst>
                </a:gridCol>
              </a:tblGrid>
              <a:tr h="190066">
                <a:tc>
                  <a:txBody>
                    <a:bodyPr/>
                    <a:lstStyle/>
                    <a:p>
                      <a:pPr algn="r"/>
                      <a:r>
                        <a:rPr kumimoji="1" lang="en-US" altLang="ja-JP" sz="2000" dirty="0"/>
                        <a:t>×16</a:t>
                      </a:r>
                      <a:r>
                        <a:rPr kumimoji="1" lang="ja-JP" altLang="en-US" sz="2000" dirty="0"/>
                        <a:t>の</a:t>
                      </a:r>
                      <a:r>
                        <a:rPr kumimoji="1" lang="en-US" altLang="ja-JP" sz="2000" dirty="0"/>
                        <a:t>3</a:t>
                      </a:r>
                      <a:r>
                        <a:rPr kumimoji="1" lang="ja-JP" altLang="en-US" sz="2000" dirty="0"/>
                        <a:t>乗</a:t>
                      </a:r>
                    </a:p>
                  </a:txBody>
                  <a:tcPr/>
                </a:tc>
                <a:tc>
                  <a:txBody>
                    <a:bodyPr/>
                    <a:lstStyle/>
                    <a:p>
                      <a:pPr algn="r"/>
                      <a:r>
                        <a:rPr kumimoji="1" lang="en-US" altLang="ja-JP" sz="2000" dirty="0"/>
                        <a:t>×16</a:t>
                      </a:r>
                      <a:r>
                        <a:rPr kumimoji="1" lang="ja-JP" altLang="en-US" sz="2000" dirty="0"/>
                        <a:t>の</a:t>
                      </a:r>
                      <a:r>
                        <a:rPr kumimoji="1" lang="en-US" altLang="ja-JP" sz="2000" dirty="0"/>
                        <a:t>2</a:t>
                      </a:r>
                      <a:r>
                        <a:rPr kumimoji="1" lang="ja-JP" altLang="en-US" sz="2000" dirty="0"/>
                        <a:t>乗</a:t>
                      </a:r>
                    </a:p>
                  </a:txBody>
                  <a:tcPr/>
                </a:tc>
                <a:tc>
                  <a:txBody>
                    <a:bodyPr/>
                    <a:lstStyle/>
                    <a:p>
                      <a:pPr algn="r"/>
                      <a:r>
                        <a:rPr kumimoji="1" lang="en-US" altLang="ja-JP" sz="2000" dirty="0"/>
                        <a:t>×16</a:t>
                      </a:r>
                      <a:r>
                        <a:rPr kumimoji="1" lang="ja-JP" altLang="en-US" sz="2000" dirty="0"/>
                        <a:t>の</a:t>
                      </a:r>
                      <a:r>
                        <a:rPr kumimoji="1" lang="en-US" altLang="ja-JP" sz="2000" dirty="0"/>
                        <a:t>1</a:t>
                      </a:r>
                      <a:r>
                        <a:rPr kumimoji="1" lang="ja-JP" altLang="en-US" sz="2000" dirty="0"/>
                        <a:t>乗</a:t>
                      </a:r>
                    </a:p>
                  </a:txBody>
                  <a:tcPr/>
                </a:tc>
                <a:tc>
                  <a:txBody>
                    <a:bodyPr/>
                    <a:lstStyle/>
                    <a:p>
                      <a:pPr algn="r"/>
                      <a:r>
                        <a:rPr kumimoji="1" lang="en-US" altLang="ja-JP" sz="2000" dirty="0"/>
                        <a:t>×16</a:t>
                      </a:r>
                      <a:r>
                        <a:rPr kumimoji="1" lang="ja-JP" altLang="en-US" sz="2000" dirty="0"/>
                        <a:t>の</a:t>
                      </a:r>
                      <a:r>
                        <a:rPr kumimoji="1" lang="en-US" altLang="ja-JP" sz="2000" dirty="0"/>
                        <a:t>0</a:t>
                      </a:r>
                      <a:r>
                        <a:rPr kumimoji="1" lang="ja-JP" altLang="en-US" sz="2000" dirty="0"/>
                        <a:t>乗</a:t>
                      </a:r>
                    </a:p>
                  </a:txBody>
                  <a:tcPr/>
                </a:tc>
                <a:extLst>
                  <a:ext uri="{0D108BD9-81ED-4DB2-BD59-A6C34878D82A}">
                    <a16:rowId xmlns:a16="http://schemas.microsoft.com/office/drawing/2014/main" val="4293714868"/>
                  </a:ext>
                </a:extLst>
              </a:tr>
              <a:tr h="370840">
                <a:tc>
                  <a:txBody>
                    <a:bodyPr/>
                    <a:lstStyle/>
                    <a:p>
                      <a:pPr algn="r"/>
                      <a:endParaRPr kumimoji="1" lang="ja-JP" altLang="en-US" sz="4000" dirty="0"/>
                    </a:p>
                  </a:txBody>
                  <a:tcPr/>
                </a:tc>
                <a:tc>
                  <a:txBody>
                    <a:bodyPr/>
                    <a:lstStyle/>
                    <a:p>
                      <a:pPr algn="r"/>
                      <a:endParaRPr kumimoji="1" lang="ja-JP" altLang="en-US" sz="4000" dirty="0"/>
                    </a:p>
                  </a:txBody>
                  <a:tcPr/>
                </a:tc>
                <a:tc>
                  <a:txBody>
                    <a:bodyPr/>
                    <a:lstStyle/>
                    <a:p>
                      <a:pPr algn="r"/>
                      <a:r>
                        <a:rPr kumimoji="1" lang="ja-JP" altLang="en-US" sz="4000" dirty="0"/>
                        <a:t>１</a:t>
                      </a:r>
                    </a:p>
                  </a:txBody>
                  <a:tcPr/>
                </a:tc>
                <a:tc>
                  <a:txBody>
                    <a:bodyPr/>
                    <a:lstStyle/>
                    <a:p>
                      <a:pPr algn="r"/>
                      <a:r>
                        <a:rPr kumimoji="1" lang="ja-JP" altLang="en-US" sz="4000" dirty="0"/>
                        <a:t>Ａ</a:t>
                      </a:r>
                    </a:p>
                  </a:txBody>
                  <a:tcPr/>
                </a:tc>
                <a:extLst>
                  <a:ext uri="{0D108BD9-81ED-4DB2-BD59-A6C34878D82A}">
                    <a16:rowId xmlns:a16="http://schemas.microsoft.com/office/drawing/2014/main" val="292152275"/>
                  </a:ext>
                </a:extLst>
              </a:tr>
            </a:tbl>
          </a:graphicData>
        </a:graphic>
      </p:graphicFrame>
      <p:sp>
        <p:nvSpPr>
          <p:cNvPr id="10" name="矢印: 下 9">
            <a:extLst>
              <a:ext uri="{FF2B5EF4-FFF2-40B4-BE49-F238E27FC236}">
                <a16:creationId xmlns:a16="http://schemas.microsoft.com/office/drawing/2014/main" id="{FBB7B124-45E4-8658-26C2-2BEAB0374BB2}"/>
              </a:ext>
            </a:extLst>
          </p:cNvPr>
          <p:cNvSpPr/>
          <p:nvPr/>
        </p:nvSpPr>
        <p:spPr>
          <a:xfrm>
            <a:off x="3612995" y="3245005"/>
            <a:ext cx="1483112" cy="31899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5438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616793-DDED-2259-4802-D2012F361D1A}"/>
              </a:ext>
            </a:extLst>
          </p:cNvPr>
          <p:cNvSpPr>
            <a:spLocks noGrp="1"/>
          </p:cNvSpPr>
          <p:nvPr>
            <p:ph type="title"/>
          </p:nvPr>
        </p:nvSpPr>
        <p:spPr/>
        <p:txBody>
          <a:bodyPr/>
          <a:lstStyle/>
          <a:p>
            <a:r>
              <a:rPr kumimoji="1" lang="ja-JP" altLang="en-US" dirty="0">
                <a:solidFill>
                  <a:srgbClr val="FF0000"/>
                </a:solidFill>
              </a:rPr>
              <a:t>コンピュータは２進法</a:t>
            </a:r>
          </a:p>
        </p:txBody>
      </p:sp>
      <p:pic>
        <p:nvPicPr>
          <p:cNvPr id="4" name="図 3">
            <a:extLst>
              <a:ext uri="{FF2B5EF4-FFF2-40B4-BE49-F238E27FC236}">
                <a16:creationId xmlns:a16="http://schemas.microsoft.com/office/drawing/2014/main" id="{B0C7A9D6-EF6B-BFDD-8790-BE68C0A5DFD1}"/>
              </a:ext>
            </a:extLst>
          </p:cNvPr>
          <p:cNvPicPr>
            <a:picLocks noChangeAspect="1"/>
          </p:cNvPicPr>
          <p:nvPr/>
        </p:nvPicPr>
        <p:blipFill rotWithShape="1">
          <a:blip r:embed="rId2">
            <a:extLst>
              <a:ext uri="{28A0092B-C50C-407E-A947-70E740481C1C}">
                <a14:useLocalDpi xmlns:a14="http://schemas.microsoft.com/office/drawing/2010/main" val="0"/>
              </a:ext>
            </a:extLst>
          </a:blip>
          <a:srcRect t="14159"/>
          <a:stretch/>
        </p:blipFill>
        <p:spPr>
          <a:xfrm>
            <a:off x="893135" y="2424222"/>
            <a:ext cx="3524742" cy="2927567"/>
          </a:xfrm>
          <a:prstGeom prst="rect">
            <a:avLst/>
          </a:prstGeom>
        </p:spPr>
      </p:pic>
      <p:sp>
        <p:nvSpPr>
          <p:cNvPr id="7" name="四角形: 角を丸くする 6">
            <a:extLst>
              <a:ext uri="{FF2B5EF4-FFF2-40B4-BE49-F238E27FC236}">
                <a16:creationId xmlns:a16="http://schemas.microsoft.com/office/drawing/2014/main" id="{8FB08573-71A6-4DF3-5E2E-2FA8329C2C02}"/>
              </a:ext>
            </a:extLst>
          </p:cNvPr>
          <p:cNvSpPr/>
          <p:nvPr/>
        </p:nvSpPr>
        <p:spPr>
          <a:xfrm>
            <a:off x="1194218" y="2715451"/>
            <a:ext cx="680224" cy="479502"/>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858BA740-0699-10DB-43EC-804282952255}"/>
              </a:ext>
            </a:extLst>
          </p:cNvPr>
          <p:cNvSpPr/>
          <p:nvPr/>
        </p:nvSpPr>
        <p:spPr>
          <a:xfrm>
            <a:off x="1194218" y="3632177"/>
            <a:ext cx="680224" cy="479502"/>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6D1FE17D-A65F-0B43-7053-FA7E7B787E04}"/>
              </a:ext>
            </a:extLst>
          </p:cNvPr>
          <p:cNvSpPr/>
          <p:nvPr/>
        </p:nvSpPr>
        <p:spPr>
          <a:xfrm>
            <a:off x="1158906" y="4604660"/>
            <a:ext cx="680224" cy="479502"/>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DFEA0A7-9B52-F5D6-4560-4B41887B71E3}"/>
              </a:ext>
            </a:extLst>
          </p:cNvPr>
          <p:cNvSpPr txBox="1"/>
          <p:nvPr/>
        </p:nvSpPr>
        <p:spPr>
          <a:xfrm>
            <a:off x="1874442" y="3687262"/>
            <a:ext cx="1059365" cy="369332"/>
          </a:xfrm>
          <a:prstGeom prst="rect">
            <a:avLst/>
          </a:prstGeom>
          <a:noFill/>
        </p:spPr>
        <p:txBody>
          <a:bodyPr wrap="square" rtlCol="0">
            <a:spAutoFit/>
          </a:bodyPr>
          <a:lstStyle/>
          <a:p>
            <a:r>
              <a:rPr kumimoji="1" lang="ja-JP" altLang="en-US" dirty="0">
                <a:solidFill>
                  <a:srgbClr val="FF0000"/>
                </a:solidFill>
              </a:rPr>
              <a:t>２の８乗</a:t>
            </a:r>
          </a:p>
        </p:txBody>
      </p:sp>
      <p:sp>
        <p:nvSpPr>
          <p:cNvPr id="11" name="テキスト ボックス 10">
            <a:extLst>
              <a:ext uri="{FF2B5EF4-FFF2-40B4-BE49-F238E27FC236}">
                <a16:creationId xmlns:a16="http://schemas.microsoft.com/office/drawing/2014/main" id="{79CE4FBF-DEE2-1814-E9B7-87C177918387}"/>
              </a:ext>
            </a:extLst>
          </p:cNvPr>
          <p:cNvSpPr txBox="1"/>
          <p:nvPr/>
        </p:nvSpPr>
        <p:spPr>
          <a:xfrm>
            <a:off x="1874441" y="2770536"/>
            <a:ext cx="1059365" cy="369332"/>
          </a:xfrm>
          <a:prstGeom prst="rect">
            <a:avLst/>
          </a:prstGeom>
          <a:noFill/>
        </p:spPr>
        <p:txBody>
          <a:bodyPr wrap="square" rtlCol="0">
            <a:spAutoFit/>
          </a:bodyPr>
          <a:lstStyle/>
          <a:p>
            <a:r>
              <a:rPr kumimoji="1" lang="ja-JP" altLang="en-US" dirty="0">
                <a:solidFill>
                  <a:srgbClr val="FF0000"/>
                </a:solidFill>
              </a:rPr>
              <a:t>２の７乗</a:t>
            </a:r>
          </a:p>
        </p:txBody>
      </p:sp>
      <p:sp>
        <p:nvSpPr>
          <p:cNvPr id="12" name="テキスト ボックス 11">
            <a:extLst>
              <a:ext uri="{FF2B5EF4-FFF2-40B4-BE49-F238E27FC236}">
                <a16:creationId xmlns:a16="http://schemas.microsoft.com/office/drawing/2014/main" id="{CB46AF54-DF6A-EE33-4D17-303305EF329A}"/>
              </a:ext>
            </a:extLst>
          </p:cNvPr>
          <p:cNvSpPr txBox="1"/>
          <p:nvPr/>
        </p:nvSpPr>
        <p:spPr>
          <a:xfrm>
            <a:off x="1874440" y="4659073"/>
            <a:ext cx="1059365" cy="369332"/>
          </a:xfrm>
          <a:prstGeom prst="rect">
            <a:avLst/>
          </a:prstGeom>
          <a:noFill/>
        </p:spPr>
        <p:txBody>
          <a:bodyPr wrap="square" rtlCol="0">
            <a:spAutoFit/>
          </a:bodyPr>
          <a:lstStyle/>
          <a:p>
            <a:r>
              <a:rPr kumimoji="1" lang="ja-JP" altLang="en-US" dirty="0">
                <a:solidFill>
                  <a:srgbClr val="FF0000"/>
                </a:solidFill>
              </a:rPr>
              <a:t>２の９乗</a:t>
            </a:r>
          </a:p>
        </p:txBody>
      </p:sp>
      <p:sp>
        <p:nvSpPr>
          <p:cNvPr id="13" name="テキスト ボックス 12">
            <a:extLst>
              <a:ext uri="{FF2B5EF4-FFF2-40B4-BE49-F238E27FC236}">
                <a16:creationId xmlns:a16="http://schemas.microsoft.com/office/drawing/2014/main" id="{C38EACA2-E4AC-5C6A-527E-39ADB710AC0D}"/>
              </a:ext>
            </a:extLst>
          </p:cNvPr>
          <p:cNvSpPr txBox="1"/>
          <p:nvPr/>
        </p:nvSpPr>
        <p:spPr>
          <a:xfrm>
            <a:off x="1536972" y="5558181"/>
            <a:ext cx="6846849" cy="461665"/>
          </a:xfrm>
          <a:prstGeom prst="rect">
            <a:avLst/>
          </a:prstGeom>
          <a:noFill/>
        </p:spPr>
        <p:txBody>
          <a:bodyPr wrap="square" rtlCol="0">
            <a:spAutoFit/>
          </a:bodyPr>
          <a:lstStyle/>
          <a:p>
            <a:r>
              <a:rPr kumimoji="1" lang="ja-JP" altLang="en-US" sz="2400" dirty="0">
                <a:solidFill>
                  <a:srgbClr val="FF0000"/>
                </a:solidFill>
              </a:rPr>
              <a:t>コンピュータにとっては２のｎ乗の数字が都合がいい</a:t>
            </a:r>
          </a:p>
        </p:txBody>
      </p:sp>
      <p:sp>
        <p:nvSpPr>
          <p:cNvPr id="3" name="テキスト ボックス 2">
            <a:extLst>
              <a:ext uri="{FF2B5EF4-FFF2-40B4-BE49-F238E27FC236}">
                <a16:creationId xmlns:a16="http://schemas.microsoft.com/office/drawing/2014/main" id="{6F815873-E1CB-11D4-E18E-F57B388A7955}"/>
              </a:ext>
            </a:extLst>
          </p:cNvPr>
          <p:cNvSpPr txBox="1"/>
          <p:nvPr/>
        </p:nvSpPr>
        <p:spPr>
          <a:xfrm>
            <a:off x="706284" y="1890925"/>
            <a:ext cx="6077288" cy="461665"/>
          </a:xfrm>
          <a:prstGeom prst="rect">
            <a:avLst/>
          </a:prstGeom>
          <a:noFill/>
        </p:spPr>
        <p:txBody>
          <a:bodyPr wrap="square" rtlCol="0">
            <a:spAutoFit/>
          </a:bodyPr>
          <a:lstStyle/>
          <a:p>
            <a:r>
              <a:rPr kumimoji="1" lang="ja-JP" altLang="en-US" sz="2400" dirty="0"/>
              <a:t>某スマートフォンの保存容量はなぜ</a:t>
            </a:r>
            <a:r>
              <a:rPr kumimoji="1" lang="en-US" altLang="ja-JP" sz="2400" dirty="0"/>
              <a:t>128GB</a:t>
            </a:r>
            <a:r>
              <a:rPr kumimoji="1" lang="ja-JP" altLang="en-US" sz="2400" dirty="0"/>
              <a:t>？</a:t>
            </a:r>
          </a:p>
        </p:txBody>
      </p:sp>
    </p:spTree>
    <p:extLst>
      <p:ext uri="{BB962C8B-B14F-4D97-AF65-F5344CB8AC3E}">
        <p14:creationId xmlns:p14="http://schemas.microsoft.com/office/powerpoint/2010/main" val="2847430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385D78E0-A9EA-8FCA-8E04-18245436576C}"/>
              </a:ext>
            </a:extLst>
          </p:cNvPr>
          <p:cNvSpPr>
            <a:spLocks noGrp="1"/>
          </p:cNvSpPr>
          <p:nvPr>
            <p:ph type="title"/>
          </p:nvPr>
        </p:nvSpPr>
        <p:spPr/>
        <p:txBody>
          <a:bodyPr/>
          <a:lstStyle/>
          <a:p>
            <a:r>
              <a:rPr lang="ja-JP" altLang="en-US" dirty="0">
                <a:solidFill>
                  <a:srgbClr val="FF0000"/>
                </a:solidFill>
              </a:rPr>
              <a:t>２．文字のデジタル表現</a:t>
            </a:r>
          </a:p>
        </p:txBody>
      </p:sp>
      <p:sp>
        <p:nvSpPr>
          <p:cNvPr id="5" name="テキスト プレースホルダー 4">
            <a:extLst>
              <a:ext uri="{FF2B5EF4-FFF2-40B4-BE49-F238E27FC236}">
                <a16:creationId xmlns:a16="http://schemas.microsoft.com/office/drawing/2014/main" id="{4003702D-153E-35E0-DC32-5B9E2BD7D0C7}"/>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78094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3BF24C6-C640-35E1-A585-507A7E27F227}"/>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ＴＲＹ</a:t>
            </a:r>
            <a:r>
              <a:rPr lang="en-US" altLang="ja-JP" dirty="0">
                <a:solidFill>
                  <a:srgbClr val="FF0000"/>
                </a:solidFill>
              </a:rPr>
              <a:t>】</a:t>
            </a:r>
            <a:endParaRPr lang="ja-JP" altLang="en-US" dirty="0">
              <a:solidFill>
                <a:srgbClr val="FF0000"/>
              </a:solidFill>
            </a:endParaRPr>
          </a:p>
        </p:txBody>
      </p:sp>
      <p:sp>
        <p:nvSpPr>
          <p:cNvPr id="6" name="コンテンツ プレースホルダー 5">
            <a:extLst>
              <a:ext uri="{FF2B5EF4-FFF2-40B4-BE49-F238E27FC236}">
                <a16:creationId xmlns:a16="http://schemas.microsoft.com/office/drawing/2014/main" id="{E8A19F9C-6C5B-9CBD-45D8-5C2881E176B1}"/>
              </a:ext>
            </a:extLst>
          </p:cNvPr>
          <p:cNvSpPr>
            <a:spLocks noGrp="1"/>
          </p:cNvSpPr>
          <p:nvPr>
            <p:ph idx="1"/>
          </p:nvPr>
        </p:nvSpPr>
        <p:spPr>
          <a:xfrm>
            <a:off x="628649" y="1825625"/>
            <a:ext cx="8093319" cy="460375"/>
          </a:xfrm>
        </p:spPr>
        <p:txBody>
          <a:bodyPr>
            <a:normAutofit lnSpcReduction="10000"/>
          </a:bodyPr>
          <a:lstStyle/>
          <a:p>
            <a:r>
              <a:rPr lang="ja-JP" altLang="en-US" dirty="0"/>
              <a:t>文字コード表を使って文字を数字に変換してみよう</a:t>
            </a:r>
          </a:p>
        </p:txBody>
      </p:sp>
      <p:pic>
        <p:nvPicPr>
          <p:cNvPr id="8" name="図 7">
            <a:extLst>
              <a:ext uri="{FF2B5EF4-FFF2-40B4-BE49-F238E27FC236}">
                <a16:creationId xmlns:a16="http://schemas.microsoft.com/office/drawing/2014/main" id="{0A94161D-BDFC-30BB-5D07-E26CDFE206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138" y="2214675"/>
            <a:ext cx="6542415" cy="4643325"/>
          </a:xfrm>
          <a:prstGeom prst="rect">
            <a:avLst/>
          </a:prstGeom>
        </p:spPr>
      </p:pic>
      <p:sp>
        <p:nvSpPr>
          <p:cNvPr id="9" name="四角形: 角を丸くする 8">
            <a:extLst>
              <a:ext uri="{FF2B5EF4-FFF2-40B4-BE49-F238E27FC236}">
                <a16:creationId xmlns:a16="http://schemas.microsoft.com/office/drawing/2014/main" id="{51839D32-C50C-0098-0FBE-5FFE5764F58F}"/>
              </a:ext>
            </a:extLst>
          </p:cNvPr>
          <p:cNvSpPr/>
          <p:nvPr/>
        </p:nvSpPr>
        <p:spPr>
          <a:xfrm>
            <a:off x="5744308" y="3927231"/>
            <a:ext cx="609600" cy="304800"/>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BC3C9515-7C27-A05D-41B8-0B6605FBCB23}"/>
              </a:ext>
            </a:extLst>
          </p:cNvPr>
          <p:cNvSpPr/>
          <p:nvPr/>
        </p:nvSpPr>
        <p:spPr>
          <a:xfrm>
            <a:off x="2028092" y="3927231"/>
            <a:ext cx="609600" cy="304800"/>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2DF8D80C-4E78-ED7F-473F-EA2C1FF4780E}"/>
              </a:ext>
            </a:extLst>
          </p:cNvPr>
          <p:cNvSpPr/>
          <p:nvPr/>
        </p:nvSpPr>
        <p:spPr>
          <a:xfrm>
            <a:off x="5767754" y="2725616"/>
            <a:ext cx="609600" cy="304800"/>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a:extLst>
              <a:ext uri="{FF2B5EF4-FFF2-40B4-BE49-F238E27FC236}">
                <a16:creationId xmlns:a16="http://schemas.microsoft.com/office/drawing/2014/main" id="{870D69D2-DB01-2A77-2078-0079F1CCF038}"/>
              </a:ext>
            </a:extLst>
          </p:cNvPr>
          <p:cNvCxnSpPr/>
          <p:nvPr/>
        </p:nvCxnSpPr>
        <p:spPr>
          <a:xfrm flipV="1">
            <a:off x="5884985" y="3030416"/>
            <a:ext cx="0" cy="89681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B8D6E8ED-0594-D8AC-DA36-1F5CD82050EB}"/>
              </a:ext>
            </a:extLst>
          </p:cNvPr>
          <p:cNvCxnSpPr>
            <a:cxnSpLocks/>
          </p:cNvCxnSpPr>
          <p:nvPr/>
        </p:nvCxnSpPr>
        <p:spPr>
          <a:xfrm flipH="1">
            <a:off x="2637692" y="4009293"/>
            <a:ext cx="3141785"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四角形: 角を丸くする 15">
            <a:extLst>
              <a:ext uri="{FF2B5EF4-FFF2-40B4-BE49-F238E27FC236}">
                <a16:creationId xmlns:a16="http://schemas.microsoft.com/office/drawing/2014/main" id="{7763F3E5-EFD1-012A-A7CF-955E0F4BE40A}"/>
              </a:ext>
            </a:extLst>
          </p:cNvPr>
          <p:cNvSpPr/>
          <p:nvPr/>
        </p:nvSpPr>
        <p:spPr>
          <a:xfrm>
            <a:off x="3962400" y="2205517"/>
            <a:ext cx="1090246" cy="304800"/>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000D0C88-0F5D-FC6A-C9BF-84A1F1C09E63}"/>
              </a:ext>
            </a:extLst>
          </p:cNvPr>
          <p:cNvSpPr/>
          <p:nvPr/>
        </p:nvSpPr>
        <p:spPr>
          <a:xfrm>
            <a:off x="995992" y="4114799"/>
            <a:ext cx="328716" cy="105507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8742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D49CEE-43A2-F568-157E-0AF62B73FC9B}"/>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ＴＲＹ</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690033D3-C338-8187-0C76-824F51E222F1}"/>
              </a:ext>
            </a:extLst>
          </p:cNvPr>
          <p:cNvSpPr>
            <a:spLocks noGrp="1"/>
          </p:cNvSpPr>
          <p:nvPr>
            <p:ph idx="1"/>
          </p:nvPr>
        </p:nvSpPr>
        <p:spPr>
          <a:xfrm>
            <a:off x="628650" y="1825625"/>
            <a:ext cx="7886700" cy="1234098"/>
          </a:xfrm>
        </p:spPr>
        <p:txBody>
          <a:bodyPr>
            <a:normAutofit lnSpcReduction="10000"/>
          </a:bodyPr>
          <a:lstStyle/>
          <a:p>
            <a:r>
              <a:rPr kumimoji="1" lang="ja-JP" altLang="en-US" dirty="0"/>
              <a:t>身の回りにあるアナログとデジタルの両方式が使われている機器を探し、どのような違いがあるかイラストも交えて書きましょう。</a:t>
            </a:r>
          </a:p>
        </p:txBody>
      </p:sp>
      <p:graphicFrame>
        <p:nvGraphicFramePr>
          <p:cNvPr id="7" name="表 6">
            <a:extLst>
              <a:ext uri="{FF2B5EF4-FFF2-40B4-BE49-F238E27FC236}">
                <a16:creationId xmlns:a16="http://schemas.microsoft.com/office/drawing/2014/main" id="{0C79BA87-4F5A-FB37-2F5A-BB1DF35A252D}"/>
              </a:ext>
            </a:extLst>
          </p:cNvPr>
          <p:cNvGraphicFramePr>
            <a:graphicFrameLocks noGrp="1"/>
          </p:cNvGraphicFramePr>
          <p:nvPr>
            <p:extLst>
              <p:ext uri="{D42A27DB-BD31-4B8C-83A1-F6EECF244321}">
                <p14:modId xmlns:p14="http://schemas.microsoft.com/office/powerpoint/2010/main" val="3998717622"/>
              </p:ext>
            </p:extLst>
          </p:nvPr>
        </p:nvGraphicFramePr>
        <p:xfrm>
          <a:off x="846992" y="3259256"/>
          <a:ext cx="7668357" cy="3291840"/>
        </p:xfrm>
        <a:graphic>
          <a:graphicData uri="http://schemas.openxmlformats.org/drawingml/2006/table">
            <a:tbl>
              <a:tblPr firstRow="1" bandRow="1">
                <a:tableStyleId>{5940675A-B579-460E-94D1-54222C63F5DA}</a:tableStyleId>
              </a:tblPr>
              <a:tblGrid>
                <a:gridCol w="1673470">
                  <a:extLst>
                    <a:ext uri="{9D8B030D-6E8A-4147-A177-3AD203B41FA5}">
                      <a16:colId xmlns:a16="http://schemas.microsoft.com/office/drawing/2014/main" val="917977072"/>
                    </a:ext>
                  </a:extLst>
                </a:gridCol>
                <a:gridCol w="2954215">
                  <a:extLst>
                    <a:ext uri="{9D8B030D-6E8A-4147-A177-3AD203B41FA5}">
                      <a16:colId xmlns:a16="http://schemas.microsoft.com/office/drawing/2014/main" val="3751009029"/>
                    </a:ext>
                  </a:extLst>
                </a:gridCol>
                <a:gridCol w="3040672">
                  <a:extLst>
                    <a:ext uri="{9D8B030D-6E8A-4147-A177-3AD203B41FA5}">
                      <a16:colId xmlns:a16="http://schemas.microsoft.com/office/drawing/2014/main" val="1924877713"/>
                    </a:ext>
                  </a:extLst>
                </a:gridCol>
              </a:tblGrid>
              <a:tr h="370840">
                <a:tc>
                  <a:txBody>
                    <a:bodyPr/>
                    <a:lstStyle/>
                    <a:p>
                      <a:pPr algn="ctr"/>
                      <a:endParaRPr kumimoji="1" lang="ja-JP" altLang="en-US" dirty="0"/>
                    </a:p>
                  </a:txBody>
                  <a:tcPr/>
                </a:tc>
                <a:tc>
                  <a:txBody>
                    <a:bodyPr/>
                    <a:lstStyle/>
                    <a:p>
                      <a:pPr algn="ctr"/>
                      <a:r>
                        <a:rPr kumimoji="1" lang="ja-JP" altLang="en-US" sz="2400" dirty="0"/>
                        <a:t>アナログ</a:t>
                      </a:r>
                    </a:p>
                  </a:txBody>
                  <a:tcPr/>
                </a:tc>
                <a:tc>
                  <a:txBody>
                    <a:bodyPr/>
                    <a:lstStyle/>
                    <a:p>
                      <a:pPr algn="ctr"/>
                      <a:r>
                        <a:rPr kumimoji="1" lang="ja-JP" altLang="en-US" sz="2400" dirty="0"/>
                        <a:t>デジタル</a:t>
                      </a:r>
                    </a:p>
                  </a:txBody>
                  <a:tcPr/>
                </a:tc>
                <a:extLst>
                  <a:ext uri="{0D108BD9-81ED-4DB2-BD59-A6C34878D82A}">
                    <a16:rowId xmlns:a16="http://schemas.microsoft.com/office/drawing/2014/main" val="1231693289"/>
                  </a:ext>
                </a:extLst>
              </a:tr>
              <a:tr h="370840">
                <a:tc>
                  <a:txBody>
                    <a:bodyPr/>
                    <a:lstStyle/>
                    <a:p>
                      <a:r>
                        <a:rPr kumimoji="1" lang="ja-JP" altLang="en-US" sz="2400" dirty="0"/>
                        <a:t>（例）</a:t>
                      </a:r>
                      <a:endParaRPr kumimoji="1" lang="en-US" altLang="ja-JP" sz="2400" dirty="0"/>
                    </a:p>
                    <a:p>
                      <a:r>
                        <a:rPr kumimoji="1" lang="ja-JP" altLang="en-US" sz="2400" dirty="0"/>
                        <a:t>　時計</a:t>
                      </a:r>
                    </a:p>
                  </a:txBody>
                  <a:tcPr/>
                </a:tc>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584662725"/>
                  </a:ext>
                </a:extLst>
              </a:tr>
            </a:tbl>
          </a:graphicData>
        </a:graphic>
      </p:graphicFrame>
      <p:pic>
        <p:nvPicPr>
          <p:cNvPr id="8" name="コンテンツ プレースホルダ 10" descr="アナログ時計.jpg">
            <a:extLst>
              <a:ext uri="{FF2B5EF4-FFF2-40B4-BE49-F238E27FC236}">
                <a16:creationId xmlns:a16="http://schemas.microsoft.com/office/drawing/2014/main" id="{6A7DCDDD-747D-301F-F9BD-A97CF1BA49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610192" y="3963449"/>
            <a:ext cx="2779982" cy="2085659"/>
          </a:xfrm>
          <a:prstGeom prst="rect">
            <a:avLst/>
          </a:prstGeom>
        </p:spPr>
      </p:pic>
      <p:pic>
        <p:nvPicPr>
          <p:cNvPr id="5" name="コンテンツ プレースホルダ 11" descr="ディジタル時計.jpg">
            <a:extLst>
              <a:ext uri="{FF2B5EF4-FFF2-40B4-BE49-F238E27FC236}">
                <a16:creationId xmlns:a16="http://schemas.microsoft.com/office/drawing/2014/main" id="{FCE3BEDB-36AB-2939-0ABD-9DA0106BFD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562323" y="3979577"/>
            <a:ext cx="2780877" cy="2085658"/>
          </a:xfrm>
          <a:prstGeom prst="rect">
            <a:avLst/>
          </a:prstGeom>
        </p:spPr>
      </p:pic>
    </p:spTree>
    <p:extLst>
      <p:ext uri="{BB962C8B-B14F-4D97-AF65-F5344CB8AC3E}">
        <p14:creationId xmlns:p14="http://schemas.microsoft.com/office/powerpoint/2010/main" val="3025307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531E474-D78D-7632-F831-262E1A0BFB73}"/>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ＴＲＹ</a:t>
            </a:r>
            <a:r>
              <a:rPr lang="en-US" altLang="ja-JP" dirty="0">
                <a:solidFill>
                  <a:srgbClr val="FF0000"/>
                </a:solidFill>
              </a:rPr>
              <a:t>】</a:t>
            </a:r>
            <a:endParaRPr lang="ja-JP" altLang="en-US" dirty="0"/>
          </a:p>
        </p:txBody>
      </p:sp>
      <p:sp>
        <p:nvSpPr>
          <p:cNvPr id="5" name="コンテンツ プレースホルダー 4">
            <a:extLst>
              <a:ext uri="{FF2B5EF4-FFF2-40B4-BE49-F238E27FC236}">
                <a16:creationId xmlns:a16="http://schemas.microsoft.com/office/drawing/2014/main" id="{E14B95EC-DB40-8DBC-985A-90DCFA2C60EE}"/>
              </a:ext>
            </a:extLst>
          </p:cNvPr>
          <p:cNvSpPr>
            <a:spLocks noGrp="1"/>
          </p:cNvSpPr>
          <p:nvPr>
            <p:ph idx="1"/>
          </p:nvPr>
        </p:nvSpPr>
        <p:spPr>
          <a:xfrm>
            <a:off x="628650" y="1825624"/>
            <a:ext cx="8187104" cy="4926868"/>
          </a:xfrm>
        </p:spPr>
        <p:txBody>
          <a:bodyPr>
            <a:normAutofit/>
          </a:bodyPr>
          <a:lstStyle/>
          <a:p>
            <a:pPr marL="0" indent="0">
              <a:buNone/>
            </a:pPr>
            <a:r>
              <a:rPr lang="ja-JP" altLang="en-US" dirty="0"/>
              <a:t>①自分の名字をローマ字で書こう</a:t>
            </a:r>
            <a:endParaRPr lang="en-US" altLang="ja-JP" dirty="0"/>
          </a:p>
          <a:p>
            <a:pPr marL="0" indent="0">
              <a:buNone/>
            </a:pPr>
            <a:r>
              <a:rPr lang="ja-JP" altLang="en-US" dirty="0"/>
              <a:t>　　ＯＫＡＭＯＴＯ</a:t>
            </a:r>
            <a:endParaRPr lang="en-US" altLang="ja-JP" dirty="0"/>
          </a:p>
          <a:p>
            <a:pPr marL="0" indent="0">
              <a:buNone/>
            </a:pPr>
            <a:r>
              <a:rPr lang="ja-JP" altLang="en-US" dirty="0"/>
              <a:t>②文字コード表を使って変換しよう</a:t>
            </a:r>
            <a:endParaRPr lang="en-US" altLang="ja-JP" dirty="0"/>
          </a:p>
          <a:p>
            <a:pPr marL="0" indent="0">
              <a:buNone/>
            </a:pPr>
            <a:r>
              <a:rPr lang="ja-JP" altLang="en-US" dirty="0"/>
              <a:t>　</a:t>
            </a: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r>
              <a:rPr lang="ja-JP" altLang="en-US" dirty="0">
                <a:solidFill>
                  <a:srgbClr val="FF0000"/>
                </a:solidFill>
              </a:rPr>
              <a:t>１００１１１１１００１０１１１０００００１１００１１０１</a:t>
            </a:r>
            <a:endParaRPr lang="en-US" altLang="ja-JP" dirty="0">
              <a:solidFill>
                <a:srgbClr val="FF0000"/>
              </a:solidFill>
            </a:endParaRPr>
          </a:p>
          <a:p>
            <a:pPr marL="0" indent="0">
              <a:buNone/>
            </a:pPr>
            <a:r>
              <a:rPr lang="ja-JP" altLang="en-US" dirty="0">
                <a:solidFill>
                  <a:srgbClr val="FF0000"/>
                </a:solidFill>
              </a:rPr>
              <a:t>１００１１１１１０１０１００１００１１１１</a:t>
            </a:r>
          </a:p>
        </p:txBody>
      </p:sp>
      <p:sp>
        <p:nvSpPr>
          <p:cNvPr id="6" name="テキスト ボックス 5">
            <a:extLst>
              <a:ext uri="{FF2B5EF4-FFF2-40B4-BE49-F238E27FC236}">
                <a16:creationId xmlns:a16="http://schemas.microsoft.com/office/drawing/2014/main" id="{3BC0EF83-7743-AC4F-AD51-E3A1D0652742}"/>
              </a:ext>
            </a:extLst>
          </p:cNvPr>
          <p:cNvSpPr txBox="1"/>
          <p:nvPr/>
        </p:nvSpPr>
        <p:spPr>
          <a:xfrm>
            <a:off x="882894" y="3341077"/>
            <a:ext cx="7932860" cy="1384995"/>
          </a:xfrm>
          <a:prstGeom prst="rect">
            <a:avLst/>
          </a:prstGeom>
          <a:noFill/>
          <a:ln>
            <a:solidFill>
              <a:schemeClr val="accent5"/>
            </a:solidFill>
          </a:ln>
        </p:spPr>
        <p:txBody>
          <a:bodyPr wrap="square" rtlCol="0">
            <a:spAutoFit/>
          </a:bodyPr>
          <a:lstStyle/>
          <a:p>
            <a:r>
              <a:rPr kumimoji="1" lang="ja-JP" altLang="en-US" sz="2800" dirty="0"/>
              <a:t>文字コード表より</a:t>
            </a:r>
            <a:endParaRPr kumimoji="1" lang="en-US" altLang="ja-JP" sz="2800" dirty="0"/>
          </a:p>
          <a:p>
            <a:r>
              <a:rPr lang="ja-JP" altLang="en-US" sz="2800" dirty="0"/>
              <a:t>　Ｏは</a:t>
            </a:r>
            <a:r>
              <a:rPr lang="ja-JP" altLang="en-US" sz="2800" dirty="0">
                <a:solidFill>
                  <a:srgbClr val="FF0000"/>
                </a:solidFill>
              </a:rPr>
              <a:t>１００１１１１</a:t>
            </a:r>
            <a:r>
              <a:rPr lang="ja-JP" altLang="en-US" sz="2800" dirty="0"/>
              <a:t>　Ｋは</a:t>
            </a:r>
            <a:r>
              <a:rPr lang="ja-JP" altLang="en-US" sz="2800" dirty="0">
                <a:solidFill>
                  <a:srgbClr val="FF0000"/>
                </a:solidFill>
              </a:rPr>
              <a:t>１００１０１１</a:t>
            </a:r>
            <a:r>
              <a:rPr lang="ja-JP" altLang="en-US" sz="2800" dirty="0"/>
              <a:t>　Ａは</a:t>
            </a:r>
            <a:r>
              <a:rPr lang="ja-JP" altLang="en-US" sz="2800" dirty="0">
                <a:solidFill>
                  <a:srgbClr val="FF0000"/>
                </a:solidFill>
              </a:rPr>
              <a:t>１０００００１</a:t>
            </a:r>
            <a:endParaRPr lang="en-US" altLang="ja-JP" sz="2800" dirty="0">
              <a:solidFill>
                <a:srgbClr val="FF0000"/>
              </a:solidFill>
            </a:endParaRPr>
          </a:p>
          <a:p>
            <a:r>
              <a:rPr lang="ja-JP" altLang="en-US" sz="2800" dirty="0"/>
              <a:t>　Ｍは</a:t>
            </a:r>
            <a:r>
              <a:rPr lang="ja-JP" altLang="en-US" sz="2800" dirty="0">
                <a:solidFill>
                  <a:srgbClr val="FF0000"/>
                </a:solidFill>
              </a:rPr>
              <a:t>１００１１０１</a:t>
            </a:r>
            <a:r>
              <a:rPr lang="ja-JP" altLang="en-US" sz="2800" dirty="0"/>
              <a:t>　Ｔは</a:t>
            </a:r>
            <a:r>
              <a:rPr lang="ja-JP" altLang="en-US" sz="2800" dirty="0">
                <a:solidFill>
                  <a:srgbClr val="FF0000"/>
                </a:solidFill>
              </a:rPr>
              <a:t>１０１０１００</a:t>
            </a:r>
            <a:endParaRPr kumimoji="1" lang="ja-JP" altLang="en-US" sz="2800" dirty="0">
              <a:solidFill>
                <a:srgbClr val="FF0000"/>
              </a:solidFill>
            </a:endParaRPr>
          </a:p>
        </p:txBody>
      </p:sp>
      <p:sp>
        <p:nvSpPr>
          <p:cNvPr id="8" name="矢印: 下 7">
            <a:extLst>
              <a:ext uri="{FF2B5EF4-FFF2-40B4-BE49-F238E27FC236}">
                <a16:creationId xmlns:a16="http://schemas.microsoft.com/office/drawing/2014/main" id="{57C70C35-A88A-1FF5-C4FD-00E3455DE148}"/>
              </a:ext>
            </a:extLst>
          </p:cNvPr>
          <p:cNvSpPr/>
          <p:nvPr/>
        </p:nvSpPr>
        <p:spPr>
          <a:xfrm>
            <a:off x="2989385" y="4726072"/>
            <a:ext cx="1453661" cy="49069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20556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5D301E-7735-5D98-8A77-1553B9DE1AE5}"/>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r>
              <a:rPr kumimoji="1" lang="ja-JP" altLang="en-US" dirty="0">
                <a:solidFill>
                  <a:srgbClr val="FF0000"/>
                </a:solidFill>
              </a:rPr>
              <a:t>①②</a:t>
            </a:r>
          </a:p>
        </p:txBody>
      </p:sp>
      <p:sp>
        <p:nvSpPr>
          <p:cNvPr id="3" name="コンテンツ プレースホルダー 2">
            <a:extLst>
              <a:ext uri="{FF2B5EF4-FFF2-40B4-BE49-F238E27FC236}">
                <a16:creationId xmlns:a16="http://schemas.microsoft.com/office/drawing/2014/main" id="{F1022FB4-9967-19A2-046C-E4C9F066F81C}"/>
              </a:ext>
            </a:extLst>
          </p:cNvPr>
          <p:cNvSpPr>
            <a:spLocks noGrp="1"/>
          </p:cNvSpPr>
          <p:nvPr>
            <p:ph idx="1"/>
          </p:nvPr>
        </p:nvSpPr>
        <p:spPr>
          <a:xfrm>
            <a:off x="628650" y="1825625"/>
            <a:ext cx="8409842" cy="4351338"/>
          </a:xfrm>
        </p:spPr>
        <p:txBody>
          <a:bodyPr>
            <a:normAutofit fontScale="92500" lnSpcReduction="20000"/>
          </a:bodyPr>
          <a:lstStyle/>
          <a:p>
            <a:pPr marL="0" indent="0">
              <a:buNone/>
            </a:pPr>
            <a:r>
              <a:rPr kumimoji="1" lang="ja-JP" altLang="en-US" dirty="0"/>
              <a:t>①文字のデジタル表現</a:t>
            </a:r>
            <a:endParaRPr kumimoji="1" lang="en-US" altLang="ja-JP" dirty="0"/>
          </a:p>
          <a:p>
            <a:pPr marL="0" indent="0">
              <a:buNone/>
            </a:pPr>
            <a:r>
              <a:rPr lang="ja-JP" altLang="en-US" dirty="0"/>
              <a:t>　・コンピュータは文字も</a:t>
            </a:r>
            <a:r>
              <a:rPr lang="en-US" altLang="ja-JP" dirty="0"/>
              <a:t>2</a:t>
            </a:r>
            <a:r>
              <a:rPr lang="ja-JP" altLang="en-US" dirty="0"/>
              <a:t>進法の数字で処理する</a:t>
            </a:r>
            <a:endParaRPr lang="en-US" altLang="ja-JP" dirty="0"/>
          </a:p>
          <a:p>
            <a:pPr marL="0" indent="0">
              <a:buNone/>
            </a:pPr>
            <a:r>
              <a:rPr kumimoji="1" lang="ja-JP" altLang="en-US" dirty="0"/>
              <a:t>　　　　↓　どうやって</a:t>
            </a:r>
            <a:endParaRPr kumimoji="1" lang="en-US" altLang="ja-JP" dirty="0"/>
          </a:p>
          <a:p>
            <a:pPr marL="0" indent="0">
              <a:buNone/>
            </a:pPr>
            <a:r>
              <a:rPr lang="ja-JP" altLang="en-US" dirty="0"/>
              <a:t>　・（</a:t>
            </a:r>
            <a:r>
              <a:rPr lang="ja-JP" altLang="en-US" dirty="0">
                <a:solidFill>
                  <a:srgbClr val="FF0000"/>
                </a:solidFill>
              </a:rPr>
              <a:t>文字コード</a:t>
            </a:r>
            <a:r>
              <a:rPr lang="ja-JP" altLang="en-US" dirty="0"/>
              <a:t>）</a:t>
            </a:r>
            <a:endParaRPr lang="en-US" altLang="ja-JP" dirty="0"/>
          </a:p>
          <a:p>
            <a:pPr marL="0" indent="0">
              <a:buNone/>
            </a:pPr>
            <a:r>
              <a:rPr lang="ja-JP" altLang="en-US" dirty="0"/>
              <a:t>　　　＝文字と数値の対照表（</a:t>
            </a:r>
            <a:r>
              <a:rPr lang="ja-JP" altLang="en-US" dirty="0">
                <a:solidFill>
                  <a:srgbClr val="FF0000"/>
                </a:solidFill>
              </a:rPr>
              <a:t>文字コード体系</a:t>
            </a:r>
            <a:r>
              <a:rPr lang="ja-JP" altLang="en-US" dirty="0"/>
              <a:t>）で変換</a:t>
            </a:r>
            <a:endParaRPr lang="en-US" altLang="ja-JP" dirty="0"/>
          </a:p>
          <a:p>
            <a:pPr marL="0" indent="0">
              <a:buNone/>
            </a:pPr>
            <a:endParaRPr kumimoji="1" lang="en-US" altLang="ja-JP" dirty="0"/>
          </a:p>
          <a:p>
            <a:pPr marL="0" indent="0">
              <a:buNone/>
            </a:pPr>
            <a:r>
              <a:rPr lang="ja-JP" altLang="en-US" dirty="0"/>
              <a:t>②主な文字コード体系</a:t>
            </a:r>
            <a:endParaRPr lang="en-US" altLang="ja-JP" dirty="0"/>
          </a:p>
          <a:p>
            <a:pPr marL="0" indent="0">
              <a:buNone/>
            </a:pPr>
            <a:r>
              <a:rPr kumimoji="1" lang="ja-JP" altLang="en-US" dirty="0"/>
              <a:t>　・（　</a:t>
            </a:r>
            <a:r>
              <a:rPr kumimoji="1" lang="ja-JP" altLang="en-US" dirty="0">
                <a:solidFill>
                  <a:srgbClr val="FF0000"/>
                </a:solidFill>
              </a:rPr>
              <a:t>ＡＳＣＩＩ</a:t>
            </a:r>
            <a:r>
              <a:rPr kumimoji="1" lang="ja-JP" altLang="en-US" dirty="0"/>
              <a:t>　）＝</a:t>
            </a:r>
            <a:r>
              <a:rPr kumimoji="1" lang="en-US" altLang="ja-JP" dirty="0"/>
              <a:t>7</a:t>
            </a:r>
            <a:r>
              <a:rPr kumimoji="1" lang="ja-JP" altLang="en-US" dirty="0"/>
              <a:t>ビットでアルファベット・数値・記号</a:t>
            </a:r>
            <a:endParaRPr kumimoji="1" lang="en-US" altLang="ja-JP" dirty="0"/>
          </a:p>
          <a:p>
            <a:pPr marL="0" indent="0">
              <a:buNone/>
            </a:pPr>
            <a:r>
              <a:rPr lang="ja-JP" altLang="en-US" dirty="0"/>
              <a:t>　・（　ＪＩＳコードなど　）＝日本語の文字コード体系</a:t>
            </a:r>
            <a:endParaRPr lang="en-US" altLang="ja-JP" dirty="0"/>
          </a:p>
          <a:p>
            <a:pPr marL="0" indent="0">
              <a:buNone/>
            </a:pPr>
            <a:r>
              <a:rPr kumimoji="1" lang="ja-JP" altLang="en-US" dirty="0"/>
              <a:t>　・（　</a:t>
            </a:r>
            <a:r>
              <a:rPr kumimoji="1" lang="ja-JP" altLang="en-US" dirty="0">
                <a:solidFill>
                  <a:srgbClr val="FF0000"/>
                </a:solidFill>
              </a:rPr>
              <a:t>Ｕｎｉｃｏｄｅ</a:t>
            </a:r>
            <a:r>
              <a:rPr kumimoji="1" lang="ja-JP" altLang="en-US" dirty="0"/>
              <a:t>　）＝世界中の文字を扱える文字コード体系</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4028741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5391F2F-B735-9123-16BE-052A66C3BB00}"/>
              </a:ext>
            </a:extLst>
          </p:cNvPr>
          <p:cNvSpPr>
            <a:spLocks noGrp="1"/>
          </p:cNvSpPr>
          <p:nvPr>
            <p:ph type="title"/>
          </p:nvPr>
        </p:nvSpPr>
        <p:spPr/>
        <p:txBody>
          <a:bodyPr/>
          <a:lstStyle/>
          <a:p>
            <a:r>
              <a:rPr lang="ja-JP" altLang="en-US" dirty="0">
                <a:solidFill>
                  <a:srgbClr val="FF0000"/>
                </a:solidFill>
              </a:rPr>
              <a:t>漢字の文字コードを調べよう</a:t>
            </a:r>
          </a:p>
        </p:txBody>
      </p:sp>
      <p:pic>
        <p:nvPicPr>
          <p:cNvPr id="8" name="図 7">
            <a:extLst>
              <a:ext uri="{FF2B5EF4-FFF2-40B4-BE49-F238E27FC236}">
                <a16:creationId xmlns:a16="http://schemas.microsoft.com/office/drawing/2014/main" id="{7C4B3169-7C36-4AC8-C32F-EEE87933D44C}"/>
              </a:ext>
            </a:extLst>
          </p:cNvPr>
          <p:cNvPicPr>
            <a:picLocks noChangeAspect="1"/>
          </p:cNvPicPr>
          <p:nvPr/>
        </p:nvPicPr>
        <p:blipFill>
          <a:blip r:embed="rId2"/>
          <a:stretch>
            <a:fillRect/>
          </a:stretch>
        </p:blipFill>
        <p:spPr>
          <a:xfrm>
            <a:off x="399353" y="1285875"/>
            <a:ext cx="3776779" cy="3776779"/>
          </a:xfrm>
          <a:prstGeom prst="rect">
            <a:avLst/>
          </a:prstGeom>
        </p:spPr>
      </p:pic>
      <p:pic>
        <p:nvPicPr>
          <p:cNvPr id="10" name="図 9">
            <a:extLst>
              <a:ext uri="{FF2B5EF4-FFF2-40B4-BE49-F238E27FC236}">
                <a16:creationId xmlns:a16="http://schemas.microsoft.com/office/drawing/2014/main" id="{7FDE0430-0B67-F76B-738F-BE13400A39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0" y="4852874"/>
            <a:ext cx="7163687" cy="2005126"/>
          </a:xfrm>
          <a:prstGeom prst="rect">
            <a:avLst/>
          </a:prstGeom>
        </p:spPr>
      </p:pic>
      <p:sp>
        <p:nvSpPr>
          <p:cNvPr id="11" name="四角形: 角を丸くする 10">
            <a:extLst>
              <a:ext uri="{FF2B5EF4-FFF2-40B4-BE49-F238E27FC236}">
                <a16:creationId xmlns:a16="http://schemas.microsoft.com/office/drawing/2014/main" id="{AAAF0D34-2C14-686E-82BE-00E57E075648}"/>
              </a:ext>
            </a:extLst>
          </p:cNvPr>
          <p:cNvSpPr/>
          <p:nvPr/>
        </p:nvSpPr>
        <p:spPr>
          <a:xfrm>
            <a:off x="2743200" y="5898995"/>
            <a:ext cx="3776779" cy="869795"/>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984974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D3C300-2D75-EFA1-6D94-DB1806C876BF}"/>
              </a:ext>
            </a:extLst>
          </p:cNvPr>
          <p:cNvSpPr>
            <a:spLocks noGrp="1"/>
          </p:cNvSpPr>
          <p:nvPr>
            <p:ph type="title"/>
          </p:nvPr>
        </p:nvSpPr>
        <p:spPr>
          <a:xfrm>
            <a:off x="628650" y="365126"/>
            <a:ext cx="8035848" cy="1325563"/>
          </a:xfrm>
        </p:spPr>
        <p:txBody>
          <a:bodyPr/>
          <a:lstStyle/>
          <a:p>
            <a:r>
              <a:rPr lang="ja-JP" altLang="en-US" dirty="0">
                <a:solidFill>
                  <a:srgbClr val="FF0000"/>
                </a:solidFill>
              </a:rPr>
              <a:t>文字化けの例</a:t>
            </a:r>
          </a:p>
        </p:txBody>
      </p:sp>
      <p:sp>
        <p:nvSpPr>
          <p:cNvPr id="7" name="テキスト ボックス 6">
            <a:extLst>
              <a:ext uri="{FF2B5EF4-FFF2-40B4-BE49-F238E27FC236}">
                <a16:creationId xmlns:a16="http://schemas.microsoft.com/office/drawing/2014/main" id="{C3C06BA5-8196-57C1-7CAA-8E9E9EF39C38}"/>
              </a:ext>
            </a:extLst>
          </p:cNvPr>
          <p:cNvSpPr txBox="1"/>
          <p:nvPr/>
        </p:nvSpPr>
        <p:spPr>
          <a:xfrm>
            <a:off x="783571" y="1442576"/>
            <a:ext cx="7499192" cy="5016758"/>
          </a:xfrm>
          <a:prstGeom prst="rect">
            <a:avLst/>
          </a:prstGeom>
          <a:noFill/>
          <a:ln>
            <a:solidFill>
              <a:srgbClr val="FF0000"/>
            </a:solidFill>
          </a:ln>
        </p:spPr>
        <p:txBody>
          <a:bodyPr wrap="square" rtlCol="0">
            <a:spAutoFit/>
          </a:bodyPr>
          <a:lstStyle/>
          <a:p>
            <a:r>
              <a:rPr kumimoji="1" lang="en-US" altLang="ja-JP" sz="3200" dirty="0"/>
              <a:t>【</a:t>
            </a:r>
            <a:r>
              <a:rPr kumimoji="1" lang="ja-JP" altLang="en-US" sz="3200" dirty="0"/>
              <a:t>原因</a:t>
            </a:r>
            <a:r>
              <a:rPr kumimoji="1" lang="en-US" altLang="ja-JP" sz="3200" dirty="0"/>
              <a:t>】</a:t>
            </a:r>
          </a:p>
          <a:p>
            <a:r>
              <a:rPr kumimoji="1" lang="ja-JP" altLang="en-US" sz="3200" dirty="0"/>
              <a:t>文字の入力</a:t>
            </a:r>
            <a:endParaRPr kumimoji="1" lang="en-US" altLang="ja-JP" sz="3200" dirty="0"/>
          </a:p>
          <a:p>
            <a:r>
              <a:rPr lang="ja-JP" altLang="en-US" sz="3200" dirty="0"/>
              <a:t>　　　↓</a:t>
            </a:r>
            <a:endParaRPr lang="en-US" altLang="ja-JP" sz="3200" dirty="0"/>
          </a:p>
          <a:p>
            <a:r>
              <a:rPr kumimoji="1" lang="ja-JP" altLang="en-US" sz="3200" dirty="0"/>
              <a:t>文字コードで</a:t>
            </a:r>
            <a:r>
              <a:rPr lang="ja-JP" altLang="en-US" sz="3200" dirty="0"/>
              <a:t>数字に変換</a:t>
            </a:r>
            <a:endParaRPr lang="en-US" altLang="ja-JP" sz="3200" dirty="0"/>
          </a:p>
          <a:p>
            <a:r>
              <a:rPr kumimoji="1" lang="ja-JP" altLang="en-US" sz="3200" dirty="0"/>
              <a:t>　　　↓</a:t>
            </a:r>
            <a:endParaRPr kumimoji="1" lang="en-US" altLang="ja-JP" sz="3200" dirty="0"/>
          </a:p>
          <a:p>
            <a:r>
              <a:rPr lang="ja-JP" altLang="en-US" sz="3200" dirty="0">
                <a:solidFill>
                  <a:srgbClr val="FF0000"/>
                </a:solidFill>
              </a:rPr>
              <a:t>コンピュータは数字で処理</a:t>
            </a:r>
            <a:endParaRPr lang="en-US" altLang="ja-JP" sz="3200" dirty="0">
              <a:solidFill>
                <a:srgbClr val="FF0000"/>
              </a:solidFill>
            </a:endParaRPr>
          </a:p>
          <a:p>
            <a:r>
              <a:rPr kumimoji="1" lang="ja-JP" altLang="en-US" sz="3200" dirty="0"/>
              <a:t>　　　↓</a:t>
            </a:r>
            <a:endParaRPr kumimoji="1" lang="en-US" altLang="ja-JP" sz="3200" dirty="0"/>
          </a:p>
          <a:p>
            <a:r>
              <a:rPr kumimoji="1" lang="ja-JP" altLang="en-US" sz="3200" dirty="0"/>
              <a:t>別の文字コードで文字に変換</a:t>
            </a:r>
            <a:endParaRPr kumimoji="1" lang="en-US" altLang="ja-JP" sz="3200" dirty="0"/>
          </a:p>
          <a:p>
            <a:r>
              <a:rPr lang="ja-JP" altLang="en-US" sz="3200" dirty="0"/>
              <a:t>　　　↓</a:t>
            </a:r>
            <a:endParaRPr lang="en-US" altLang="ja-JP" sz="3200" dirty="0"/>
          </a:p>
          <a:p>
            <a:r>
              <a:rPr kumimoji="1" lang="ja-JP" altLang="en-US" sz="3200" dirty="0">
                <a:solidFill>
                  <a:srgbClr val="FF0000"/>
                </a:solidFill>
              </a:rPr>
              <a:t>文字化け</a:t>
            </a:r>
            <a:r>
              <a:rPr lang="ja-JP" altLang="en-US" sz="3200" dirty="0"/>
              <a:t>（違う文字が表示される</a:t>
            </a:r>
            <a:r>
              <a:rPr lang="ja-JP" altLang="en-US" sz="2400" dirty="0"/>
              <a:t>）</a:t>
            </a:r>
            <a:endParaRPr kumimoji="1" lang="ja-JP" altLang="en-US" sz="2400" dirty="0"/>
          </a:p>
        </p:txBody>
      </p:sp>
    </p:spTree>
    <p:extLst>
      <p:ext uri="{BB962C8B-B14F-4D97-AF65-F5344CB8AC3E}">
        <p14:creationId xmlns:p14="http://schemas.microsoft.com/office/powerpoint/2010/main" val="3442095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7D37016-6BB5-B2CF-9197-969770EF0DAD}"/>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r>
              <a:rPr lang="ja-JP" altLang="en-US" dirty="0">
                <a:solidFill>
                  <a:srgbClr val="FF0000"/>
                </a:solidFill>
              </a:rPr>
              <a:t>③</a:t>
            </a:r>
          </a:p>
        </p:txBody>
      </p:sp>
      <p:sp>
        <p:nvSpPr>
          <p:cNvPr id="5" name="コンテンツ プレースホルダー 4">
            <a:extLst>
              <a:ext uri="{FF2B5EF4-FFF2-40B4-BE49-F238E27FC236}">
                <a16:creationId xmlns:a16="http://schemas.microsoft.com/office/drawing/2014/main" id="{41577301-C102-4AAF-64DA-993A8013812B}"/>
              </a:ext>
            </a:extLst>
          </p:cNvPr>
          <p:cNvSpPr>
            <a:spLocks noGrp="1"/>
          </p:cNvSpPr>
          <p:nvPr>
            <p:ph idx="1"/>
          </p:nvPr>
        </p:nvSpPr>
        <p:spPr>
          <a:xfrm>
            <a:off x="628650" y="1825625"/>
            <a:ext cx="7886700" cy="1046529"/>
          </a:xfrm>
        </p:spPr>
        <p:txBody>
          <a:bodyPr/>
          <a:lstStyle/>
          <a:p>
            <a:pPr marL="0" indent="0">
              <a:buNone/>
            </a:pPr>
            <a:r>
              <a:rPr lang="ja-JP" altLang="en-US" dirty="0"/>
              <a:t>③文字の表示と印刷</a:t>
            </a:r>
            <a:endParaRPr lang="en-US" altLang="ja-JP" dirty="0"/>
          </a:p>
          <a:p>
            <a:pPr marL="0" indent="0">
              <a:buNone/>
            </a:pPr>
            <a:r>
              <a:rPr lang="ja-JP" altLang="en-US" dirty="0"/>
              <a:t>　・文字コードで文字を指定＋（</a:t>
            </a:r>
            <a:r>
              <a:rPr lang="ja-JP" altLang="en-US" dirty="0">
                <a:solidFill>
                  <a:srgbClr val="FF0000"/>
                </a:solidFill>
              </a:rPr>
              <a:t>フォント</a:t>
            </a:r>
            <a:r>
              <a:rPr lang="ja-JP" altLang="en-US" dirty="0"/>
              <a:t>）で形を指定</a:t>
            </a:r>
          </a:p>
        </p:txBody>
      </p:sp>
    </p:spTree>
    <p:extLst>
      <p:ext uri="{BB962C8B-B14F-4D97-AF65-F5344CB8AC3E}">
        <p14:creationId xmlns:p14="http://schemas.microsoft.com/office/powerpoint/2010/main" val="4199461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009D9D-085F-0CBB-E0B5-DEF4B7006835}"/>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C10DAE8B-06B8-B03D-E8FA-493C7C46789E}"/>
              </a:ext>
            </a:extLst>
          </p:cNvPr>
          <p:cNvSpPr>
            <a:spLocks noGrp="1"/>
          </p:cNvSpPr>
          <p:nvPr>
            <p:ph idx="1"/>
          </p:nvPr>
        </p:nvSpPr>
        <p:spPr/>
        <p:txBody>
          <a:bodyPr/>
          <a:lstStyle/>
          <a:p>
            <a:r>
              <a:rPr kumimoji="1" lang="en-US" altLang="ja-JP" dirty="0"/>
              <a:t>No.8</a:t>
            </a:r>
            <a:r>
              <a:rPr kumimoji="1" lang="ja-JP" altLang="en-US" dirty="0"/>
              <a:t>で学んだこと、思ったこと、考えたことを箇条書きで３行書きましょう</a:t>
            </a:r>
          </a:p>
        </p:txBody>
      </p:sp>
      <p:graphicFrame>
        <p:nvGraphicFramePr>
          <p:cNvPr id="4" name="表 3">
            <a:extLst>
              <a:ext uri="{FF2B5EF4-FFF2-40B4-BE49-F238E27FC236}">
                <a16:creationId xmlns:a16="http://schemas.microsoft.com/office/drawing/2014/main" id="{7F26496A-05BC-F5C4-CE41-7794F35ECFA1}"/>
              </a:ext>
            </a:extLst>
          </p:cNvPr>
          <p:cNvGraphicFramePr>
            <a:graphicFrameLocks noGrp="1"/>
          </p:cNvGraphicFramePr>
          <p:nvPr>
            <p:extLst>
              <p:ext uri="{D42A27DB-BD31-4B8C-83A1-F6EECF244321}">
                <p14:modId xmlns:p14="http://schemas.microsoft.com/office/powerpoint/2010/main" val="3426111523"/>
              </p:ext>
            </p:extLst>
          </p:nvPr>
        </p:nvGraphicFramePr>
        <p:xfrm>
          <a:off x="1078523" y="3058160"/>
          <a:ext cx="6963508" cy="2560320"/>
        </p:xfrm>
        <a:graphic>
          <a:graphicData uri="http://schemas.openxmlformats.org/drawingml/2006/table">
            <a:tbl>
              <a:tblPr firstRow="1" bandRow="1">
                <a:tableStyleId>{5940675A-B579-460E-94D1-54222C63F5DA}</a:tableStyleId>
              </a:tblPr>
              <a:tblGrid>
                <a:gridCol w="6963508">
                  <a:extLst>
                    <a:ext uri="{9D8B030D-6E8A-4147-A177-3AD203B41FA5}">
                      <a16:colId xmlns:a16="http://schemas.microsoft.com/office/drawing/2014/main" val="84357"/>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768166407"/>
                  </a:ext>
                </a:extLst>
              </a:tr>
            </a:tbl>
          </a:graphicData>
        </a:graphic>
      </p:graphicFrame>
    </p:spTree>
    <p:extLst>
      <p:ext uri="{BB962C8B-B14F-4D97-AF65-F5344CB8AC3E}">
        <p14:creationId xmlns:p14="http://schemas.microsoft.com/office/powerpoint/2010/main" val="195682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991708-6D07-7118-A78E-6C9E914C46B2}"/>
              </a:ext>
            </a:extLst>
          </p:cNvPr>
          <p:cNvSpPr>
            <a:spLocks noGrp="1"/>
          </p:cNvSpPr>
          <p:nvPr>
            <p:ph type="title"/>
          </p:nvPr>
        </p:nvSpPr>
        <p:spPr/>
        <p:txBody>
          <a:bodyPr/>
          <a:lstStyle/>
          <a:p>
            <a:r>
              <a:rPr lang="ja-JP" altLang="en-US" dirty="0">
                <a:solidFill>
                  <a:srgbClr val="FF0000"/>
                </a:solidFill>
              </a:rPr>
              <a:t>１．コンピュータと</a:t>
            </a:r>
            <a:br>
              <a:rPr lang="en-US" altLang="ja-JP" dirty="0">
                <a:solidFill>
                  <a:srgbClr val="FF0000"/>
                </a:solidFill>
              </a:rPr>
            </a:br>
            <a:r>
              <a:rPr lang="ja-JP" altLang="en-US" dirty="0">
                <a:solidFill>
                  <a:srgbClr val="FF0000"/>
                </a:solidFill>
              </a:rPr>
              <a:t>　　　　　デジタルデータ</a:t>
            </a:r>
          </a:p>
        </p:txBody>
      </p:sp>
      <p:sp>
        <p:nvSpPr>
          <p:cNvPr id="5" name="テキスト プレースホルダー 4">
            <a:extLst>
              <a:ext uri="{FF2B5EF4-FFF2-40B4-BE49-F238E27FC236}">
                <a16:creationId xmlns:a16="http://schemas.microsoft.com/office/drawing/2014/main" id="{B86E2BC4-DCE5-D2A8-B56F-E43FEFEA8CF1}"/>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154822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7D20F-49FD-FDA8-1C2A-B382D94F851D}"/>
              </a:ext>
            </a:extLst>
          </p:cNvPr>
          <p:cNvSpPr>
            <a:spLocks noGrp="1"/>
          </p:cNvSpPr>
          <p:nvPr>
            <p:ph type="ctrTitle"/>
          </p:nvPr>
        </p:nvSpPr>
        <p:spPr>
          <a:xfrm>
            <a:off x="685800" y="1720240"/>
            <a:ext cx="7772400" cy="2387600"/>
          </a:xfrm>
        </p:spPr>
        <p:txBody>
          <a:bodyPr/>
          <a:lstStyle/>
          <a:p>
            <a:r>
              <a:rPr kumimoji="1" lang="ja-JP" altLang="en-US" dirty="0">
                <a:solidFill>
                  <a:srgbClr val="FF0000"/>
                </a:solidFill>
              </a:rPr>
              <a:t>アナログと</a:t>
            </a:r>
            <a:br>
              <a:rPr kumimoji="1" lang="en-US" altLang="ja-JP" dirty="0">
                <a:solidFill>
                  <a:srgbClr val="FF0000"/>
                </a:solidFill>
              </a:rPr>
            </a:br>
            <a:r>
              <a:rPr kumimoji="1" lang="ja-JP" altLang="en-US" dirty="0">
                <a:solidFill>
                  <a:srgbClr val="FF0000"/>
                </a:solidFill>
              </a:rPr>
              <a:t>デジタルの違いは？</a:t>
            </a:r>
          </a:p>
        </p:txBody>
      </p:sp>
    </p:spTree>
    <p:extLst>
      <p:ext uri="{BB962C8B-B14F-4D97-AF65-F5344CB8AC3E}">
        <p14:creationId xmlns:p14="http://schemas.microsoft.com/office/powerpoint/2010/main" val="307630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8B438A-DF13-B5C2-8BC8-814A0307A893}"/>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br>
              <a:rPr kumimoji="1" lang="en-US" altLang="ja-JP" dirty="0">
                <a:solidFill>
                  <a:srgbClr val="FF0000"/>
                </a:solidFill>
              </a:rPr>
            </a:br>
            <a:r>
              <a:rPr kumimoji="1" lang="ja-JP" altLang="en-US" dirty="0">
                <a:solidFill>
                  <a:srgbClr val="FF0000"/>
                </a:solidFill>
              </a:rPr>
              <a:t>　①アナログとデジタル</a:t>
            </a:r>
          </a:p>
        </p:txBody>
      </p:sp>
      <p:sp>
        <p:nvSpPr>
          <p:cNvPr id="4" name="テキスト ボックス 3">
            <a:extLst>
              <a:ext uri="{FF2B5EF4-FFF2-40B4-BE49-F238E27FC236}">
                <a16:creationId xmlns:a16="http://schemas.microsoft.com/office/drawing/2014/main" id="{6A790DD9-54CE-B3A7-131B-C22F09E3729F}"/>
              </a:ext>
            </a:extLst>
          </p:cNvPr>
          <p:cNvSpPr txBox="1"/>
          <p:nvPr/>
        </p:nvSpPr>
        <p:spPr>
          <a:xfrm>
            <a:off x="316523" y="2044005"/>
            <a:ext cx="3985846" cy="1384995"/>
          </a:xfrm>
          <a:prstGeom prst="rect">
            <a:avLst/>
          </a:prstGeom>
          <a:noFill/>
          <a:ln>
            <a:solidFill>
              <a:schemeClr val="accent1"/>
            </a:solidFill>
          </a:ln>
        </p:spPr>
        <p:txBody>
          <a:bodyPr wrap="square" rtlCol="0">
            <a:spAutoFit/>
          </a:bodyPr>
          <a:lstStyle/>
          <a:p>
            <a:r>
              <a:rPr kumimoji="1" lang="ja-JP" altLang="en-US" sz="2800" dirty="0"/>
              <a:t>（　</a:t>
            </a:r>
            <a:r>
              <a:rPr kumimoji="1" lang="ja-JP" altLang="en-US" sz="2800" dirty="0">
                <a:solidFill>
                  <a:srgbClr val="FF0000"/>
                </a:solidFill>
              </a:rPr>
              <a:t>アナログ</a:t>
            </a:r>
            <a:r>
              <a:rPr kumimoji="1" lang="ja-JP" altLang="en-US" sz="2800" dirty="0"/>
              <a:t>　）</a:t>
            </a:r>
            <a:endParaRPr kumimoji="1" lang="en-US" altLang="ja-JP" sz="2800" dirty="0"/>
          </a:p>
          <a:p>
            <a:r>
              <a:rPr lang="ja-JP" altLang="en-US" sz="2800" dirty="0"/>
              <a:t>＝連続する変化量を別の連続する</a:t>
            </a:r>
            <a:r>
              <a:rPr lang="ja-JP" altLang="en-US" sz="2800" dirty="0">
                <a:solidFill>
                  <a:srgbClr val="FF0000"/>
                </a:solidFill>
              </a:rPr>
              <a:t>変化量で表現</a:t>
            </a:r>
            <a:endParaRPr kumimoji="1" lang="ja-JP" altLang="en-US" sz="2800" dirty="0">
              <a:solidFill>
                <a:srgbClr val="FF0000"/>
              </a:solidFill>
            </a:endParaRPr>
          </a:p>
        </p:txBody>
      </p:sp>
      <p:sp>
        <p:nvSpPr>
          <p:cNvPr id="5" name="テキスト ボックス 4">
            <a:extLst>
              <a:ext uri="{FF2B5EF4-FFF2-40B4-BE49-F238E27FC236}">
                <a16:creationId xmlns:a16="http://schemas.microsoft.com/office/drawing/2014/main" id="{3698B499-1AA7-7D77-C29A-C4EE896C8B5C}"/>
              </a:ext>
            </a:extLst>
          </p:cNvPr>
          <p:cNvSpPr txBox="1"/>
          <p:nvPr/>
        </p:nvSpPr>
        <p:spPr>
          <a:xfrm>
            <a:off x="4841632" y="2067451"/>
            <a:ext cx="3985845" cy="1384995"/>
          </a:xfrm>
          <a:prstGeom prst="rect">
            <a:avLst/>
          </a:prstGeom>
          <a:noFill/>
          <a:ln>
            <a:solidFill>
              <a:schemeClr val="accent1"/>
            </a:solidFill>
          </a:ln>
        </p:spPr>
        <p:txBody>
          <a:bodyPr wrap="square" rtlCol="0">
            <a:spAutoFit/>
          </a:bodyPr>
          <a:lstStyle/>
          <a:p>
            <a:r>
              <a:rPr kumimoji="1" lang="ja-JP" altLang="en-US" sz="2800" dirty="0"/>
              <a:t>（　</a:t>
            </a:r>
            <a:r>
              <a:rPr kumimoji="1" lang="ja-JP" altLang="en-US" sz="2800" dirty="0">
                <a:solidFill>
                  <a:srgbClr val="FF0000"/>
                </a:solidFill>
              </a:rPr>
              <a:t>デジタル</a:t>
            </a:r>
            <a:r>
              <a:rPr kumimoji="1" lang="ja-JP" altLang="en-US" sz="2800" dirty="0"/>
              <a:t>　）</a:t>
            </a:r>
            <a:endParaRPr kumimoji="1" lang="en-US" altLang="ja-JP" sz="2800" dirty="0"/>
          </a:p>
          <a:p>
            <a:r>
              <a:rPr lang="ja-JP" altLang="en-US" sz="2800" dirty="0"/>
              <a:t>＝連続する変化量を一定価格で区切り</a:t>
            </a:r>
            <a:r>
              <a:rPr lang="ja-JP" altLang="en-US" sz="2800" dirty="0">
                <a:solidFill>
                  <a:srgbClr val="FF0000"/>
                </a:solidFill>
              </a:rPr>
              <a:t>数値で表現</a:t>
            </a:r>
            <a:endParaRPr kumimoji="1" lang="ja-JP" altLang="en-US" sz="2800" dirty="0">
              <a:solidFill>
                <a:srgbClr val="FF0000"/>
              </a:solidFill>
            </a:endParaRPr>
          </a:p>
        </p:txBody>
      </p:sp>
      <p:pic>
        <p:nvPicPr>
          <p:cNvPr id="6" name="Picture 2" descr="温度計、医療">
            <a:extLst>
              <a:ext uri="{FF2B5EF4-FFF2-40B4-BE49-F238E27FC236}">
                <a16:creationId xmlns:a16="http://schemas.microsoft.com/office/drawing/2014/main" id="{090B7FD9-A13B-AE3F-83E2-026191B913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261" y="3469481"/>
            <a:ext cx="2447925" cy="188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デジタル温度計の設計">
            <a:extLst>
              <a:ext uri="{FF2B5EF4-FFF2-40B4-BE49-F238E27FC236}">
                <a16:creationId xmlns:a16="http://schemas.microsoft.com/office/drawing/2014/main" id="{D9BCDE86-AA96-600D-47B8-0D83B6D7DC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9047" y="3469481"/>
            <a:ext cx="2700338"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a:extLst>
              <a:ext uri="{FF2B5EF4-FFF2-40B4-BE49-F238E27FC236}">
                <a16:creationId xmlns:a16="http://schemas.microsoft.com/office/drawing/2014/main" id="{7B40DE2C-E381-EF76-F7DC-A912F634F2D2}"/>
              </a:ext>
            </a:extLst>
          </p:cNvPr>
          <p:cNvSpPr txBox="1"/>
          <p:nvPr/>
        </p:nvSpPr>
        <p:spPr>
          <a:xfrm>
            <a:off x="445477" y="5697415"/>
            <a:ext cx="3856892" cy="646331"/>
          </a:xfrm>
          <a:prstGeom prst="rect">
            <a:avLst/>
          </a:prstGeom>
          <a:noFill/>
        </p:spPr>
        <p:txBody>
          <a:bodyPr wrap="square" rtlCol="0">
            <a:spAutoFit/>
          </a:bodyPr>
          <a:lstStyle/>
          <a:p>
            <a:r>
              <a:rPr kumimoji="1" lang="ja-JP" altLang="en-US" dirty="0"/>
              <a:t>（例）温度の変化を水銀の量の変化で</a:t>
            </a:r>
            <a:endParaRPr kumimoji="1" lang="en-US" altLang="ja-JP" dirty="0"/>
          </a:p>
          <a:p>
            <a:r>
              <a:rPr lang="ja-JP" altLang="en-US" dirty="0"/>
              <a:t>　　　表している</a:t>
            </a:r>
            <a:endParaRPr kumimoji="1" lang="ja-JP" altLang="en-US" dirty="0"/>
          </a:p>
        </p:txBody>
      </p:sp>
      <p:sp>
        <p:nvSpPr>
          <p:cNvPr id="9" name="テキスト ボックス 8">
            <a:extLst>
              <a:ext uri="{FF2B5EF4-FFF2-40B4-BE49-F238E27FC236}">
                <a16:creationId xmlns:a16="http://schemas.microsoft.com/office/drawing/2014/main" id="{626D121E-D233-BA0C-0CD8-EE128A64C06E}"/>
              </a:ext>
            </a:extLst>
          </p:cNvPr>
          <p:cNvSpPr txBox="1"/>
          <p:nvPr/>
        </p:nvSpPr>
        <p:spPr>
          <a:xfrm>
            <a:off x="4841631" y="5697415"/>
            <a:ext cx="3856892" cy="369332"/>
          </a:xfrm>
          <a:prstGeom prst="rect">
            <a:avLst/>
          </a:prstGeom>
          <a:noFill/>
        </p:spPr>
        <p:txBody>
          <a:bodyPr wrap="square" rtlCol="0">
            <a:spAutoFit/>
          </a:bodyPr>
          <a:lstStyle/>
          <a:p>
            <a:r>
              <a:rPr kumimoji="1" lang="ja-JP" altLang="en-US" dirty="0"/>
              <a:t>（例）温度の変化を数値で表現する</a:t>
            </a:r>
            <a:endParaRPr kumimoji="1" lang="en-US" altLang="ja-JP" dirty="0"/>
          </a:p>
        </p:txBody>
      </p:sp>
    </p:spTree>
    <p:extLst>
      <p:ext uri="{BB962C8B-B14F-4D97-AF65-F5344CB8AC3E}">
        <p14:creationId xmlns:p14="http://schemas.microsoft.com/office/powerpoint/2010/main" val="1127050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06FA7D-0BB9-7119-044C-5BE6C8F69919}"/>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①</a:t>
            </a:r>
          </a:p>
        </p:txBody>
      </p:sp>
      <p:sp>
        <p:nvSpPr>
          <p:cNvPr id="3" name="コンテンツ プレースホルダー 2">
            <a:extLst>
              <a:ext uri="{FF2B5EF4-FFF2-40B4-BE49-F238E27FC236}">
                <a16:creationId xmlns:a16="http://schemas.microsoft.com/office/drawing/2014/main" id="{207221A7-1CFC-2A54-18DA-7FCE0CB04860}"/>
              </a:ext>
            </a:extLst>
          </p:cNvPr>
          <p:cNvSpPr>
            <a:spLocks noGrp="1"/>
          </p:cNvSpPr>
          <p:nvPr>
            <p:ph idx="1"/>
          </p:nvPr>
        </p:nvSpPr>
        <p:spPr>
          <a:xfrm>
            <a:off x="628650" y="1825625"/>
            <a:ext cx="7886700" cy="1058252"/>
          </a:xfrm>
        </p:spPr>
        <p:txBody>
          <a:bodyPr/>
          <a:lstStyle/>
          <a:p>
            <a:r>
              <a:rPr kumimoji="1" lang="ja-JP" altLang="en-US" dirty="0"/>
              <a:t>アナログデータとデジタルデータの特徴を調べよう</a:t>
            </a:r>
            <a:endParaRPr kumimoji="1" lang="en-US" altLang="ja-JP" dirty="0"/>
          </a:p>
          <a:p>
            <a:pPr marL="0" indent="0">
              <a:buNone/>
            </a:pPr>
            <a:r>
              <a:rPr lang="ja-JP" altLang="en-US" dirty="0"/>
              <a:t>　（例）紙の文書（アナログ）と文書データ（デジタル）</a:t>
            </a:r>
            <a:endParaRPr lang="en-US" altLang="ja-JP" dirty="0"/>
          </a:p>
          <a:p>
            <a:pPr marL="0" indent="0">
              <a:buNone/>
            </a:pPr>
            <a:endParaRPr kumimoji="1" lang="ja-JP" altLang="en-US" dirty="0"/>
          </a:p>
        </p:txBody>
      </p:sp>
      <p:graphicFrame>
        <p:nvGraphicFramePr>
          <p:cNvPr id="4" name="表 3">
            <a:extLst>
              <a:ext uri="{FF2B5EF4-FFF2-40B4-BE49-F238E27FC236}">
                <a16:creationId xmlns:a16="http://schemas.microsoft.com/office/drawing/2014/main" id="{CCA6FFA9-3D47-5B7C-577C-9B1500AD0AD3}"/>
              </a:ext>
            </a:extLst>
          </p:cNvPr>
          <p:cNvGraphicFramePr>
            <a:graphicFrameLocks noGrp="1"/>
          </p:cNvGraphicFramePr>
          <p:nvPr>
            <p:extLst>
              <p:ext uri="{D42A27DB-BD31-4B8C-83A1-F6EECF244321}">
                <p14:modId xmlns:p14="http://schemas.microsoft.com/office/powerpoint/2010/main" val="3425990352"/>
              </p:ext>
            </p:extLst>
          </p:nvPr>
        </p:nvGraphicFramePr>
        <p:xfrm>
          <a:off x="628649" y="3232444"/>
          <a:ext cx="7765074" cy="1828800"/>
        </p:xfrm>
        <a:graphic>
          <a:graphicData uri="http://schemas.openxmlformats.org/drawingml/2006/table">
            <a:tbl>
              <a:tblPr firstRow="1" bandRow="1">
                <a:tableStyleId>{5940675A-B579-460E-94D1-54222C63F5DA}</a:tableStyleId>
              </a:tblPr>
              <a:tblGrid>
                <a:gridCol w="1106366">
                  <a:extLst>
                    <a:ext uri="{9D8B030D-6E8A-4147-A177-3AD203B41FA5}">
                      <a16:colId xmlns:a16="http://schemas.microsoft.com/office/drawing/2014/main" val="3018413367"/>
                    </a:ext>
                  </a:extLst>
                </a:gridCol>
                <a:gridCol w="3176954">
                  <a:extLst>
                    <a:ext uri="{9D8B030D-6E8A-4147-A177-3AD203B41FA5}">
                      <a16:colId xmlns:a16="http://schemas.microsoft.com/office/drawing/2014/main" val="1613512872"/>
                    </a:ext>
                  </a:extLst>
                </a:gridCol>
                <a:gridCol w="3481754">
                  <a:extLst>
                    <a:ext uri="{9D8B030D-6E8A-4147-A177-3AD203B41FA5}">
                      <a16:colId xmlns:a16="http://schemas.microsoft.com/office/drawing/2014/main" val="1986599819"/>
                    </a:ext>
                  </a:extLst>
                </a:gridCol>
              </a:tblGrid>
              <a:tr h="370840">
                <a:tc>
                  <a:txBody>
                    <a:bodyPr/>
                    <a:lstStyle/>
                    <a:p>
                      <a:endParaRPr kumimoji="1" lang="ja-JP" altLang="en-US" sz="2400" dirty="0"/>
                    </a:p>
                  </a:txBody>
                  <a:tcPr/>
                </a:tc>
                <a:tc>
                  <a:txBody>
                    <a:bodyPr/>
                    <a:lstStyle/>
                    <a:p>
                      <a:r>
                        <a:rPr kumimoji="1" lang="ja-JP" altLang="en-US" sz="2400" dirty="0"/>
                        <a:t>デジタルデータ</a:t>
                      </a:r>
                    </a:p>
                  </a:txBody>
                  <a:tcPr/>
                </a:tc>
                <a:tc>
                  <a:txBody>
                    <a:bodyPr/>
                    <a:lstStyle/>
                    <a:p>
                      <a:r>
                        <a:rPr kumimoji="1" lang="ja-JP" altLang="en-US" sz="2400" dirty="0"/>
                        <a:t>アナログデータ</a:t>
                      </a:r>
                    </a:p>
                  </a:txBody>
                  <a:tcPr/>
                </a:tc>
                <a:extLst>
                  <a:ext uri="{0D108BD9-81ED-4DB2-BD59-A6C34878D82A}">
                    <a16:rowId xmlns:a16="http://schemas.microsoft.com/office/drawing/2014/main" val="2806667717"/>
                  </a:ext>
                </a:extLst>
              </a:tr>
              <a:tr h="370840">
                <a:tc>
                  <a:txBody>
                    <a:bodyPr/>
                    <a:lstStyle/>
                    <a:p>
                      <a:r>
                        <a:rPr kumimoji="1" lang="ja-JP" altLang="en-US" sz="2400" dirty="0"/>
                        <a:t>記録</a:t>
                      </a:r>
                    </a:p>
                  </a:txBody>
                  <a:tcPr/>
                </a:tc>
                <a:tc>
                  <a:txBody>
                    <a:bodyPr/>
                    <a:lstStyle/>
                    <a:p>
                      <a:endParaRPr kumimoji="1" lang="ja-JP" altLang="en-US" sz="2400" dirty="0"/>
                    </a:p>
                  </a:txBody>
                  <a:tcPr/>
                </a:tc>
                <a:tc>
                  <a:txBody>
                    <a:bodyPr/>
                    <a:lstStyle/>
                    <a:p>
                      <a:endParaRPr kumimoji="1" lang="ja-JP" altLang="en-US" sz="2400"/>
                    </a:p>
                  </a:txBody>
                  <a:tcPr/>
                </a:tc>
                <a:extLst>
                  <a:ext uri="{0D108BD9-81ED-4DB2-BD59-A6C34878D82A}">
                    <a16:rowId xmlns:a16="http://schemas.microsoft.com/office/drawing/2014/main" val="1126035838"/>
                  </a:ext>
                </a:extLst>
              </a:tr>
              <a:tr h="370840">
                <a:tc>
                  <a:txBody>
                    <a:bodyPr/>
                    <a:lstStyle/>
                    <a:p>
                      <a:r>
                        <a:rPr kumimoji="1" lang="ja-JP" altLang="en-US" sz="2400" dirty="0"/>
                        <a:t>加工</a:t>
                      </a:r>
                    </a:p>
                  </a:txBody>
                  <a:tcPr/>
                </a:tc>
                <a:tc>
                  <a:txBody>
                    <a:bodyPr/>
                    <a:lstStyle/>
                    <a:p>
                      <a:endParaRPr kumimoji="1" lang="ja-JP" altLang="en-US" sz="2400" dirty="0"/>
                    </a:p>
                  </a:txBody>
                  <a:tcPr/>
                </a:tc>
                <a:tc>
                  <a:txBody>
                    <a:bodyPr/>
                    <a:lstStyle/>
                    <a:p>
                      <a:endParaRPr kumimoji="1" lang="ja-JP" altLang="en-US" sz="2400" dirty="0"/>
                    </a:p>
                  </a:txBody>
                  <a:tcPr/>
                </a:tc>
                <a:extLst>
                  <a:ext uri="{0D108BD9-81ED-4DB2-BD59-A6C34878D82A}">
                    <a16:rowId xmlns:a16="http://schemas.microsoft.com/office/drawing/2014/main" val="4253022536"/>
                  </a:ext>
                </a:extLst>
              </a:tr>
              <a:tr h="370840">
                <a:tc>
                  <a:txBody>
                    <a:bodyPr/>
                    <a:lstStyle/>
                    <a:p>
                      <a:r>
                        <a:rPr kumimoji="1" lang="ja-JP" altLang="en-US" sz="2400" dirty="0"/>
                        <a:t>劣化</a:t>
                      </a:r>
                    </a:p>
                  </a:txBody>
                  <a:tcPr/>
                </a:tc>
                <a:tc>
                  <a:txBody>
                    <a:bodyPr/>
                    <a:lstStyle/>
                    <a:p>
                      <a:endParaRPr kumimoji="1" lang="ja-JP" altLang="en-US" sz="2400"/>
                    </a:p>
                  </a:txBody>
                  <a:tcPr/>
                </a:tc>
                <a:tc>
                  <a:txBody>
                    <a:bodyPr/>
                    <a:lstStyle/>
                    <a:p>
                      <a:endParaRPr kumimoji="1" lang="ja-JP" altLang="en-US" sz="2400" dirty="0"/>
                    </a:p>
                  </a:txBody>
                  <a:tcPr/>
                </a:tc>
                <a:extLst>
                  <a:ext uri="{0D108BD9-81ED-4DB2-BD59-A6C34878D82A}">
                    <a16:rowId xmlns:a16="http://schemas.microsoft.com/office/drawing/2014/main" val="3393968454"/>
                  </a:ext>
                </a:extLst>
              </a:tr>
            </a:tbl>
          </a:graphicData>
        </a:graphic>
      </p:graphicFrame>
      <p:sp>
        <p:nvSpPr>
          <p:cNvPr id="5" name="テキスト ボックス 4">
            <a:extLst>
              <a:ext uri="{FF2B5EF4-FFF2-40B4-BE49-F238E27FC236}">
                <a16:creationId xmlns:a16="http://schemas.microsoft.com/office/drawing/2014/main" id="{0511BC99-2338-7002-4BDF-072A7B08118B}"/>
              </a:ext>
            </a:extLst>
          </p:cNvPr>
          <p:cNvSpPr txBox="1"/>
          <p:nvPr/>
        </p:nvSpPr>
        <p:spPr>
          <a:xfrm>
            <a:off x="628649" y="5402670"/>
            <a:ext cx="7765074" cy="1200329"/>
          </a:xfrm>
          <a:prstGeom prst="rect">
            <a:avLst/>
          </a:prstGeom>
          <a:noFill/>
          <a:ln>
            <a:solidFill>
              <a:schemeClr val="accent1"/>
            </a:solidFill>
          </a:ln>
        </p:spPr>
        <p:txBody>
          <a:bodyPr wrap="square" rtlCol="0">
            <a:spAutoFit/>
          </a:bodyPr>
          <a:lstStyle/>
          <a:p>
            <a:r>
              <a:rPr kumimoji="1" lang="ja-JP" altLang="en-US" b="1" dirty="0">
                <a:solidFill>
                  <a:schemeClr val="accent5"/>
                </a:solidFill>
              </a:rPr>
              <a:t>デジタルデータの利点</a:t>
            </a:r>
            <a:endParaRPr kumimoji="1" lang="en-US" altLang="ja-JP" b="1" dirty="0">
              <a:solidFill>
                <a:schemeClr val="accent5"/>
              </a:solidFill>
            </a:endParaRPr>
          </a:p>
          <a:p>
            <a:r>
              <a:rPr lang="ja-JP" altLang="en-US" dirty="0"/>
              <a:t>・情報の記録や通信のしやすさ　→数値で記録するので様々なメディアに記録</a:t>
            </a:r>
            <a:endParaRPr lang="en-US" altLang="ja-JP" dirty="0"/>
          </a:p>
          <a:p>
            <a:r>
              <a:rPr lang="ja-JP" altLang="en-US" dirty="0"/>
              <a:t>・情報の加工・統合のしやすさ　→編集ソフトを使えばつなげる・加工が簡単</a:t>
            </a:r>
          </a:p>
          <a:p>
            <a:r>
              <a:rPr lang="ja-JP" altLang="en-US" dirty="0"/>
              <a:t>・ノイズに強く情報が失われにくい　→複製しても劣化せず修復しやすい</a:t>
            </a:r>
            <a:endParaRPr lang="en-US" altLang="ja-JP" dirty="0"/>
          </a:p>
        </p:txBody>
      </p:sp>
    </p:spTree>
    <p:extLst>
      <p:ext uri="{BB962C8B-B14F-4D97-AF65-F5344CB8AC3E}">
        <p14:creationId xmlns:p14="http://schemas.microsoft.com/office/powerpoint/2010/main" val="65014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a:extLst>
              <a:ext uri="{FF2B5EF4-FFF2-40B4-BE49-F238E27FC236}">
                <a16:creationId xmlns:a16="http://schemas.microsoft.com/office/drawing/2014/main" id="{51BC6DC7-9050-C307-521C-B923FB8224FA}"/>
              </a:ext>
            </a:extLst>
          </p:cNvPr>
          <p:cNvSpPr>
            <a:spLocks noGrp="1"/>
          </p:cNvSpPr>
          <p:nvPr>
            <p:ph type="title"/>
          </p:nvPr>
        </p:nvSpPr>
        <p:spPr/>
        <p:txBody>
          <a:bodyPr/>
          <a:lstStyle/>
          <a:p>
            <a:pPr eaLnBrk="1" hangingPunct="1"/>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br>
              <a:rPr lang="en-US" altLang="ja-JP" dirty="0">
                <a:solidFill>
                  <a:srgbClr val="FF0000"/>
                </a:solidFill>
              </a:rPr>
            </a:br>
            <a:r>
              <a:rPr lang="ja-JP" altLang="en-US" dirty="0">
                <a:solidFill>
                  <a:srgbClr val="FF0000"/>
                </a:solidFill>
              </a:rPr>
              <a:t>　②コンピュータとデジタル</a:t>
            </a:r>
          </a:p>
        </p:txBody>
      </p:sp>
      <p:sp>
        <p:nvSpPr>
          <p:cNvPr id="13315" name="コンテンツ プレースホルダ 2">
            <a:extLst>
              <a:ext uri="{FF2B5EF4-FFF2-40B4-BE49-F238E27FC236}">
                <a16:creationId xmlns:a16="http://schemas.microsoft.com/office/drawing/2014/main" id="{DF84B9D5-F954-8E56-3759-D19681E1ADAD}"/>
              </a:ext>
            </a:extLst>
          </p:cNvPr>
          <p:cNvSpPr>
            <a:spLocks noGrp="1"/>
          </p:cNvSpPr>
          <p:nvPr>
            <p:ph idx="1"/>
          </p:nvPr>
        </p:nvSpPr>
        <p:spPr>
          <a:xfrm>
            <a:off x="457200" y="2093266"/>
            <a:ext cx="8229600" cy="2260600"/>
          </a:xfrm>
        </p:spPr>
        <p:txBody>
          <a:bodyPr/>
          <a:lstStyle/>
          <a:p>
            <a:pPr marL="0" indent="0" eaLnBrk="1" hangingPunct="1">
              <a:buNone/>
            </a:pPr>
            <a:r>
              <a:rPr lang="ja-JP" altLang="en-US" sz="3200" dirty="0">
                <a:solidFill>
                  <a:srgbClr val="FF0000"/>
                </a:solidFill>
              </a:rPr>
              <a:t>コンピュータの内部では・・</a:t>
            </a:r>
            <a:endParaRPr lang="en-US" altLang="ja-JP" sz="3200" dirty="0"/>
          </a:p>
          <a:p>
            <a:pPr eaLnBrk="1" hangingPunct="1"/>
            <a:r>
              <a:rPr lang="ja-JP" altLang="en-US" dirty="0"/>
              <a:t>コンピュータは情報を（</a:t>
            </a:r>
            <a:r>
              <a:rPr lang="ja-JP" altLang="en-US" dirty="0">
                <a:solidFill>
                  <a:srgbClr val="FF0000"/>
                </a:solidFill>
              </a:rPr>
              <a:t>デジタル</a:t>
            </a:r>
            <a:r>
              <a:rPr lang="ja-JP" altLang="en-US" dirty="0"/>
              <a:t>）で扱っている</a:t>
            </a:r>
            <a:endParaRPr lang="en-US" altLang="ja-JP" dirty="0"/>
          </a:p>
          <a:p>
            <a:pPr eaLnBrk="1" hangingPunct="1"/>
            <a:r>
              <a:rPr lang="ja-JP" altLang="en-US" dirty="0"/>
              <a:t>写真・動画・文字もすべて０と１の数字（２進法）に置き換え、処理している。</a:t>
            </a:r>
          </a:p>
        </p:txBody>
      </p:sp>
      <p:pic>
        <p:nvPicPr>
          <p:cNvPr id="13316" name="Picture 2" descr="C:\Program Files (x86)\Microsoft Office\MEDIA\CAGCAT10\j0285750.wmf">
            <a:extLst>
              <a:ext uri="{FF2B5EF4-FFF2-40B4-BE49-F238E27FC236}">
                <a16:creationId xmlns:a16="http://schemas.microsoft.com/office/drawing/2014/main" id="{83FEBB35-3576-7E9D-6249-2457379CEB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4508500"/>
            <a:ext cx="1824037"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7" name="Group 4">
            <a:extLst>
              <a:ext uri="{FF2B5EF4-FFF2-40B4-BE49-F238E27FC236}">
                <a16:creationId xmlns:a16="http://schemas.microsoft.com/office/drawing/2014/main" id="{5A5A0FC4-1AD3-0517-D142-28A49218D802}"/>
              </a:ext>
            </a:extLst>
          </p:cNvPr>
          <p:cNvGrpSpPr>
            <a:grpSpLocks/>
          </p:cNvGrpSpPr>
          <p:nvPr/>
        </p:nvGrpSpPr>
        <p:grpSpPr bwMode="auto">
          <a:xfrm>
            <a:off x="1258888" y="4292600"/>
            <a:ext cx="1441450" cy="1243013"/>
            <a:chOff x="2304" y="1584"/>
            <a:chExt cx="1740" cy="1554"/>
          </a:xfrm>
        </p:grpSpPr>
        <p:sp>
          <p:nvSpPr>
            <p:cNvPr id="13320" name="Film">
              <a:extLst>
                <a:ext uri="{FF2B5EF4-FFF2-40B4-BE49-F238E27FC236}">
                  <a16:creationId xmlns:a16="http://schemas.microsoft.com/office/drawing/2014/main" id="{05D20C63-54F3-6C70-D0DC-03B767CE1541}"/>
                </a:ext>
              </a:extLst>
            </p:cNvPr>
            <p:cNvSpPr>
              <a:spLocks noEditPoints="1" noChangeArrowheads="1"/>
            </p:cNvSpPr>
            <p:nvPr/>
          </p:nvSpPr>
          <p:spPr bwMode="auto">
            <a:xfrm>
              <a:off x="2304" y="1980"/>
              <a:ext cx="726" cy="11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16390" name="Sound">
              <a:extLst>
                <a:ext uri="{FF2B5EF4-FFF2-40B4-BE49-F238E27FC236}">
                  <a16:creationId xmlns:a16="http://schemas.microsoft.com/office/drawing/2014/main" id="{ABFD0891-DC9D-7658-8A13-A819CCC50F5F}"/>
                </a:ext>
              </a:extLst>
            </p:cNvPr>
            <p:cNvSpPr>
              <a:spLocks noEditPoints="1" noChangeArrowheads="1"/>
            </p:cNvSpPr>
            <p:nvPr/>
          </p:nvSpPr>
          <p:spPr bwMode="auto">
            <a:xfrm>
              <a:off x="2724" y="1584"/>
              <a:ext cx="1008" cy="768"/>
            </a:xfrm>
            <a:custGeom>
              <a:avLst/>
              <a:gdLst>
                <a:gd name="T0" fmla="*/ 11164 w 21600"/>
                <a:gd name="T1" fmla="*/ 21159 h 21600"/>
                <a:gd name="T2" fmla="*/ 11164 w 21600"/>
                <a:gd name="T3" fmla="*/ 0 h 21600"/>
                <a:gd name="T4" fmla="*/ 0 w 21600"/>
                <a:gd name="T5" fmla="*/ 10800 h 21600"/>
                <a:gd name="T6" fmla="*/ 21600 w 21600"/>
                <a:gd name="T7" fmla="*/ 10800 h 21600"/>
                <a:gd name="T8" fmla="*/ 242 w 21600"/>
                <a:gd name="T9" fmla="*/ 7604 h 21600"/>
                <a:gd name="T10" fmla="*/ 10760 w 21600"/>
                <a:gd name="T11" fmla="*/ 13555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eaLnBrk="1" fontAlgn="auto" hangingPunct="1">
                <a:spcBef>
                  <a:spcPts val="0"/>
                </a:spcBef>
                <a:spcAft>
                  <a:spcPts val="0"/>
                </a:spcAft>
                <a:defRPr/>
              </a:pPr>
              <a:endParaRPr lang="ja-JP" altLang="en-US">
                <a:latin typeface="+mn-lt"/>
                <a:ea typeface="+mn-ea"/>
              </a:endParaRPr>
            </a:p>
          </p:txBody>
        </p:sp>
        <p:sp>
          <p:nvSpPr>
            <p:cNvPr id="16391" name="Photo">
              <a:extLst>
                <a:ext uri="{FF2B5EF4-FFF2-40B4-BE49-F238E27FC236}">
                  <a16:creationId xmlns:a16="http://schemas.microsoft.com/office/drawing/2014/main" id="{2171F084-B2E5-D4BC-50B3-E2053751DC76}"/>
                </a:ext>
              </a:extLst>
            </p:cNvPr>
            <p:cNvSpPr>
              <a:spLocks noEditPoints="1" noChangeArrowheads="1"/>
            </p:cNvSpPr>
            <p:nvPr/>
          </p:nvSpPr>
          <p:spPr bwMode="auto">
            <a:xfrm>
              <a:off x="3109" y="2040"/>
              <a:ext cx="935" cy="695"/>
            </a:xfrm>
            <a:custGeom>
              <a:avLst/>
              <a:gdLst>
                <a:gd name="T0" fmla="*/ 0 w 21600"/>
                <a:gd name="T1" fmla="*/ 3085 h 21600"/>
                <a:gd name="T2" fmla="*/ 10800 w 21600"/>
                <a:gd name="T3" fmla="*/ 0 h 21600"/>
                <a:gd name="T4" fmla="*/ 21600 w 21600"/>
                <a:gd name="T5" fmla="*/ 3085 h 21600"/>
                <a:gd name="T6" fmla="*/ 21600 w 21600"/>
                <a:gd name="T7" fmla="*/ 10800 h 21600"/>
                <a:gd name="T8" fmla="*/ 21600 w 21600"/>
                <a:gd name="T9" fmla="*/ 21600 h 21600"/>
                <a:gd name="T10" fmla="*/ 10800 w 21600"/>
                <a:gd name="T11" fmla="*/ 21800 h 21600"/>
                <a:gd name="T12" fmla="*/ 0 w 21600"/>
                <a:gd name="T13" fmla="*/ 21600 h 21600"/>
                <a:gd name="T14" fmla="*/ 0 w 21600"/>
                <a:gd name="T15" fmla="*/ 10800 h 21600"/>
                <a:gd name="T16" fmla="*/ 7778 w 21600"/>
                <a:gd name="T17" fmla="*/ 8228 h 21600"/>
                <a:gd name="T18" fmla="*/ 13757 w 21600"/>
                <a:gd name="T19" fmla="*/ 1688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eaLnBrk="1" fontAlgn="auto" hangingPunct="1">
                <a:spcBef>
                  <a:spcPts val="0"/>
                </a:spcBef>
                <a:spcAft>
                  <a:spcPts val="0"/>
                </a:spcAft>
                <a:defRPr/>
              </a:pPr>
              <a:endParaRPr lang="ja-JP" altLang="en-US">
                <a:latin typeface="+mn-lt"/>
                <a:ea typeface="+mn-ea"/>
              </a:endParaRPr>
            </a:p>
          </p:txBody>
        </p:sp>
        <p:sp>
          <p:nvSpPr>
            <p:cNvPr id="16392" name="Music">
              <a:extLst>
                <a:ext uri="{FF2B5EF4-FFF2-40B4-BE49-F238E27FC236}">
                  <a16:creationId xmlns:a16="http://schemas.microsoft.com/office/drawing/2014/main" id="{E279EB43-119A-9F27-D031-27804F6FA290}"/>
                </a:ext>
              </a:extLst>
            </p:cNvPr>
            <p:cNvSpPr>
              <a:spLocks noEditPoints="1" noChangeArrowheads="1"/>
            </p:cNvSpPr>
            <p:nvPr/>
          </p:nvSpPr>
          <p:spPr bwMode="auto">
            <a:xfrm>
              <a:off x="3216" y="2447"/>
              <a:ext cx="768" cy="673"/>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eaLnBrk="1" fontAlgn="auto" hangingPunct="1">
                <a:spcBef>
                  <a:spcPts val="0"/>
                </a:spcBef>
                <a:spcAft>
                  <a:spcPts val="0"/>
                </a:spcAft>
                <a:defRPr/>
              </a:pPr>
              <a:endParaRPr lang="ja-JP" altLang="en-US">
                <a:latin typeface="+mn-lt"/>
                <a:ea typeface="+mn-ea"/>
              </a:endParaRPr>
            </a:p>
          </p:txBody>
        </p:sp>
      </p:grpSp>
      <p:sp>
        <p:nvSpPr>
          <p:cNvPr id="11" name="右矢印 10">
            <a:extLst>
              <a:ext uri="{FF2B5EF4-FFF2-40B4-BE49-F238E27FC236}">
                <a16:creationId xmlns:a16="http://schemas.microsoft.com/office/drawing/2014/main" id="{94271616-5B8A-98BA-888E-40210434B695}"/>
              </a:ext>
            </a:extLst>
          </p:cNvPr>
          <p:cNvSpPr/>
          <p:nvPr/>
        </p:nvSpPr>
        <p:spPr>
          <a:xfrm>
            <a:off x="3203575" y="4652963"/>
            <a:ext cx="2592388"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13319" name="テキスト ボックス 11">
            <a:extLst>
              <a:ext uri="{FF2B5EF4-FFF2-40B4-BE49-F238E27FC236}">
                <a16:creationId xmlns:a16="http://schemas.microsoft.com/office/drawing/2014/main" id="{9EACF41F-B090-FC90-72FD-BB7A6BD0F4E8}"/>
              </a:ext>
            </a:extLst>
          </p:cNvPr>
          <p:cNvSpPr txBox="1">
            <a:spLocks noChangeArrowheads="1"/>
          </p:cNvSpPr>
          <p:nvPr/>
        </p:nvSpPr>
        <p:spPr bwMode="auto">
          <a:xfrm>
            <a:off x="2987675" y="5373688"/>
            <a:ext cx="2808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Trebuchet MS" panose="020B0603020202020204" pitchFamily="34" charset="0"/>
                <a:ea typeface="HG丸ｺﾞｼｯｸM-PRO" panose="020F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Trebuchet MS" panose="020B0603020202020204" pitchFamily="34" charset="0"/>
                <a:ea typeface="HG丸ｺﾞｼｯｸM-PRO" panose="020F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Trebuchet MS" panose="020B0603020202020204" pitchFamily="34" charset="0"/>
                <a:ea typeface="HG丸ｺﾞｼｯｸM-PRO" panose="020F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Trebuchet MS" panose="020B0603020202020204" pitchFamily="34" charset="0"/>
                <a:ea typeface="HG丸ｺﾞｼｯｸM-PRO" panose="020F0600000000000000" pitchFamily="50" charset="-128"/>
              </a:defRPr>
            </a:lvl9pPr>
          </a:lstStyle>
          <a:p>
            <a:pPr eaLnBrk="1" hangingPunct="1">
              <a:spcBef>
                <a:spcPct val="0"/>
              </a:spcBef>
              <a:buFontTx/>
              <a:buNone/>
            </a:pPr>
            <a:r>
              <a:rPr lang="ja-JP" altLang="en-US" sz="1800"/>
              <a:t>２進法（０と１）に変換</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DE6F405-6F84-6B4D-1DE7-A74B0E3DB20E}"/>
              </a:ext>
            </a:extLst>
          </p:cNvPr>
          <p:cNvSpPr>
            <a:spLocks noGrp="1"/>
          </p:cNvSpPr>
          <p:nvPr>
            <p:ph idx="1"/>
          </p:nvPr>
        </p:nvSpPr>
        <p:spPr>
          <a:xfrm>
            <a:off x="628650" y="1825625"/>
            <a:ext cx="8515350" cy="4351338"/>
          </a:xfrm>
        </p:spPr>
        <p:txBody>
          <a:bodyPr>
            <a:normAutofit/>
          </a:bodyPr>
          <a:lstStyle/>
          <a:p>
            <a:r>
              <a:rPr kumimoji="1" lang="ja-JP" altLang="en-US" sz="3200" dirty="0"/>
              <a:t>（</a:t>
            </a:r>
            <a:r>
              <a:rPr kumimoji="1" lang="ja-JP" altLang="en-US" sz="3200" dirty="0">
                <a:solidFill>
                  <a:srgbClr val="FF0000"/>
                </a:solidFill>
              </a:rPr>
              <a:t>２進法</a:t>
            </a:r>
            <a:r>
              <a:rPr kumimoji="1" lang="ja-JP" altLang="en-US" sz="3200" dirty="0"/>
              <a:t>）＝０と１の二つの数字で表現する方法</a:t>
            </a:r>
          </a:p>
        </p:txBody>
      </p:sp>
      <p:pic>
        <p:nvPicPr>
          <p:cNvPr id="1026" name="Picture 2" descr="機械語イラスト｜無料イラスト・フリー素材なら「イラストAC」">
            <a:extLst>
              <a:ext uri="{FF2B5EF4-FFF2-40B4-BE49-F238E27FC236}">
                <a16:creationId xmlns:a16="http://schemas.microsoft.com/office/drawing/2014/main" id="{87A05EB7-5BDF-01F1-B893-72F8D7083F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163" y="2524858"/>
            <a:ext cx="4324350" cy="32385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2532393B-AF4E-F697-3293-BFD8042633B0}"/>
              </a:ext>
            </a:extLst>
          </p:cNvPr>
          <p:cNvSpPr txBox="1"/>
          <p:nvPr/>
        </p:nvSpPr>
        <p:spPr>
          <a:xfrm>
            <a:off x="5416061" y="2535483"/>
            <a:ext cx="2936201" cy="1569660"/>
          </a:xfrm>
          <a:prstGeom prst="rect">
            <a:avLst/>
          </a:prstGeom>
          <a:noFill/>
        </p:spPr>
        <p:txBody>
          <a:bodyPr wrap="square" rtlCol="0">
            <a:spAutoFit/>
          </a:bodyPr>
          <a:lstStyle/>
          <a:p>
            <a:r>
              <a:rPr kumimoji="1" lang="ja-JP" altLang="en-US" sz="2400" dirty="0"/>
              <a:t>←機械語</a:t>
            </a:r>
            <a:endParaRPr kumimoji="1" lang="en-US" altLang="ja-JP" sz="2400" dirty="0"/>
          </a:p>
          <a:p>
            <a:r>
              <a:rPr lang="ja-JP" altLang="en-US" sz="2400" dirty="0"/>
              <a:t>　コンピュータの頭脳（ＣＰＵ）が直接理解する言語</a:t>
            </a:r>
            <a:endParaRPr kumimoji="1" lang="ja-JP" altLang="en-US" sz="2400" dirty="0"/>
          </a:p>
        </p:txBody>
      </p:sp>
    </p:spTree>
    <p:extLst>
      <p:ext uri="{BB962C8B-B14F-4D97-AF65-F5344CB8AC3E}">
        <p14:creationId xmlns:p14="http://schemas.microsoft.com/office/powerpoint/2010/main" val="2518256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8B54416-7D9D-BB3C-9AA0-C1B9CD79B2DF}"/>
              </a:ext>
            </a:extLst>
          </p:cNvPr>
          <p:cNvSpPr>
            <a:spLocks noGrp="1"/>
          </p:cNvSpPr>
          <p:nvPr>
            <p:ph type="title"/>
          </p:nvPr>
        </p:nvSpPr>
        <p:spPr/>
        <p:txBody>
          <a:bodyPr/>
          <a:lstStyle/>
          <a:p>
            <a:r>
              <a:rPr lang="ja-JP" altLang="en-US" dirty="0">
                <a:solidFill>
                  <a:srgbClr val="FF0000"/>
                </a:solidFill>
              </a:rPr>
              <a:t>情報量の単位は？</a:t>
            </a:r>
          </a:p>
        </p:txBody>
      </p:sp>
      <p:sp>
        <p:nvSpPr>
          <p:cNvPr id="5" name="テキスト プレースホルダー 4">
            <a:extLst>
              <a:ext uri="{FF2B5EF4-FFF2-40B4-BE49-F238E27FC236}">
                <a16:creationId xmlns:a16="http://schemas.microsoft.com/office/drawing/2014/main" id="{3888DC98-6351-0345-9E0D-DABE329C9151}"/>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22716828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1734</TotalTime>
  <Words>1233</Words>
  <Application>Microsoft Office PowerPoint</Application>
  <PresentationFormat>画面に合わせる (4:3)</PresentationFormat>
  <Paragraphs>244</Paragraphs>
  <Slides>25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25</vt:i4>
      </vt:variant>
    </vt:vector>
  </HeadingPairs>
  <TitlesOfParts>
    <vt:vector size="29" baseType="lpstr">
      <vt:lpstr>Arial</vt:lpstr>
      <vt:lpstr>Calibri</vt:lpstr>
      <vt:lpstr>Calibri Light</vt:lpstr>
      <vt:lpstr>Office テーマ</vt:lpstr>
      <vt:lpstr>情報の デジタル化①</vt:lpstr>
      <vt:lpstr>【ＴＲＹ】</vt:lpstr>
      <vt:lpstr>１．コンピュータと 　　　　　デジタルデータ</vt:lpstr>
      <vt:lpstr>アナログと デジタルの違いは？</vt:lpstr>
      <vt:lpstr>【知識の整理】 　①アナログとデジタル</vt:lpstr>
      <vt:lpstr>【確認課題】①</vt:lpstr>
      <vt:lpstr>【知識の整理】 　②コンピュータとデジタル</vt:lpstr>
      <vt:lpstr>PowerPoint プレゼンテーション</vt:lpstr>
      <vt:lpstr>情報量の単位は？</vt:lpstr>
      <vt:lpstr>【知識の整理】 　②コンピュータとデジタル</vt:lpstr>
      <vt:lpstr>【知識の整理】②つづき</vt:lpstr>
      <vt:lpstr>【確認課題】②</vt:lpstr>
      <vt:lpstr>【知識の整理】③</vt:lpstr>
      <vt:lpstr>PowerPoint プレゼンテーション</vt:lpstr>
      <vt:lpstr>PowerPoint プレゼンテーション</vt:lpstr>
      <vt:lpstr>【知識の整理】③数の表現</vt:lpstr>
      <vt:lpstr>コンピュータは２進法</vt:lpstr>
      <vt:lpstr>２．文字のデジタル表現</vt:lpstr>
      <vt:lpstr>【ＴＲＹ】</vt:lpstr>
      <vt:lpstr>【ＴＲＹ】</vt:lpstr>
      <vt:lpstr>【知識の整理】①②</vt:lpstr>
      <vt:lpstr>漢字の文字コードを調べよう</vt:lpstr>
      <vt:lpstr>文字化けの例</vt:lpstr>
      <vt:lpstr>【知識の整理】③</vt:lpstr>
      <vt:lpstr>【振り返り】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情報科No.9</dc:title>
  <dc:creator>Okamoto  Hiroyuki</dc:creator>
  <cp:lastModifiedBy>弘之 岡本</cp:lastModifiedBy>
  <cp:revision>47</cp:revision>
  <dcterms:created xsi:type="dcterms:W3CDTF">2022-08-30T00:43:30Z</dcterms:created>
  <dcterms:modified xsi:type="dcterms:W3CDTF">2024-07-21T10:34:31Z</dcterms:modified>
</cp:coreProperties>
</file>