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2" r:id="rId2"/>
    <p:sldId id="258" r:id="rId3"/>
    <p:sldId id="284" r:id="rId4"/>
    <p:sldId id="261" r:id="rId5"/>
    <p:sldId id="282" r:id="rId6"/>
    <p:sldId id="257" r:id="rId7"/>
    <p:sldId id="294" r:id="rId8"/>
    <p:sldId id="264" r:id="rId9"/>
    <p:sldId id="263" r:id="rId10"/>
    <p:sldId id="295" r:id="rId11"/>
    <p:sldId id="265" r:id="rId12"/>
    <p:sldId id="266" r:id="rId13"/>
    <p:sldId id="293" r:id="rId14"/>
    <p:sldId id="267" r:id="rId15"/>
    <p:sldId id="296" r:id="rId16"/>
    <p:sldId id="288" r:id="rId17"/>
    <p:sldId id="283" r:id="rId18"/>
    <p:sldId id="298" r:id="rId19"/>
    <p:sldId id="289" r:id="rId20"/>
    <p:sldId id="300" r:id="rId21"/>
    <p:sldId id="268" r:id="rId22"/>
    <p:sldId id="269" r:id="rId23"/>
    <p:sldId id="271" r:id="rId24"/>
    <p:sldId id="273" r:id="rId25"/>
    <p:sldId id="285" r:id="rId26"/>
    <p:sldId id="286" r:id="rId27"/>
    <p:sldId id="274" r:id="rId28"/>
    <p:sldId id="275" r:id="rId29"/>
    <p:sldId id="279" r:id="rId30"/>
    <p:sldId id="280"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1434"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之 岡本" userId="dbbc262f0484d2ae" providerId="LiveId" clId="{F29DF08E-47F1-479A-9414-C7AFF3835D77}"/>
    <pc:docChg chg="custSel delSld modSld">
      <pc:chgData name="弘之 岡本" userId="dbbc262f0484d2ae" providerId="LiveId" clId="{F29DF08E-47F1-479A-9414-C7AFF3835D77}" dt="2024-07-21T10:25:41.771" v="25" actId="47"/>
      <pc:docMkLst>
        <pc:docMk/>
      </pc:docMkLst>
      <pc:sldChg chg="del">
        <pc:chgData name="弘之 岡本" userId="dbbc262f0484d2ae" providerId="LiveId" clId="{F29DF08E-47F1-479A-9414-C7AFF3835D77}" dt="2024-07-21T10:22:29.908" v="0" actId="47"/>
        <pc:sldMkLst>
          <pc:docMk/>
          <pc:sldMk cId="2409236131" sldId="259"/>
        </pc:sldMkLst>
      </pc:sldChg>
      <pc:sldChg chg="del">
        <pc:chgData name="弘之 岡本" userId="dbbc262f0484d2ae" providerId="LiveId" clId="{F29DF08E-47F1-479A-9414-C7AFF3835D77}" dt="2024-07-21T10:22:37.081" v="1" actId="47"/>
        <pc:sldMkLst>
          <pc:docMk/>
          <pc:sldMk cId="4092256043" sldId="262"/>
        </pc:sldMkLst>
      </pc:sldChg>
      <pc:sldChg chg="del">
        <pc:chgData name="弘之 岡本" userId="dbbc262f0484d2ae" providerId="LiveId" clId="{F29DF08E-47F1-479A-9414-C7AFF3835D77}" dt="2024-07-21T10:23:43.546" v="4" actId="47"/>
        <pc:sldMkLst>
          <pc:docMk/>
          <pc:sldMk cId="3089931978" sldId="272"/>
        </pc:sldMkLst>
      </pc:sldChg>
      <pc:sldChg chg="addSp delSp modSp mod">
        <pc:chgData name="弘之 岡本" userId="dbbc262f0484d2ae" providerId="LiveId" clId="{F29DF08E-47F1-479A-9414-C7AFF3835D77}" dt="2024-07-21T10:24:29.741" v="12" actId="207"/>
        <pc:sldMkLst>
          <pc:docMk/>
          <pc:sldMk cId="3038374186" sldId="275"/>
        </pc:sldMkLst>
        <pc:spChg chg="mod">
          <ac:chgData name="弘之 岡本" userId="dbbc262f0484d2ae" providerId="LiveId" clId="{F29DF08E-47F1-479A-9414-C7AFF3835D77}" dt="2024-07-21T10:24:23.178" v="11" actId="20577"/>
          <ac:spMkLst>
            <pc:docMk/>
            <pc:sldMk cId="3038374186" sldId="275"/>
            <ac:spMk id="2" creationId="{00000000-0000-0000-0000-000000000000}"/>
          </ac:spMkLst>
        </pc:spChg>
        <pc:graphicFrameChg chg="add mod">
          <ac:chgData name="弘之 岡本" userId="dbbc262f0484d2ae" providerId="LiveId" clId="{F29DF08E-47F1-479A-9414-C7AFF3835D77}" dt="2024-07-21T10:24:19.910" v="8" actId="1076"/>
          <ac:graphicFrameMkLst>
            <pc:docMk/>
            <pc:sldMk cId="3038374186" sldId="275"/>
            <ac:graphicFrameMk id="3" creationId="{A9CEE046-1A43-5E2A-BFB2-9F75CD9344A7}"/>
          </ac:graphicFrameMkLst>
        </pc:graphicFrameChg>
        <pc:graphicFrameChg chg="modGraphic">
          <ac:chgData name="弘之 岡本" userId="dbbc262f0484d2ae" providerId="LiveId" clId="{F29DF08E-47F1-479A-9414-C7AFF3835D77}" dt="2024-07-21T10:24:29.741" v="12" actId="207"/>
          <ac:graphicFrameMkLst>
            <pc:docMk/>
            <pc:sldMk cId="3038374186" sldId="275"/>
            <ac:graphicFrameMk id="4" creationId="{00000000-0000-0000-0000-000000000000}"/>
          </ac:graphicFrameMkLst>
        </pc:graphicFrameChg>
        <pc:picChg chg="del">
          <ac:chgData name="弘之 岡本" userId="dbbc262f0484d2ae" providerId="LiveId" clId="{F29DF08E-47F1-479A-9414-C7AFF3835D77}" dt="2024-07-21T10:24:07.971" v="6" actId="478"/>
          <ac:picMkLst>
            <pc:docMk/>
            <pc:sldMk cId="3038374186" sldId="275"/>
            <ac:picMk id="6" creationId="{00000000-0000-0000-0000-000000000000}"/>
          </ac:picMkLst>
        </pc:picChg>
      </pc:sldChg>
      <pc:sldChg chg="del">
        <pc:chgData name="弘之 岡本" userId="dbbc262f0484d2ae" providerId="LiveId" clId="{F29DF08E-47F1-479A-9414-C7AFF3835D77}" dt="2024-07-21T10:23:48.468" v="5" actId="47"/>
        <pc:sldMkLst>
          <pc:docMk/>
          <pc:sldMk cId="266275602" sldId="276"/>
        </pc:sldMkLst>
      </pc:sldChg>
      <pc:sldChg chg="del">
        <pc:chgData name="弘之 岡本" userId="dbbc262f0484d2ae" providerId="LiveId" clId="{F29DF08E-47F1-479A-9414-C7AFF3835D77}" dt="2024-07-21T10:24:33.133" v="13" actId="47"/>
        <pc:sldMkLst>
          <pc:docMk/>
          <pc:sldMk cId="77341029" sldId="278"/>
        </pc:sldMkLst>
      </pc:sldChg>
      <pc:sldChg chg="delSp modSp mod">
        <pc:chgData name="弘之 岡本" userId="dbbc262f0484d2ae" providerId="LiveId" clId="{F29DF08E-47F1-479A-9414-C7AFF3835D77}" dt="2024-07-21T10:24:59.840" v="20" actId="20577"/>
        <pc:sldMkLst>
          <pc:docMk/>
          <pc:sldMk cId="1132556751" sldId="283"/>
        </pc:sldMkLst>
        <pc:graphicFrameChg chg="modGraphic">
          <ac:chgData name="弘之 岡本" userId="dbbc262f0484d2ae" providerId="LiveId" clId="{F29DF08E-47F1-479A-9414-C7AFF3835D77}" dt="2024-07-21T10:24:59.840" v="20" actId="20577"/>
          <ac:graphicFrameMkLst>
            <pc:docMk/>
            <pc:sldMk cId="1132556751" sldId="283"/>
            <ac:graphicFrameMk id="4" creationId="{81149079-8F84-C79D-7DBB-2B25223AFEB9}"/>
          </ac:graphicFrameMkLst>
        </pc:graphicFrameChg>
        <pc:picChg chg="del">
          <ac:chgData name="弘之 岡本" userId="dbbc262f0484d2ae" providerId="LiveId" clId="{F29DF08E-47F1-479A-9414-C7AFF3835D77}" dt="2024-07-21T10:24:54.995" v="14" actId="478"/>
          <ac:picMkLst>
            <pc:docMk/>
            <pc:sldMk cId="1132556751" sldId="283"/>
            <ac:picMk id="1026" creationId="{A3EBD2B7-F2BB-D3FA-4D7B-0B191DD623A1}"/>
          </ac:picMkLst>
        </pc:picChg>
        <pc:picChg chg="del">
          <ac:chgData name="弘之 岡本" userId="dbbc262f0484d2ae" providerId="LiveId" clId="{F29DF08E-47F1-479A-9414-C7AFF3835D77}" dt="2024-07-21T10:24:56.777" v="15" actId="478"/>
          <ac:picMkLst>
            <pc:docMk/>
            <pc:sldMk cId="1132556751" sldId="283"/>
            <ac:picMk id="1030" creationId="{87E26377-2339-3892-24F0-22D729D8D1A4}"/>
          </ac:picMkLst>
        </pc:picChg>
      </pc:sldChg>
      <pc:sldChg chg="addSp delSp modSp del mod">
        <pc:chgData name="弘之 岡本" userId="dbbc262f0484d2ae" providerId="LiveId" clId="{F29DF08E-47F1-479A-9414-C7AFF3835D77}" dt="2024-07-21T10:25:41.771" v="25" actId="47"/>
        <pc:sldMkLst>
          <pc:docMk/>
          <pc:sldMk cId="2561424310" sldId="287"/>
        </pc:sldMkLst>
        <pc:spChg chg="add mod">
          <ac:chgData name="弘之 岡本" userId="dbbc262f0484d2ae" providerId="LiveId" clId="{F29DF08E-47F1-479A-9414-C7AFF3835D77}" dt="2024-07-21T10:25:26.908" v="23" actId="1076"/>
          <ac:spMkLst>
            <pc:docMk/>
            <pc:sldMk cId="2561424310" sldId="287"/>
            <ac:spMk id="4" creationId="{AC634FD0-6F6D-694A-775B-7C4AD464A05E}"/>
          </ac:spMkLst>
        </pc:spChg>
        <pc:picChg chg="del">
          <ac:chgData name="弘之 岡本" userId="dbbc262f0484d2ae" providerId="LiveId" clId="{F29DF08E-47F1-479A-9414-C7AFF3835D77}" dt="2024-07-21T10:25:08.654" v="21" actId="478"/>
          <ac:picMkLst>
            <pc:docMk/>
            <pc:sldMk cId="2561424310" sldId="287"/>
            <ac:picMk id="5" creationId="{8D0BD064-29C3-C893-C9FA-2C83955F11D9}"/>
          </ac:picMkLst>
        </pc:picChg>
      </pc:sldChg>
      <pc:sldChg chg="del">
        <pc:chgData name="弘之 岡本" userId="dbbc262f0484d2ae" providerId="LiveId" clId="{F29DF08E-47F1-479A-9414-C7AFF3835D77}" dt="2024-07-21T10:23:28.621" v="3" actId="47"/>
        <pc:sldMkLst>
          <pc:docMk/>
          <pc:sldMk cId="3620256151" sldId="290"/>
        </pc:sldMkLst>
      </pc:sldChg>
      <pc:sldChg chg="del">
        <pc:chgData name="弘之 岡本" userId="dbbc262f0484d2ae" providerId="LiveId" clId="{F29DF08E-47F1-479A-9414-C7AFF3835D77}" dt="2024-07-21T10:25:30.003" v="24" actId="47"/>
        <pc:sldMkLst>
          <pc:docMk/>
          <pc:sldMk cId="2921272962" sldId="297"/>
        </pc:sldMkLst>
      </pc:sldChg>
      <pc:sldChg chg="del">
        <pc:chgData name="弘之 岡本" userId="dbbc262f0484d2ae" providerId="LiveId" clId="{F29DF08E-47F1-479A-9414-C7AFF3835D77}" dt="2024-07-21T10:22:43.863" v="2" actId="47"/>
        <pc:sldMkLst>
          <pc:docMk/>
          <pc:sldMk cId="118785722" sldId="30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59324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410546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96313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42837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01108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81774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70297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1506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268321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86016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6695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BA9F4-32D1-4843-8659-0BFC95AF5B03}" type="datetimeFigureOut">
              <a:rPr kumimoji="1" lang="ja-JP" altLang="en-US" smtClean="0"/>
              <a:t>2024/7/21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550934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7D20F-49FD-FDA8-1C2A-B382D94F851D}"/>
              </a:ext>
            </a:extLst>
          </p:cNvPr>
          <p:cNvSpPr>
            <a:spLocks noGrp="1"/>
          </p:cNvSpPr>
          <p:nvPr>
            <p:ph type="ctrTitle"/>
          </p:nvPr>
        </p:nvSpPr>
        <p:spPr/>
        <p:txBody>
          <a:bodyPr/>
          <a:lstStyle/>
          <a:p>
            <a:r>
              <a:rPr kumimoji="1" lang="ja-JP" altLang="en-US" dirty="0">
                <a:solidFill>
                  <a:srgbClr val="FF0000"/>
                </a:solidFill>
              </a:rPr>
              <a:t>メディアの進化</a:t>
            </a:r>
          </a:p>
        </p:txBody>
      </p:sp>
    </p:spTree>
    <p:extLst>
      <p:ext uri="{BB962C8B-B14F-4D97-AF65-F5344CB8AC3E}">
        <p14:creationId xmlns:p14="http://schemas.microsoft.com/office/powerpoint/2010/main" val="3076302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11B8282-76AC-366C-2DF1-1F5CD2893A03}"/>
              </a:ext>
            </a:extLst>
          </p:cNvPr>
          <p:cNvSpPr>
            <a:spLocks noGrp="1"/>
          </p:cNvSpPr>
          <p:nvPr>
            <p:ph idx="1"/>
          </p:nvPr>
        </p:nvSpPr>
        <p:spPr/>
        <p:txBody>
          <a:bodyPr/>
          <a:lstStyle/>
          <a:p>
            <a:pPr marL="0" indent="0">
              <a:buNone/>
            </a:pPr>
            <a:r>
              <a:rPr kumimoji="1" lang="ja-JP" altLang="en-US" dirty="0"/>
              <a:t>②メディアの利用で生じる課題</a:t>
            </a:r>
            <a:endParaRPr kumimoji="1" lang="en-US" altLang="ja-JP" dirty="0"/>
          </a:p>
          <a:p>
            <a:pPr marL="0" indent="0">
              <a:buNone/>
            </a:pPr>
            <a:r>
              <a:rPr lang="ja-JP" altLang="en-US" dirty="0"/>
              <a:t>　・情報が拡散するスピードや影響を及ぼす範囲が</a:t>
            </a:r>
            <a:endParaRPr lang="en-US" altLang="ja-JP" dirty="0"/>
          </a:p>
          <a:p>
            <a:pPr marL="0" indent="0">
              <a:buNone/>
            </a:pPr>
            <a:r>
              <a:rPr kumimoji="1" lang="ja-JP" altLang="en-US" dirty="0"/>
              <a:t>　　広い　→　炎上などの原因</a:t>
            </a:r>
            <a:endParaRPr kumimoji="1" lang="en-US" altLang="ja-JP" dirty="0"/>
          </a:p>
          <a:p>
            <a:pPr marL="0" indent="0">
              <a:buNone/>
            </a:pPr>
            <a:r>
              <a:rPr lang="ja-JP" altLang="en-US" dirty="0"/>
              <a:t>　・送り手の意図が通じなかったり誤解されることも</a:t>
            </a:r>
            <a:endParaRPr lang="en-US" altLang="ja-JP" dirty="0"/>
          </a:p>
          <a:p>
            <a:pPr marL="0" indent="0">
              <a:buNone/>
            </a:pPr>
            <a:r>
              <a:rPr lang="ja-JP" altLang="en-US" dirty="0"/>
              <a:t>　　ある　→　コミュニケーションのすれ違い</a:t>
            </a:r>
            <a:endParaRPr lang="en-US" altLang="ja-JP" dirty="0"/>
          </a:p>
          <a:p>
            <a:pPr marL="0" indent="0">
              <a:buNone/>
            </a:pPr>
            <a:r>
              <a:rPr kumimoji="1" lang="ja-JP" altLang="en-US" dirty="0"/>
              <a:t>　・情報の信ぴょう性を見誤ったりする</a:t>
            </a:r>
            <a:endParaRPr kumimoji="1" lang="en-US" altLang="ja-JP" dirty="0"/>
          </a:p>
          <a:p>
            <a:pPr marL="0" indent="0">
              <a:buNone/>
            </a:pPr>
            <a:r>
              <a:rPr lang="ja-JP" altLang="en-US" dirty="0"/>
              <a:t>　　　　　　→　</a:t>
            </a:r>
            <a:r>
              <a:rPr lang="ja-JP" altLang="en-US" dirty="0">
                <a:solidFill>
                  <a:srgbClr val="FF0000"/>
                </a:solidFill>
              </a:rPr>
              <a:t>嘘やフェィクニュースに判断を誤る</a:t>
            </a:r>
            <a:endParaRPr kumimoji="1" lang="ja-JP" altLang="en-US" dirty="0">
              <a:solidFill>
                <a:srgbClr val="FF0000"/>
              </a:solidFill>
            </a:endParaRPr>
          </a:p>
        </p:txBody>
      </p:sp>
    </p:spTree>
    <p:extLst>
      <p:ext uri="{BB962C8B-B14F-4D97-AF65-F5344CB8AC3E}">
        <p14:creationId xmlns:p14="http://schemas.microsoft.com/office/powerpoint/2010/main" val="2031691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確認課題②</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2060575"/>
          </a:xfrm>
        </p:spPr>
        <p:txBody>
          <a:bodyPr/>
          <a:lstStyle/>
          <a:p>
            <a:r>
              <a:rPr lang="ja-JP" altLang="ja-JP" dirty="0"/>
              <a:t>ネットでは「フェイクニュース」とよばれるうその情報が流れることも多い。フェィクニュースは社会不安の時に多く流れる。「コロナウィルス」や</a:t>
            </a:r>
            <a:r>
              <a:rPr lang="ja-JP" altLang="en-US" dirty="0"/>
              <a:t>「コロナワクチン」、</a:t>
            </a:r>
            <a:r>
              <a:rPr lang="ja-JP" altLang="ja-JP" dirty="0"/>
              <a:t>「</a:t>
            </a:r>
            <a:r>
              <a:rPr lang="ja-JP" altLang="en-US" dirty="0"/>
              <a:t>東日本大震災</a:t>
            </a:r>
            <a:r>
              <a:rPr lang="ja-JP" altLang="ja-JP" dirty="0"/>
              <a:t>」などのときに流れたフェイクニュースを調べて書きだしてみよう。　</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39337984"/>
              </p:ext>
            </p:extLst>
          </p:nvPr>
        </p:nvGraphicFramePr>
        <p:xfrm>
          <a:off x="698023" y="4312079"/>
          <a:ext cx="7747953" cy="1851660"/>
        </p:xfrm>
        <a:graphic>
          <a:graphicData uri="http://schemas.openxmlformats.org/drawingml/2006/table">
            <a:tbl>
              <a:tblPr firstRow="1" firstCol="1" bandRow="1">
                <a:tableStyleId>{8A107856-5554-42FB-B03E-39F5DBC370BA}</a:tableStyleId>
              </a:tblPr>
              <a:tblGrid>
                <a:gridCol w="7747953">
                  <a:extLst>
                    <a:ext uri="{9D8B030D-6E8A-4147-A177-3AD203B41FA5}">
                      <a16:colId xmlns:a16="http://schemas.microsoft.com/office/drawing/2014/main" val="20000"/>
                    </a:ext>
                  </a:extLst>
                </a:gridCol>
              </a:tblGrid>
              <a:tr h="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dirty="0"/>
                        <a:t>☞２つ以上</a:t>
                      </a:r>
                      <a:endParaRPr kumimoji="1" lang="ja-JP" altLang="en-US" dirty="0"/>
                    </a:p>
                    <a:p>
                      <a:pPr algn="just">
                        <a:spcAft>
                          <a:spcPts val="0"/>
                        </a:spcAft>
                      </a:pPr>
                      <a:endParaRPr lang="en-US" altLang="ja-JP" sz="1800" kern="100" dirty="0">
                        <a:effectLst/>
                      </a:endParaRPr>
                    </a:p>
                    <a:p>
                      <a:pPr algn="just">
                        <a:spcAft>
                          <a:spcPts val="0"/>
                        </a:spcAft>
                      </a:pPr>
                      <a:endParaRPr lang="en-US" altLang="ja-JP" sz="1800" kern="100" dirty="0">
                        <a:effectLst/>
                      </a:endParaRPr>
                    </a:p>
                    <a:p>
                      <a:pPr algn="just">
                        <a:spcAft>
                          <a:spcPts val="0"/>
                        </a:spcAft>
                      </a:pPr>
                      <a:endParaRPr lang="en-US" altLang="ja-JP" sz="1800" kern="100" dirty="0">
                        <a:effectLst/>
                      </a:endParaRPr>
                    </a:p>
                    <a:p>
                      <a:pPr algn="just">
                        <a:spcAft>
                          <a:spcPts val="0"/>
                        </a:spcAft>
                      </a:pPr>
                      <a:endParaRPr lang="ja-JP" sz="180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01267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6569" y="1758950"/>
            <a:ext cx="4982439" cy="4452719"/>
          </a:xfrm>
          <a:prstGeom prst="rect">
            <a:avLst/>
          </a:prstGeom>
        </p:spPr>
      </p:pic>
      <p:sp>
        <p:nvSpPr>
          <p:cNvPr id="5" name="正方形/長方形 4"/>
          <p:cNvSpPr/>
          <p:nvPr/>
        </p:nvSpPr>
        <p:spPr>
          <a:xfrm>
            <a:off x="3678382" y="6211669"/>
            <a:ext cx="4572000" cy="646331"/>
          </a:xfrm>
          <a:prstGeom prst="rect">
            <a:avLst/>
          </a:prstGeom>
        </p:spPr>
        <p:txBody>
          <a:bodyPr>
            <a:spAutoFit/>
          </a:bodyPr>
          <a:lstStyle/>
          <a:p>
            <a:r>
              <a:rPr lang="en-US" altLang="ja-JP" dirty="0"/>
              <a:t>https://www.soumu.go.jp/johotsusintokei/whitepaper/ja/r03/pdf/n2500000_h.pdf</a:t>
            </a:r>
            <a:endParaRPr lang="ja-JP" altLang="en-US" dirty="0"/>
          </a:p>
        </p:txBody>
      </p:sp>
      <p:sp>
        <p:nvSpPr>
          <p:cNvPr id="6" name="タイトル 5"/>
          <p:cNvSpPr>
            <a:spLocks noGrp="1"/>
          </p:cNvSpPr>
          <p:nvPr>
            <p:ph type="title"/>
          </p:nvPr>
        </p:nvSpPr>
        <p:spPr/>
        <p:txBody>
          <a:bodyPr/>
          <a:lstStyle/>
          <a:p>
            <a:r>
              <a:rPr kumimoji="1" lang="ja-JP" altLang="en-US" dirty="0">
                <a:solidFill>
                  <a:srgbClr val="FF0000"/>
                </a:solidFill>
              </a:rPr>
              <a:t>コロナウィルスについての</a:t>
            </a:r>
            <a:br>
              <a:rPr kumimoji="1" lang="en-US" altLang="ja-JP" dirty="0">
                <a:solidFill>
                  <a:srgbClr val="FF0000"/>
                </a:solidFill>
              </a:rPr>
            </a:br>
            <a:r>
              <a:rPr kumimoji="1" lang="ja-JP" altLang="en-US" dirty="0">
                <a:solidFill>
                  <a:srgbClr val="FF0000"/>
                </a:solidFill>
              </a:rPr>
              <a:t>　　　　　　　　　　フェィクニュース</a:t>
            </a:r>
          </a:p>
        </p:txBody>
      </p:sp>
    </p:spTree>
    <p:extLst>
      <p:ext uri="{BB962C8B-B14F-4D97-AF65-F5344CB8AC3E}">
        <p14:creationId xmlns:p14="http://schemas.microsoft.com/office/powerpoint/2010/main" val="2895085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350E4E0-D8E1-C355-3465-540EAEDD5309}"/>
              </a:ext>
            </a:extLst>
          </p:cNvPr>
          <p:cNvSpPr>
            <a:spLocks noGrp="1"/>
          </p:cNvSpPr>
          <p:nvPr>
            <p:ph type="ctrTitle"/>
          </p:nvPr>
        </p:nvSpPr>
        <p:spPr>
          <a:xfrm>
            <a:off x="685800" y="2036763"/>
            <a:ext cx="7772400" cy="2387600"/>
          </a:xfrm>
        </p:spPr>
        <p:txBody>
          <a:bodyPr/>
          <a:lstStyle/>
          <a:p>
            <a:r>
              <a:rPr lang="ja-JP" altLang="en-US" dirty="0">
                <a:solidFill>
                  <a:srgbClr val="FF0000"/>
                </a:solidFill>
              </a:rPr>
              <a:t>メディアを賢く</a:t>
            </a:r>
            <a:br>
              <a:rPr lang="en-US" altLang="ja-JP" dirty="0">
                <a:solidFill>
                  <a:srgbClr val="FF0000"/>
                </a:solidFill>
              </a:rPr>
            </a:br>
            <a:r>
              <a:rPr lang="ja-JP" altLang="en-US" dirty="0">
                <a:solidFill>
                  <a:srgbClr val="FF0000"/>
                </a:solidFill>
              </a:rPr>
              <a:t>利用するには？</a:t>
            </a:r>
          </a:p>
        </p:txBody>
      </p:sp>
    </p:spTree>
    <p:extLst>
      <p:ext uri="{BB962C8B-B14F-4D97-AF65-F5344CB8AC3E}">
        <p14:creationId xmlns:p14="http://schemas.microsoft.com/office/powerpoint/2010/main" val="17801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endParaRPr kumimoji="1" lang="ja-JP" altLang="en-US" dirty="0">
              <a:solidFill>
                <a:srgbClr val="FF0000"/>
              </a:solidFill>
            </a:endParaRPr>
          </a:p>
        </p:txBody>
      </p:sp>
      <p:sp>
        <p:nvSpPr>
          <p:cNvPr id="5" name="コンテンツ プレースホルダー 4"/>
          <p:cNvSpPr>
            <a:spLocks noGrp="1"/>
          </p:cNvSpPr>
          <p:nvPr>
            <p:ph idx="1"/>
          </p:nvPr>
        </p:nvSpPr>
        <p:spPr>
          <a:xfrm>
            <a:off x="628650" y="2394374"/>
            <a:ext cx="7886700" cy="2167236"/>
          </a:xfrm>
        </p:spPr>
        <p:txBody>
          <a:bodyPr/>
          <a:lstStyle/>
          <a:p>
            <a:pPr marL="0" indent="0">
              <a:buNone/>
            </a:pPr>
            <a:r>
              <a:rPr lang="ja-JP" altLang="en-US" dirty="0"/>
              <a:t>③</a:t>
            </a:r>
            <a:r>
              <a:rPr kumimoji="1" lang="ja-JP" altLang="en-US" dirty="0"/>
              <a:t>（</a:t>
            </a:r>
            <a:r>
              <a:rPr kumimoji="1" lang="ja-JP" altLang="en-US" dirty="0">
                <a:solidFill>
                  <a:srgbClr val="FF0000"/>
                </a:solidFill>
              </a:rPr>
              <a:t>メディアリテラシー</a:t>
            </a:r>
            <a:r>
              <a:rPr kumimoji="1" lang="ja-JP" altLang="en-US" dirty="0"/>
              <a:t>）</a:t>
            </a:r>
            <a:endParaRPr kumimoji="1" lang="en-US" altLang="ja-JP" dirty="0"/>
          </a:p>
          <a:p>
            <a:pPr marL="0" indent="0">
              <a:buNone/>
            </a:pPr>
            <a:r>
              <a:rPr lang="ja-JP" altLang="en-US" dirty="0"/>
              <a:t>　</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472487907"/>
              </p:ext>
            </p:extLst>
          </p:nvPr>
        </p:nvGraphicFramePr>
        <p:xfrm>
          <a:off x="813896" y="2885123"/>
          <a:ext cx="7623521" cy="1706880"/>
        </p:xfrm>
        <a:graphic>
          <a:graphicData uri="http://schemas.openxmlformats.org/drawingml/2006/table">
            <a:tbl>
              <a:tblPr firstRow="1" firstCol="1" bandRow="1">
                <a:tableStyleId>{5C22544A-7EE6-4342-B048-85BDC9FD1C3A}</a:tableStyleId>
              </a:tblPr>
              <a:tblGrid>
                <a:gridCol w="7623521">
                  <a:extLst>
                    <a:ext uri="{9D8B030D-6E8A-4147-A177-3AD203B41FA5}">
                      <a16:colId xmlns:a16="http://schemas.microsoft.com/office/drawing/2014/main" val="20000"/>
                    </a:ext>
                  </a:extLst>
                </a:gridCol>
              </a:tblGrid>
              <a:tr h="0">
                <a:tc>
                  <a:txBody>
                    <a:bodyPr/>
                    <a:lstStyle/>
                    <a:p>
                      <a:pPr algn="just">
                        <a:spcAft>
                          <a:spcPts val="0"/>
                        </a:spcAft>
                      </a:pPr>
                      <a:r>
                        <a:rPr lang="ja-JP" sz="2800" b="0" kern="100" dirty="0">
                          <a:solidFill>
                            <a:schemeClr val="tx1"/>
                          </a:solidFill>
                          <a:effectLst/>
                        </a:rPr>
                        <a:t>・メディアの意味と特性を理解し、</a:t>
                      </a:r>
                      <a:endParaRPr lang="en-US" altLang="ja-JP" sz="2800" b="0" kern="100" dirty="0">
                        <a:solidFill>
                          <a:schemeClr val="tx1"/>
                        </a:solidFill>
                        <a:effectLst/>
                      </a:endParaRPr>
                    </a:p>
                    <a:p>
                      <a:pPr algn="just">
                        <a:spcAft>
                          <a:spcPts val="0"/>
                        </a:spcAft>
                      </a:pPr>
                      <a:r>
                        <a:rPr lang="ja-JP" altLang="en-US" sz="2800" b="0" kern="100" dirty="0">
                          <a:solidFill>
                            <a:schemeClr val="tx1"/>
                          </a:solidFill>
                          <a:effectLst/>
                        </a:rPr>
                        <a:t>　</a:t>
                      </a:r>
                      <a:r>
                        <a:rPr lang="ja-JP" sz="2800" b="0" kern="100" dirty="0">
                          <a:solidFill>
                            <a:schemeClr val="tx1"/>
                          </a:solidFill>
                          <a:effectLst/>
                        </a:rPr>
                        <a:t>受け手として情報を正しく読み解く能力</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pPr algn="just">
                        <a:spcAft>
                          <a:spcPts val="0"/>
                        </a:spcAft>
                      </a:pPr>
                      <a:r>
                        <a:rPr lang="ja-JP" sz="2800" b="0" kern="100" dirty="0">
                          <a:solidFill>
                            <a:schemeClr val="tx1"/>
                          </a:solidFill>
                          <a:effectLst/>
                        </a:rPr>
                        <a:t>・送り手として正確に情報を表現・発信する能力</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algn="just">
                        <a:spcAft>
                          <a:spcPts val="0"/>
                        </a:spcAft>
                      </a:pPr>
                      <a:r>
                        <a:rPr lang="ja-JP" sz="2800" b="0" kern="100" dirty="0">
                          <a:solidFill>
                            <a:schemeClr val="tx1"/>
                          </a:solidFill>
                          <a:effectLst/>
                        </a:rPr>
                        <a:t>・メディアのあり方を考え、自ら行動できる能力</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8" name="下矢印 7"/>
          <p:cNvSpPr/>
          <p:nvPr/>
        </p:nvSpPr>
        <p:spPr>
          <a:xfrm>
            <a:off x="3148446" y="5083454"/>
            <a:ext cx="1288473" cy="36368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13896" y="5667066"/>
            <a:ext cx="7886699" cy="646331"/>
          </a:xfrm>
          <a:prstGeom prst="rect">
            <a:avLst/>
          </a:prstGeom>
          <a:noFill/>
        </p:spPr>
        <p:txBody>
          <a:bodyPr wrap="square" rtlCol="0">
            <a:spAutoFit/>
          </a:bodyPr>
          <a:lstStyle/>
          <a:p>
            <a:r>
              <a:rPr kumimoji="1" lang="ja-JP" altLang="en-US" sz="3600" dirty="0">
                <a:solidFill>
                  <a:srgbClr val="FF0000"/>
                </a:solidFill>
              </a:rPr>
              <a:t>情報社会で生きる私たちに必要な能力</a:t>
            </a:r>
          </a:p>
        </p:txBody>
      </p:sp>
      <p:sp>
        <p:nvSpPr>
          <p:cNvPr id="10" name="角丸四角形吹き出し 9"/>
          <p:cNvSpPr/>
          <p:nvPr/>
        </p:nvSpPr>
        <p:spPr>
          <a:xfrm>
            <a:off x="5699760" y="2173279"/>
            <a:ext cx="2627859" cy="625379"/>
          </a:xfrm>
          <a:prstGeom prst="wedgeRoundRectCallout">
            <a:avLst>
              <a:gd name="adj1" fmla="val -54166"/>
              <a:gd name="adj2" fmla="val 7921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dirty="0">
                <a:solidFill>
                  <a:schemeClr val="tx1"/>
                </a:solidFill>
              </a:rPr>
              <a:t>その情報、本当？</a:t>
            </a:r>
          </a:p>
        </p:txBody>
      </p:sp>
      <p:sp>
        <p:nvSpPr>
          <p:cNvPr id="11" name="角丸四角形吹き出し 10"/>
          <p:cNvSpPr/>
          <p:nvPr/>
        </p:nvSpPr>
        <p:spPr>
          <a:xfrm>
            <a:off x="6850380" y="2947633"/>
            <a:ext cx="2117319" cy="625379"/>
          </a:xfrm>
          <a:prstGeom prst="wedgeRoundRectCallout">
            <a:avLst>
              <a:gd name="adj1" fmla="val -54166"/>
              <a:gd name="adj2" fmla="val 79213"/>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400" dirty="0">
                <a:solidFill>
                  <a:schemeClr val="tx1"/>
                </a:solidFill>
              </a:rPr>
              <a:t>慎重に発信！</a:t>
            </a:r>
            <a:endParaRPr kumimoji="1" lang="ja-JP" altLang="en-US" sz="2400" dirty="0">
              <a:solidFill>
                <a:schemeClr val="tx1"/>
              </a:solidFill>
            </a:endParaRPr>
          </a:p>
        </p:txBody>
      </p:sp>
      <p:sp>
        <p:nvSpPr>
          <p:cNvPr id="12" name="角丸四角形吹き出し 11"/>
          <p:cNvSpPr/>
          <p:nvPr/>
        </p:nvSpPr>
        <p:spPr>
          <a:xfrm>
            <a:off x="6614160" y="4678468"/>
            <a:ext cx="2353539" cy="625379"/>
          </a:xfrm>
          <a:prstGeom prst="wedgeRoundRectCallout">
            <a:avLst>
              <a:gd name="adj1" fmla="val -59564"/>
              <a:gd name="adj2" fmla="val -65784"/>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2400" dirty="0">
                <a:solidFill>
                  <a:schemeClr val="tx1"/>
                </a:solidFill>
              </a:rPr>
              <a:t>よい方向で活用</a:t>
            </a:r>
          </a:p>
        </p:txBody>
      </p:sp>
    </p:spTree>
    <p:extLst>
      <p:ext uri="{BB962C8B-B14F-4D97-AF65-F5344CB8AC3E}">
        <p14:creationId xmlns:p14="http://schemas.microsoft.com/office/powerpoint/2010/main" val="3779484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350E4E0-D8E1-C355-3465-540EAEDD5309}"/>
              </a:ext>
            </a:extLst>
          </p:cNvPr>
          <p:cNvSpPr>
            <a:spLocks noGrp="1"/>
          </p:cNvSpPr>
          <p:nvPr>
            <p:ph type="ctrTitle"/>
          </p:nvPr>
        </p:nvSpPr>
        <p:spPr>
          <a:xfrm>
            <a:off x="685800" y="2036763"/>
            <a:ext cx="7772400" cy="2387600"/>
          </a:xfrm>
        </p:spPr>
        <p:txBody>
          <a:bodyPr>
            <a:normAutofit/>
          </a:bodyPr>
          <a:lstStyle/>
          <a:p>
            <a:r>
              <a:rPr lang="ja-JP" altLang="en-US" dirty="0">
                <a:solidFill>
                  <a:srgbClr val="FF0000"/>
                </a:solidFill>
              </a:rPr>
              <a:t>ＳＮＳの発展で</a:t>
            </a:r>
            <a:br>
              <a:rPr lang="en-US" altLang="ja-JP" dirty="0">
                <a:solidFill>
                  <a:srgbClr val="FF0000"/>
                </a:solidFill>
              </a:rPr>
            </a:br>
            <a:r>
              <a:rPr lang="ja-JP" altLang="en-US" dirty="0">
                <a:solidFill>
                  <a:srgbClr val="FF0000"/>
                </a:solidFill>
              </a:rPr>
              <a:t>生じた新しい課題</a:t>
            </a:r>
          </a:p>
        </p:txBody>
      </p:sp>
    </p:spTree>
    <p:extLst>
      <p:ext uri="{BB962C8B-B14F-4D97-AF65-F5344CB8AC3E}">
        <p14:creationId xmlns:p14="http://schemas.microsoft.com/office/powerpoint/2010/main" val="1150658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3AF03F4-5B59-909B-1E83-1DBF64435E7D}"/>
              </a:ext>
            </a:extLst>
          </p:cNvPr>
          <p:cNvSpPr>
            <a:spLocks noGrp="1"/>
          </p:cNvSpPr>
          <p:nvPr>
            <p:ph type="title"/>
          </p:nvPr>
        </p:nvSpPr>
        <p:spPr/>
        <p:txBody>
          <a:bodyPr/>
          <a:lstStyle/>
          <a:p>
            <a:r>
              <a:rPr lang="ja-JP" altLang="en-US" dirty="0">
                <a:solidFill>
                  <a:srgbClr val="FF0000"/>
                </a:solidFill>
              </a:rPr>
              <a:t>タイムラインや広告は</a:t>
            </a:r>
            <a:br>
              <a:rPr lang="en-US" altLang="ja-JP" dirty="0">
                <a:solidFill>
                  <a:srgbClr val="FF0000"/>
                </a:solidFill>
              </a:rPr>
            </a:br>
            <a:r>
              <a:rPr lang="ja-JP" altLang="en-US" dirty="0">
                <a:solidFill>
                  <a:srgbClr val="FF0000"/>
                </a:solidFill>
              </a:rPr>
              <a:t>　　人にあわせて表示される・・</a:t>
            </a:r>
          </a:p>
        </p:txBody>
      </p:sp>
      <p:pic>
        <p:nvPicPr>
          <p:cNvPr id="1026" name="Picture 2" descr="写真の説明はありません。">
            <a:extLst>
              <a:ext uri="{FF2B5EF4-FFF2-40B4-BE49-F238E27FC236}">
                <a16:creationId xmlns:a16="http://schemas.microsoft.com/office/drawing/2014/main" id="{E19C96E5-6435-C2A8-85F5-6EC93A8412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8212" y="1730917"/>
            <a:ext cx="2883984" cy="512708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0CDCC709-0C39-BC19-1652-44001FC7B86F}"/>
              </a:ext>
            </a:extLst>
          </p:cNvPr>
          <p:cNvSpPr txBox="1"/>
          <p:nvPr/>
        </p:nvSpPr>
        <p:spPr>
          <a:xfrm>
            <a:off x="289931" y="1880063"/>
            <a:ext cx="5330283" cy="954107"/>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dirty="0"/>
              <a:t>「温泉」を検索していたら　</a:t>
            </a:r>
            <a:endParaRPr kumimoji="1" lang="en-US" altLang="ja-JP" sz="2800" dirty="0"/>
          </a:p>
          <a:p>
            <a:r>
              <a:rPr lang="ja-JP" altLang="en-US" sz="2800" dirty="0"/>
              <a:t>　　広告が</a:t>
            </a:r>
            <a:r>
              <a:rPr kumimoji="1" lang="ja-JP" altLang="en-US" sz="2800" dirty="0"/>
              <a:t>・・　　　　　　　　　　→</a:t>
            </a:r>
            <a:r>
              <a:rPr lang="ja-JP" altLang="en-US" sz="2800" dirty="0"/>
              <a:t>　</a:t>
            </a:r>
            <a:endParaRPr kumimoji="1" lang="en-US" altLang="ja-JP" sz="2800" dirty="0"/>
          </a:p>
        </p:txBody>
      </p:sp>
      <p:sp>
        <p:nvSpPr>
          <p:cNvPr id="6" name="矢印: 下 5">
            <a:extLst>
              <a:ext uri="{FF2B5EF4-FFF2-40B4-BE49-F238E27FC236}">
                <a16:creationId xmlns:a16="http://schemas.microsoft.com/office/drawing/2014/main" id="{CA1C0721-B077-CA0B-BD7F-31E3870DBB72}"/>
              </a:ext>
            </a:extLst>
          </p:cNvPr>
          <p:cNvSpPr/>
          <p:nvPr/>
        </p:nvSpPr>
        <p:spPr>
          <a:xfrm>
            <a:off x="2107580" y="2930604"/>
            <a:ext cx="1159727" cy="25647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BFFF15A-D45E-2F31-2E2F-13B313F4A5FE}"/>
              </a:ext>
            </a:extLst>
          </p:cNvPr>
          <p:cNvSpPr txBox="1"/>
          <p:nvPr/>
        </p:nvSpPr>
        <p:spPr>
          <a:xfrm>
            <a:off x="501805" y="3283516"/>
            <a:ext cx="5118410" cy="2246769"/>
          </a:xfrm>
          <a:prstGeom prst="rect">
            <a:avLst/>
          </a:prstGeom>
          <a:noFill/>
        </p:spPr>
        <p:txBody>
          <a:bodyPr wrap="square" rtlCol="0">
            <a:spAutoFit/>
          </a:bodyPr>
          <a:lstStyle/>
          <a:p>
            <a:r>
              <a:rPr kumimoji="1" lang="ja-JP" altLang="en-US" sz="2800" dirty="0"/>
              <a:t>ＳＮＳのタイムラインや広告は</a:t>
            </a:r>
            <a:endParaRPr kumimoji="1" lang="en-US" altLang="ja-JP" sz="2800" dirty="0"/>
          </a:p>
          <a:p>
            <a:r>
              <a:rPr lang="ja-JP" altLang="en-US" sz="2800" dirty="0"/>
              <a:t>その人の嗜好や検索に合わせて</a:t>
            </a:r>
            <a:endParaRPr lang="en-US" altLang="ja-JP" sz="2800" dirty="0"/>
          </a:p>
          <a:p>
            <a:r>
              <a:rPr kumimoji="1" lang="ja-JP" altLang="en-US" sz="2800" dirty="0"/>
              <a:t>表示されるしくみ</a:t>
            </a:r>
            <a:endParaRPr kumimoji="1" lang="en-US" altLang="ja-JP" sz="2800" dirty="0"/>
          </a:p>
          <a:p>
            <a:endParaRPr lang="en-US" altLang="ja-JP" sz="2800" dirty="0">
              <a:solidFill>
                <a:srgbClr val="FF0000"/>
              </a:solidFill>
            </a:endParaRPr>
          </a:p>
          <a:p>
            <a:r>
              <a:rPr kumimoji="1" lang="ja-JP" altLang="en-US" sz="2800" dirty="0">
                <a:solidFill>
                  <a:srgbClr val="FF0000"/>
                </a:solidFill>
              </a:rPr>
              <a:t>情報や考えが偏る可能性・・</a:t>
            </a:r>
          </a:p>
        </p:txBody>
      </p:sp>
      <p:sp>
        <p:nvSpPr>
          <p:cNvPr id="2" name="矢印: 下 1">
            <a:extLst>
              <a:ext uri="{FF2B5EF4-FFF2-40B4-BE49-F238E27FC236}">
                <a16:creationId xmlns:a16="http://schemas.microsoft.com/office/drawing/2014/main" id="{DB5593F9-4894-B56B-B162-288FD951F996}"/>
              </a:ext>
            </a:extLst>
          </p:cNvPr>
          <p:cNvSpPr/>
          <p:nvPr/>
        </p:nvSpPr>
        <p:spPr>
          <a:xfrm>
            <a:off x="2107580" y="4720189"/>
            <a:ext cx="1159727" cy="25647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46657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6A0A7B-7CC2-1577-383F-B9603CF968CE}"/>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確認課題③</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9C03E7A1-CA8F-BF99-1B11-50013F544175}"/>
              </a:ext>
            </a:extLst>
          </p:cNvPr>
          <p:cNvSpPr>
            <a:spLocks noGrp="1"/>
          </p:cNvSpPr>
          <p:nvPr>
            <p:ph idx="1"/>
          </p:nvPr>
        </p:nvSpPr>
        <p:spPr>
          <a:xfrm>
            <a:off x="628650" y="1825625"/>
            <a:ext cx="7886700" cy="471526"/>
          </a:xfrm>
        </p:spPr>
        <p:txBody>
          <a:bodyPr>
            <a:normAutofit lnSpcReduction="10000"/>
          </a:bodyPr>
          <a:lstStyle/>
          <a:p>
            <a:r>
              <a:rPr kumimoji="1" lang="ja-JP" altLang="en-US" dirty="0"/>
              <a:t>次の言葉を調べ、実際の例・経験を書きだそう</a:t>
            </a:r>
          </a:p>
        </p:txBody>
      </p:sp>
      <p:graphicFrame>
        <p:nvGraphicFramePr>
          <p:cNvPr id="4" name="表 3">
            <a:extLst>
              <a:ext uri="{FF2B5EF4-FFF2-40B4-BE49-F238E27FC236}">
                <a16:creationId xmlns:a16="http://schemas.microsoft.com/office/drawing/2014/main" id="{81149079-8F84-C79D-7DBB-2B25223AFEB9}"/>
              </a:ext>
            </a:extLst>
          </p:cNvPr>
          <p:cNvGraphicFramePr>
            <a:graphicFrameLocks noGrp="1"/>
          </p:cNvGraphicFramePr>
          <p:nvPr>
            <p:extLst>
              <p:ext uri="{D42A27DB-BD31-4B8C-83A1-F6EECF244321}">
                <p14:modId xmlns:p14="http://schemas.microsoft.com/office/powerpoint/2010/main" val="2692042597"/>
              </p:ext>
            </p:extLst>
          </p:nvPr>
        </p:nvGraphicFramePr>
        <p:xfrm>
          <a:off x="434901" y="2400733"/>
          <a:ext cx="8154330" cy="2621280"/>
        </p:xfrm>
        <a:graphic>
          <a:graphicData uri="http://schemas.openxmlformats.org/drawingml/2006/table">
            <a:tbl>
              <a:tblPr firstRow="1" bandRow="1">
                <a:tableStyleId>{21E4AEA4-8DFA-4A89-87EB-49C32662AFE0}</a:tableStyleId>
              </a:tblPr>
              <a:tblGrid>
                <a:gridCol w="2723392">
                  <a:extLst>
                    <a:ext uri="{9D8B030D-6E8A-4147-A177-3AD203B41FA5}">
                      <a16:colId xmlns:a16="http://schemas.microsoft.com/office/drawing/2014/main" val="1365127440"/>
                    </a:ext>
                  </a:extLst>
                </a:gridCol>
                <a:gridCol w="2715469">
                  <a:extLst>
                    <a:ext uri="{9D8B030D-6E8A-4147-A177-3AD203B41FA5}">
                      <a16:colId xmlns:a16="http://schemas.microsoft.com/office/drawing/2014/main" val="292722710"/>
                    </a:ext>
                  </a:extLst>
                </a:gridCol>
                <a:gridCol w="2715469">
                  <a:extLst>
                    <a:ext uri="{9D8B030D-6E8A-4147-A177-3AD203B41FA5}">
                      <a16:colId xmlns:a16="http://schemas.microsoft.com/office/drawing/2014/main" val="1097438247"/>
                    </a:ext>
                  </a:extLst>
                </a:gridCol>
              </a:tblGrid>
              <a:tr h="370840">
                <a:tc>
                  <a:txBody>
                    <a:bodyPr/>
                    <a:lstStyle/>
                    <a:p>
                      <a:endParaRPr kumimoji="1" lang="ja-JP" altLang="en-US" sz="2800"/>
                    </a:p>
                  </a:txBody>
                  <a:tcPr/>
                </a:tc>
                <a:tc>
                  <a:txBody>
                    <a:bodyPr/>
                    <a:lstStyle/>
                    <a:p>
                      <a:r>
                        <a:rPr kumimoji="1" lang="ja-JP" altLang="en-US" dirty="0"/>
                        <a:t>意味</a:t>
                      </a:r>
                    </a:p>
                  </a:txBody>
                  <a:tcPr/>
                </a:tc>
                <a:tc>
                  <a:txBody>
                    <a:bodyPr/>
                    <a:lstStyle/>
                    <a:p>
                      <a:r>
                        <a:rPr kumimoji="1" lang="ja-JP" altLang="en-US" strike="sngStrike" dirty="0"/>
                        <a:t>実際の例・経験</a:t>
                      </a:r>
                    </a:p>
                  </a:txBody>
                  <a:tcPr/>
                </a:tc>
                <a:extLst>
                  <a:ext uri="{0D108BD9-81ED-4DB2-BD59-A6C34878D82A}">
                    <a16:rowId xmlns:a16="http://schemas.microsoft.com/office/drawing/2014/main" val="2106698412"/>
                  </a:ext>
                </a:extLst>
              </a:tr>
              <a:tr h="370840">
                <a:tc>
                  <a:txBody>
                    <a:bodyPr/>
                    <a:lstStyle/>
                    <a:p>
                      <a:r>
                        <a:rPr kumimoji="1" lang="ja-JP" altLang="en-US" sz="2400" dirty="0"/>
                        <a:t>フィルターバブル</a:t>
                      </a:r>
                    </a:p>
                  </a:txBody>
                  <a:tcPr/>
                </a:tc>
                <a:tc>
                  <a:txBody>
                    <a:bodyPr/>
                    <a:lstStyle/>
                    <a:p>
                      <a:endParaRPr kumimoji="1" lang="en-US" altLang="ja-JP" dirty="0"/>
                    </a:p>
                    <a:p>
                      <a:endParaRPr kumimoji="1" lang="en-US" altLang="ja-JP" dirty="0"/>
                    </a:p>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2805740411"/>
                  </a:ext>
                </a:extLst>
              </a:tr>
              <a:tr h="370840">
                <a:tc>
                  <a:txBody>
                    <a:bodyPr/>
                    <a:lstStyle/>
                    <a:p>
                      <a:r>
                        <a:rPr kumimoji="1" lang="ja-JP" altLang="en-US" sz="2400" dirty="0"/>
                        <a:t>エコーチェンバー</a:t>
                      </a:r>
                    </a:p>
                  </a:txBody>
                  <a:tcPr/>
                </a:tc>
                <a:tc>
                  <a:txBody>
                    <a:bodyPr/>
                    <a:lstStyle/>
                    <a:p>
                      <a:endParaRPr kumimoji="1" lang="en-US" altLang="ja-JP" dirty="0"/>
                    </a:p>
                    <a:p>
                      <a:endParaRPr kumimoji="1" lang="en-US" altLang="ja-JP" dirty="0"/>
                    </a:p>
                    <a:p>
                      <a:endParaRPr kumimoji="1" lang="en-US" altLang="ja-JP" dirty="0"/>
                    </a:p>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30632290"/>
                  </a:ext>
                </a:extLst>
              </a:tr>
            </a:tbl>
          </a:graphicData>
        </a:graphic>
      </p:graphicFrame>
    </p:spTree>
    <p:extLst>
      <p:ext uri="{BB962C8B-B14F-4D97-AF65-F5344CB8AC3E}">
        <p14:creationId xmlns:p14="http://schemas.microsoft.com/office/powerpoint/2010/main" val="1132556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6044B-B8C4-37B4-924C-CCE6A36FEC07}"/>
              </a:ext>
            </a:extLst>
          </p:cNvPr>
          <p:cNvSpPr>
            <a:spLocks noGrp="1"/>
          </p:cNvSpPr>
          <p:nvPr>
            <p:ph type="title"/>
          </p:nvPr>
        </p:nvSpPr>
        <p:spPr>
          <a:xfrm>
            <a:off x="227207" y="365126"/>
            <a:ext cx="8738374" cy="1325563"/>
          </a:xfrm>
        </p:spPr>
        <p:txBody>
          <a:bodyPr/>
          <a:lstStyle/>
          <a:p>
            <a:r>
              <a:rPr lang="ja-JP" altLang="en-US" b="0" i="0" dirty="0">
                <a:solidFill>
                  <a:srgbClr val="FF0000"/>
                </a:solidFill>
                <a:effectLst/>
                <a:highlight>
                  <a:srgbClr val="FFFFFF"/>
                </a:highlight>
                <a:latin typeface="ＭＳ Ｐゴシック" panose="020B0600070205080204" pitchFamily="50" charset="-128"/>
                <a:ea typeface="ＭＳ Ｐゴシック" panose="020B0600070205080204" pitchFamily="50" charset="-128"/>
              </a:rPr>
              <a:t>インターネット上の意見・思想の偏り</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7D35D62A-091F-9A31-1954-61F9D747A82C}"/>
              </a:ext>
            </a:extLst>
          </p:cNvPr>
          <p:cNvSpPr>
            <a:spLocks noGrp="1"/>
          </p:cNvSpPr>
          <p:nvPr>
            <p:ph idx="1"/>
          </p:nvPr>
        </p:nvSpPr>
        <p:spPr>
          <a:xfrm>
            <a:off x="392383" y="1825625"/>
            <a:ext cx="8359233" cy="4842804"/>
          </a:xfrm>
        </p:spPr>
        <p:txBody>
          <a:bodyPr>
            <a:normAutofit/>
          </a:bodyPr>
          <a:lstStyle/>
          <a:p>
            <a:pPr marL="0" indent="0">
              <a:buNone/>
            </a:pPr>
            <a:r>
              <a:rPr kumimoji="1" lang="ja-JP" altLang="en-US" dirty="0">
                <a:solidFill>
                  <a:srgbClr val="FF0000"/>
                </a:solidFill>
              </a:rPr>
              <a:t>フィルターバブル　</a:t>
            </a:r>
            <a:r>
              <a:rPr kumimoji="1" lang="ja-JP" altLang="en-US" dirty="0"/>
              <a:t>＝受け取る情報の偏り</a:t>
            </a:r>
            <a:endParaRPr kumimoji="1" lang="en-US" altLang="ja-JP" dirty="0"/>
          </a:p>
          <a:p>
            <a:pPr lvl="1"/>
            <a:r>
              <a:rPr lang="ja-JP" altLang="en-US" dirty="0"/>
              <a:t>アルゴリズム機能で配信された情報を受け取り続けることにより</a:t>
            </a:r>
            <a:r>
              <a:rPr lang="ja-JP" altLang="en-US" u="sng" dirty="0">
                <a:solidFill>
                  <a:srgbClr val="FF0000"/>
                </a:solidFill>
              </a:rPr>
              <a:t>自身の興味のある情報だけにしか触れなくなる</a:t>
            </a:r>
            <a:r>
              <a:rPr lang="ja-JP" altLang="en-US" dirty="0"/>
              <a:t>こと</a:t>
            </a:r>
            <a:endParaRPr lang="en-US" altLang="ja-JP" dirty="0"/>
          </a:p>
          <a:p>
            <a:pPr lvl="1"/>
            <a:r>
              <a:rPr lang="ja-JP" altLang="en-US" dirty="0"/>
              <a:t>このバブルの内側では、自身と似た考え・意見が多く集まり、反対のものは排除（フィルタリング）されるため、その存在そのものに気付きづらい。</a:t>
            </a:r>
            <a:endParaRPr lang="en-US" altLang="ja-JP" dirty="0"/>
          </a:p>
          <a:p>
            <a:pPr marL="0" indent="0">
              <a:buNone/>
            </a:pPr>
            <a:r>
              <a:rPr kumimoji="1" lang="ja-JP" altLang="en-US" dirty="0">
                <a:solidFill>
                  <a:srgbClr val="FF0000"/>
                </a:solidFill>
              </a:rPr>
              <a:t>エコーチェンバー　</a:t>
            </a:r>
            <a:r>
              <a:rPr kumimoji="1" lang="ja-JP" altLang="en-US" dirty="0"/>
              <a:t>＝情報発信から似た意見が集まる</a:t>
            </a:r>
            <a:endParaRPr kumimoji="1" lang="en-US" altLang="ja-JP" dirty="0"/>
          </a:p>
          <a:p>
            <a:pPr lvl="1"/>
            <a:r>
              <a:rPr kumimoji="1" lang="en-US" altLang="ja-JP" dirty="0"/>
              <a:t>SNS</a:t>
            </a:r>
            <a:r>
              <a:rPr kumimoji="1" lang="ja-JP" altLang="en-US" dirty="0"/>
              <a:t>等で自分と似た興味関心を持つユーザーが集まる場でコミュニケーションする結果、</a:t>
            </a:r>
            <a:r>
              <a:rPr kumimoji="1" lang="ja-JP" altLang="en-US" u="sng" dirty="0">
                <a:solidFill>
                  <a:srgbClr val="FF0000"/>
                </a:solidFill>
              </a:rPr>
              <a:t>自分が発信した意見に似た意見が返ってきて特定の意見や思想が増幅していく状態</a:t>
            </a:r>
            <a:endParaRPr kumimoji="1" lang="en-US" altLang="ja-JP" u="sng" dirty="0">
              <a:solidFill>
                <a:srgbClr val="FF0000"/>
              </a:solidFill>
            </a:endParaRPr>
          </a:p>
          <a:p>
            <a:pPr lvl="1"/>
            <a:r>
              <a:rPr kumimoji="1" lang="ja-JP" altLang="en-US" dirty="0"/>
              <a:t>何度も同じような意見を聞くことで、それが正しく、間違いのないものであると、より強く信じ込んでしまう傾向にある</a:t>
            </a:r>
            <a:endParaRPr kumimoji="1" lang="en-US" altLang="ja-JP" dirty="0"/>
          </a:p>
          <a:p>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47770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93D372C-92C1-9172-CA71-AA9695D7B4AE}"/>
              </a:ext>
            </a:extLst>
          </p:cNvPr>
          <p:cNvSpPr>
            <a:spLocks noGrp="1"/>
          </p:cNvSpPr>
          <p:nvPr>
            <p:ph type="title"/>
          </p:nvPr>
        </p:nvSpPr>
        <p:spPr/>
        <p:txBody>
          <a:bodyPr/>
          <a:lstStyle/>
          <a:p>
            <a:r>
              <a:rPr kumimoji="1" lang="ja-JP" altLang="en-US" dirty="0">
                <a:solidFill>
                  <a:srgbClr val="FF0000"/>
                </a:solidFill>
              </a:rPr>
              <a:t>２．コミュニケーション</a:t>
            </a:r>
            <a:br>
              <a:rPr kumimoji="1" lang="en-US" altLang="ja-JP" dirty="0">
                <a:solidFill>
                  <a:srgbClr val="FF0000"/>
                </a:solidFill>
              </a:rPr>
            </a:br>
            <a:r>
              <a:rPr kumimoji="1" lang="ja-JP" altLang="en-US" dirty="0">
                <a:solidFill>
                  <a:srgbClr val="FF0000"/>
                </a:solidFill>
              </a:rPr>
              <a:t>　　　　　　　手段の特性</a:t>
            </a:r>
            <a:endParaRPr lang="ja-JP" altLang="en-US" dirty="0"/>
          </a:p>
        </p:txBody>
      </p:sp>
      <p:sp>
        <p:nvSpPr>
          <p:cNvPr id="5" name="テキスト プレースホルダー 4">
            <a:extLst>
              <a:ext uri="{FF2B5EF4-FFF2-40B4-BE49-F238E27FC236}">
                <a16:creationId xmlns:a16="http://schemas.microsoft.com/office/drawing/2014/main" id="{E82A2FFE-F901-A5EF-11A0-362E866B2743}"/>
              </a:ext>
            </a:extLst>
          </p:cNvPr>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139889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ＴＲＹ</a:t>
            </a:r>
            <a:r>
              <a:rPr kumimoji="1" lang="en-US" altLang="ja-JP" dirty="0">
                <a:solidFill>
                  <a:srgbClr val="FF0000"/>
                </a:solidFill>
              </a:rPr>
              <a:t>】</a:t>
            </a:r>
            <a:r>
              <a:rPr kumimoji="1" lang="ja-JP" altLang="en-US" dirty="0">
                <a:solidFill>
                  <a:srgbClr val="FF0000"/>
                </a:solidFill>
              </a:rPr>
              <a:t>①</a:t>
            </a:r>
          </a:p>
        </p:txBody>
      </p:sp>
      <p:sp>
        <p:nvSpPr>
          <p:cNvPr id="3" name="コンテンツ プレースホルダー 2"/>
          <p:cNvSpPr>
            <a:spLocks noGrp="1"/>
          </p:cNvSpPr>
          <p:nvPr>
            <p:ph idx="1"/>
          </p:nvPr>
        </p:nvSpPr>
        <p:spPr/>
        <p:txBody>
          <a:bodyPr/>
          <a:lstStyle/>
          <a:p>
            <a:r>
              <a:rPr kumimoji="1" lang="ja-JP" altLang="en-US" dirty="0"/>
              <a:t>インターネットがなかった時代と今を比較して便利になったことは何だろう。具体的な状況をあげて、なかった時代と現在の方法を比較してみよう。</a:t>
            </a:r>
          </a:p>
        </p:txBody>
      </p:sp>
      <p:graphicFrame>
        <p:nvGraphicFramePr>
          <p:cNvPr id="4" name="表 3"/>
          <p:cNvGraphicFramePr>
            <a:graphicFrameLocks noGrp="1"/>
          </p:cNvGraphicFramePr>
          <p:nvPr>
            <p:extLst>
              <p:ext uri="{D42A27DB-BD31-4B8C-83A1-F6EECF244321}">
                <p14:modId xmlns:p14="http://schemas.microsoft.com/office/powerpoint/2010/main" val="3659849033"/>
              </p:ext>
            </p:extLst>
          </p:nvPr>
        </p:nvGraphicFramePr>
        <p:xfrm>
          <a:off x="275358" y="3150277"/>
          <a:ext cx="8593283" cy="2973427"/>
        </p:xfrm>
        <a:graphic>
          <a:graphicData uri="http://schemas.openxmlformats.org/drawingml/2006/table">
            <a:tbl>
              <a:tblPr firstRow="1" bandRow="1">
                <a:tableStyleId>{00A15C55-8517-42AA-B614-E9B94910E393}</a:tableStyleId>
              </a:tblPr>
              <a:tblGrid>
                <a:gridCol w="2864125">
                  <a:extLst>
                    <a:ext uri="{9D8B030D-6E8A-4147-A177-3AD203B41FA5}">
                      <a16:colId xmlns:a16="http://schemas.microsoft.com/office/drawing/2014/main" val="20000"/>
                    </a:ext>
                  </a:extLst>
                </a:gridCol>
                <a:gridCol w="2864125">
                  <a:extLst>
                    <a:ext uri="{9D8B030D-6E8A-4147-A177-3AD203B41FA5}">
                      <a16:colId xmlns:a16="http://schemas.microsoft.com/office/drawing/2014/main" val="20001"/>
                    </a:ext>
                  </a:extLst>
                </a:gridCol>
                <a:gridCol w="2865033">
                  <a:extLst>
                    <a:ext uri="{9D8B030D-6E8A-4147-A177-3AD203B41FA5}">
                      <a16:colId xmlns:a16="http://schemas.microsoft.com/office/drawing/2014/main" val="20002"/>
                    </a:ext>
                  </a:extLst>
                </a:gridCol>
              </a:tblGrid>
              <a:tr h="413107">
                <a:tc>
                  <a:txBody>
                    <a:bodyPr/>
                    <a:lstStyle/>
                    <a:p>
                      <a:pPr algn="ctr">
                        <a:spcAft>
                          <a:spcPts val="0"/>
                        </a:spcAft>
                      </a:pPr>
                      <a:r>
                        <a:rPr lang="ja-JP" sz="2400" kern="100" dirty="0">
                          <a:effectLst/>
                        </a:rPr>
                        <a:t>状況</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400" kern="100">
                          <a:effectLst/>
                        </a:rPr>
                        <a:t>なかった時代</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400" kern="100">
                          <a:effectLst/>
                        </a:rPr>
                        <a:t>ある時代</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478642">
                <a:tc>
                  <a:txBody>
                    <a:bodyPr/>
                    <a:lstStyle/>
                    <a:p>
                      <a:pPr algn="just">
                        <a:spcAft>
                          <a:spcPts val="0"/>
                        </a:spcAft>
                      </a:pPr>
                      <a:r>
                        <a:rPr lang="ja-JP" altLang="en-US" sz="2400" kern="100" dirty="0">
                          <a:effectLst/>
                        </a:rPr>
                        <a:t>・</a:t>
                      </a:r>
                      <a:r>
                        <a:rPr lang="ja-JP" sz="2400" kern="100" dirty="0">
                          <a:effectLst/>
                        </a:rPr>
                        <a:t>天気を調べる</a:t>
                      </a:r>
                    </a:p>
                    <a:p>
                      <a:pPr algn="just">
                        <a:spcAft>
                          <a:spcPts val="0"/>
                        </a:spcAft>
                      </a:pPr>
                      <a:endParaRPr lang="en-US" altLang="ja-JP" sz="2400" kern="100" dirty="0">
                        <a:effectLst/>
                      </a:endParaRPr>
                    </a:p>
                    <a:p>
                      <a:pPr algn="just">
                        <a:spcAft>
                          <a:spcPts val="0"/>
                        </a:spcAft>
                      </a:pPr>
                      <a:r>
                        <a:rPr lang="ja-JP" altLang="en-US" sz="2400" kern="100" dirty="0">
                          <a:effectLst/>
                        </a:rPr>
                        <a:t>・</a:t>
                      </a:r>
                      <a:r>
                        <a:rPr lang="ja-JP" sz="2400" kern="100" dirty="0">
                          <a:effectLst/>
                        </a:rPr>
                        <a:t>映画の開始</a:t>
                      </a:r>
                      <a:endParaRPr lang="en-US" altLang="ja-JP" sz="2400" kern="100" dirty="0">
                        <a:effectLst/>
                      </a:endParaRPr>
                    </a:p>
                    <a:p>
                      <a:pPr algn="just">
                        <a:spcAft>
                          <a:spcPts val="0"/>
                        </a:spcAft>
                      </a:pPr>
                      <a:r>
                        <a:rPr lang="ja-JP" altLang="en-US" sz="2400" kern="100" dirty="0">
                          <a:effectLst/>
                        </a:rPr>
                        <a:t>　　　</a:t>
                      </a:r>
                      <a:r>
                        <a:rPr lang="ja-JP" sz="2400" kern="100" dirty="0">
                          <a:effectLst/>
                        </a:rPr>
                        <a:t>時刻を調べる</a:t>
                      </a:r>
                    </a:p>
                    <a:p>
                      <a:pPr algn="just">
                        <a:spcAft>
                          <a:spcPts val="0"/>
                        </a:spcAft>
                      </a:pPr>
                      <a:r>
                        <a:rPr lang="en-US" sz="2400" kern="100" dirty="0">
                          <a:effectLst/>
                        </a:rPr>
                        <a:t> </a:t>
                      </a:r>
                      <a:endParaRPr lang="ja-JP" sz="2400" kern="100" dirty="0">
                        <a:effectLst/>
                      </a:endParaRPr>
                    </a:p>
                    <a:p>
                      <a:pPr algn="just">
                        <a:spcAft>
                          <a:spcPts val="0"/>
                        </a:spcAft>
                      </a:pPr>
                      <a:r>
                        <a:rPr lang="en-US" sz="2400" kern="100" dirty="0">
                          <a:effectLst/>
                        </a:rPr>
                        <a:t> </a:t>
                      </a:r>
                      <a:r>
                        <a:rPr lang="ja-JP" altLang="en-US" sz="2400" kern="100" dirty="0">
                          <a:effectLst/>
                        </a:rPr>
                        <a:t>・自分の例</a:t>
                      </a:r>
                      <a:endParaRPr lang="ja-JP" sz="2400" kern="100" dirty="0">
                        <a:effectLst/>
                      </a:endParaRPr>
                    </a:p>
                    <a:p>
                      <a:pPr algn="just">
                        <a:spcAft>
                          <a:spcPts val="0"/>
                        </a:spcAft>
                      </a:pPr>
                      <a:r>
                        <a:rPr lang="en-US" sz="2400" kern="100" dirty="0">
                          <a:effectLst/>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5985164" y="6176963"/>
            <a:ext cx="2826328" cy="369332"/>
          </a:xfrm>
          <a:prstGeom prst="rect">
            <a:avLst/>
          </a:prstGeom>
          <a:noFill/>
        </p:spPr>
        <p:txBody>
          <a:bodyPr wrap="square" rtlCol="0">
            <a:spAutoFit/>
          </a:bodyPr>
          <a:lstStyle/>
          <a:p>
            <a:r>
              <a:rPr kumimoji="1" lang="ja-JP" altLang="en-US" dirty="0"/>
              <a:t>☞例は１つ調べる</a:t>
            </a:r>
          </a:p>
        </p:txBody>
      </p:sp>
    </p:spTree>
    <p:extLst>
      <p:ext uri="{BB962C8B-B14F-4D97-AF65-F5344CB8AC3E}">
        <p14:creationId xmlns:p14="http://schemas.microsoft.com/office/powerpoint/2010/main" val="311270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350E4E0-D8E1-C355-3465-540EAEDD5309}"/>
              </a:ext>
            </a:extLst>
          </p:cNvPr>
          <p:cNvSpPr>
            <a:spLocks noGrp="1"/>
          </p:cNvSpPr>
          <p:nvPr>
            <p:ph type="ctrTitle"/>
          </p:nvPr>
        </p:nvSpPr>
        <p:spPr>
          <a:xfrm>
            <a:off x="685800" y="2036763"/>
            <a:ext cx="7772400" cy="2387600"/>
          </a:xfrm>
        </p:spPr>
        <p:txBody>
          <a:bodyPr>
            <a:normAutofit fontScale="90000"/>
          </a:bodyPr>
          <a:lstStyle/>
          <a:p>
            <a:r>
              <a:rPr lang="ja-JP" altLang="en-US" dirty="0">
                <a:solidFill>
                  <a:srgbClr val="FF0000"/>
                </a:solidFill>
              </a:rPr>
              <a:t>ふだんどんな手段で</a:t>
            </a:r>
            <a:br>
              <a:rPr lang="en-US" altLang="ja-JP" dirty="0">
                <a:solidFill>
                  <a:srgbClr val="FF0000"/>
                </a:solidFill>
              </a:rPr>
            </a:br>
            <a:r>
              <a:rPr lang="ja-JP" altLang="en-US" dirty="0">
                <a:solidFill>
                  <a:srgbClr val="FF0000"/>
                </a:solidFill>
              </a:rPr>
              <a:t>家族・友人と</a:t>
            </a:r>
            <a:br>
              <a:rPr lang="en-US" altLang="ja-JP" dirty="0">
                <a:solidFill>
                  <a:srgbClr val="FF0000"/>
                </a:solidFill>
              </a:rPr>
            </a:br>
            <a:r>
              <a:rPr lang="ja-JP" altLang="en-US" dirty="0">
                <a:solidFill>
                  <a:srgbClr val="FF0000"/>
                </a:solidFill>
              </a:rPr>
              <a:t>コミュニケーションしてる？</a:t>
            </a:r>
          </a:p>
        </p:txBody>
      </p:sp>
    </p:spTree>
    <p:extLst>
      <p:ext uri="{BB962C8B-B14F-4D97-AF65-F5344CB8AC3E}">
        <p14:creationId xmlns:p14="http://schemas.microsoft.com/office/powerpoint/2010/main" val="3423085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8167480" cy="1325563"/>
          </a:xfrm>
        </p:spPr>
        <p:txBody>
          <a:bodyPr/>
          <a:lstStyle/>
          <a:p>
            <a:r>
              <a:rPr kumimoji="1" lang="en-US" altLang="ja-JP" dirty="0">
                <a:solidFill>
                  <a:srgbClr val="FF0000"/>
                </a:solidFill>
              </a:rPr>
              <a:t>【</a:t>
            </a:r>
            <a:r>
              <a:rPr kumimoji="1" lang="ja-JP" altLang="en-US" dirty="0">
                <a:solidFill>
                  <a:srgbClr val="FF0000"/>
                </a:solidFill>
              </a:rPr>
              <a:t>ＴＲＹ</a:t>
            </a:r>
            <a:r>
              <a:rPr kumimoji="1" lang="en-US" altLang="ja-JP" dirty="0">
                <a:solidFill>
                  <a:srgbClr val="FF0000"/>
                </a:solidFill>
              </a:rPr>
              <a:t>】</a:t>
            </a:r>
            <a:r>
              <a:rPr kumimoji="1" lang="ja-JP" altLang="en-US" dirty="0">
                <a:solidFill>
                  <a:srgbClr val="FF0000"/>
                </a:solidFill>
              </a:rPr>
              <a:t>①</a:t>
            </a:r>
          </a:p>
        </p:txBody>
      </p:sp>
      <p:sp>
        <p:nvSpPr>
          <p:cNvPr id="3" name="コンテンツ プレースホルダー 2"/>
          <p:cNvSpPr>
            <a:spLocks noGrp="1"/>
          </p:cNvSpPr>
          <p:nvPr>
            <p:ph idx="1"/>
          </p:nvPr>
        </p:nvSpPr>
        <p:spPr>
          <a:xfrm>
            <a:off x="208722" y="1825625"/>
            <a:ext cx="8587408" cy="1275384"/>
          </a:xfrm>
        </p:spPr>
        <p:txBody>
          <a:bodyPr>
            <a:normAutofit/>
          </a:bodyPr>
          <a:lstStyle/>
          <a:p>
            <a:r>
              <a:rPr lang="ja-JP" altLang="ja-JP" dirty="0"/>
              <a:t>下のメディアをコミュニケーションの形態からそれぞれ分類してみよう</a:t>
            </a:r>
            <a:r>
              <a:rPr lang="ja-JP" altLang="en-US" dirty="0"/>
              <a:t>。</a:t>
            </a:r>
            <a:r>
              <a:rPr lang="ja-JP" altLang="ja-JP" dirty="0"/>
              <a:t>｛　二人の対話、新聞、テレビ</a:t>
            </a:r>
            <a:r>
              <a:rPr lang="ja-JP" altLang="en-US" dirty="0"/>
              <a:t>ドラマ</a:t>
            </a:r>
            <a:r>
              <a:rPr lang="ja-JP" altLang="ja-JP" dirty="0"/>
              <a:t>、</a:t>
            </a:r>
            <a:r>
              <a:rPr lang="ja-JP" altLang="en-US" dirty="0"/>
              <a:t>ＴＶ生中継</a:t>
            </a:r>
            <a:r>
              <a:rPr lang="ja-JP" altLang="ja-JP" dirty="0"/>
              <a:t>、</a:t>
            </a:r>
            <a:r>
              <a:rPr lang="en-US" altLang="ja-JP" dirty="0"/>
              <a:t>Web</a:t>
            </a:r>
            <a:r>
              <a:rPr lang="ja-JP" altLang="en-US" dirty="0"/>
              <a:t>、</a:t>
            </a:r>
            <a:r>
              <a:rPr lang="ja-JP" altLang="ja-JP" dirty="0"/>
              <a:t>電話、手紙｝</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585382085"/>
              </p:ext>
            </p:extLst>
          </p:nvPr>
        </p:nvGraphicFramePr>
        <p:xfrm>
          <a:off x="542276" y="3235945"/>
          <a:ext cx="8134585" cy="3423273"/>
        </p:xfrm>
        <a:graphic>
          <a:graphicData uri="http://schemas.openxmlformats.org/drawingml/2006/table">
            <a:tbl>
              <a:tblPr firstCol="1" bandRow="1">
                <a:tableStyleId>{21E4AEA4-8DFA-4A89-87EB-49C32662AFE0}</a:tableStyleId>
              </a:tblPr>
              <a:tblGrid>
                <a:gridCol w="1445490">
                  <a:extLst>
                    <a:ext uri="{9D8B030D-6E8A-4147-A177-3AD203B41FA5}">
                      <a16:colId xmlns:a16="http://schemas.microsoft.com/office/drawing/2014/main" val="20000"/>
                    </a:ext>
                  </a:extLst>
                </a:gridCol>
                <a:gridCol w="3344084">
                  <a:extLst>
                    <a:ext uri="{9D8B030D-6E8A-4147-A177-3AD203B41FA5}">
                      <a16:colId xmlns:a16="http://schemas.microsoft.com/office/drawing/2014/main" val="20001"/>
                    </a:ext>
                  </a:extLst>
                </a:gridCol>
                <a:gridCol w="3345011">
                  <a:extLst>
                    <a:ext uri="{9D8B030D-6E8A-4147-A177-3AD203B41FA5}">
                      <a16:colId xmlns:a16="http://schemas.microsoft.com/office/drawing/2014/main" val="20002"/>
                    </a:ext>
                  </a:extLst>
                </a:gridCol>
              </a:tblGrid>
              <a:tr h="1141091">
                <a:tc>
                  <a:txBody>
                    <a:bodyPr/>
                    <a:lstStyle/>
                    <a:p>
                      <a:pPr algn="ctr">
                        <a:spcAft>
                          <a:spcPts val="0"/>
                        </a:spcAft>
                      </a:pPr>
                      <a:r>
                        <a:rPr lang="ja-JP" sz="2000" kern="100" dirty="0">
                          <a:effectLst/>
                        </a:rPr>
                        <a:t>「</a:t>
                      </a:r>
                      <a:r>
                        <a:rPr lang="en-US" sz="2000" kern="100" dirty="0">
                          <a:effectLst/>
                        </a:rPr>
                        <a:t>1</a:t>
                      </a:r>
                      <a:r>
                        <a:rPr lang="ja-JP" sz="2000" kern="100" dirty="0">
                          <a:effectLst/>
                        </a:rPr>
                        <a:t>対多」と</a:t>
                      </a:r>
                    </a:p>
                    <a:p>
                      <a:pPr algn="ctr">
                        <a:spcAft>
                          <a:spcPts val="0"/>
                        </a:spcAft>
                      </a:pPr>
                      <a:r>
                        <a:rPr lang="ja-JP" sz="2000" kern="100" dirty="0">
                          <a:effectLst/>
                        </a:rPr>
                        <a:t>「</a:t>
                      </a:r>
                      <a:r>
                        <a:rPr lang="en-US" sz="2000" kern="100" dirty="0">
                          <a:effectLst/>
                        </a:rPr>
                        <a:t>1</a:t>
                      </a:r>
                      <a:r>
                        <a:rPr lang="ja-JP" sz="2000" kern="100" dirty="0">
                          <a:effectLst/>
                        </a:rPr>
                        <a:t>対</a:t>
                      </a:r>
                      <a:r>
                        <a:rPr lang="en-US" sz="2000" kern="100" dirty="0">
                          <a:effectLst/>
                        </a:rPr>
                        <a:t>1</a:t>
                      </a:r>
                      <a:r>
                        <a:rPr lang="ja-JP" sz="2000" kern="100" dirty="0">
                          <a:effectLst/>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１対多</a:t>
                      </a:r>
                      <a:r>
                        <a:rPr lang="ja-JP" altLang="en-US" sz="2000" kern="100" dirty="0">
                          <a:effectLst/>
                        </a:rPr>
                        <a:t>（相手が多数か？）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2000" kern="100" dirty="0">
                          <a:effectLst/>
                        </a:rPr>
                        <a:t>１</a:t>
                      </a:r>
                      <a:r>
                        <a:rPr lang="ja-JP" sz="2000" kern="100" dirty="0">
                          <a:effectLst/>
                        </a:rPr>
                        <a:t>対</a:t>
                      </a:r>
                      <a:r>
                        <a:rPr lang="ja-JP" altLang="en-US" sz="2000" kern="100" dirty="0">
                          <a:effectLst/>
                        </a:rPr>
                        <a:t>１（相手が一人か？）</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141091">
                <a:tc>
                  <a:txBody>
                    <a:bodyPr/>
                    <a:lstStyle/>
                    <a:p>
                      <a:pPr algn="ctr">
                        <a:spcAft>
                          <a:spcPts val="0"/>
                        </a:spcAft>
                      </a:pPr>
                      <a:r>
                        <a:rPr lang="ja-JP" sz="2000" kern="100">
                          <a:effectLst/>
                        </a:rPr>
                        <a:t>「一方向」と</a:t>
                      </a:r>
                    </a:p>
                    <a:p>
                      <a:pPr algn="ctr">
                        <a:spcAft>
                          <a:spcPts val="0"/>
                        </a:spcAft>
                      </a:pPr>
                      <a:r>
                        <a:rPr lang="ja-JP" sz="2000" kern="100">
                          <a:effectLst/>
                        </a:rPr>
                        <a:t>「双方向」</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一方向</a:t>
                      </a:r>
                      <a:r>
                        <a:rPr lang="ja-JP" altLang="en-US" sz="2000" kern="100" dirty="0">
                          <a:effectLst/>
                        </a:rPr>
                        <a:t>（一方的か？）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000" kern="100" dirty="0">
                          <a:effectLst/>
                        </a:rPr>
                        <a:t>双方向</a:t>
                      </a:r>
                      <a:r>
                        <a:rPr lang="ja-JP" altLang="en-US" sz="2000" kern="100" dirty="0">
                          <a:effectLst/>
                        </a:rPr>
                        <a:t>（やりとりできるか？）</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141091">
                <a:tc>
                  <a:txBody>
                    <a:bodyPr/>
                    <a:lstStyle/>
                    <a:p>
                      <a:pPr algn="ctr">
                        <a:spcAft>
                          <a:spcPts val="0"/>
                        </a:spcAft>
                      </a:pPr>
                      <a:r>
                        <a:rPr lang="ja-JP" sz="2000" kern="100">
                          <a:effectLst/>
                        </a:rPr>
                        <a:t>「同期」と</a:t>
                      </a:r>
                    </a:p>
                    <a:p>
                      <a:pPr algn="ctr">
                        <a:spcAft>
                          <a:spcPts val="0"/>
                        </a:spcAft>
                      </a:pPr>
                      <a:r>
                        <a:rPr lang="ja-JP" sz="2000" kern="100">
                          <a:effectLst/>
                        </a:rPr>
                        <a:t>「非同期」</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spcAft>
                          <a:spcPts val="0"/>
                        </a:spcAft>
                      </a:pPr>
                      <a:r>
                        <a:rPr lang="ja-JP" sz="2000" kern="100" dirty="0">
                          <a:effectLst/>
                        </a:rPr>
                        <a:t>同期</a:t>
                      </a:r>
                      <a:r>
                        <a:rPr lang="ja-JP" altLang="en-US" sz="2000" kern="100" dirty="0">
                          <a:effectLst/>
                        </a:rPr>
                        <a:t>（すぐ伝わるか？）</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000" kern="100" dirty="0">
                          <a:effectLst/>
                        </a:rPr>
                        <a:t>非同期</a:t>
                      </a:r>
                      <a:r>
                        <a:rPr lang="ja-JP" altLang="en-US" sz="2000" kern="100" dirty="0">
                          <a:effectLst/>
                        </a:rPr>
                        <a:t>（伝わるのに時間差）</a:t>
                      </a:r>
                      <a:endParaRPr lang="ja-JP" sz="2000" kern="100" dirty="0">
                        <a:effectLst/>
                      </a:endParaRPr>
                    </a:p>
                    <a:p>
                      <a:pPr algn="just">
                        <a:spcAft>
                          <a:spcPts val="0"/>
                        </a:spcAft>
                      </a:pPr>
                      <a:r>
                        <a:rPr lang="en-US" sz="2000" kern="100" dirty="0">
                          <a:effectLst/>
                        </a:rPr>
                        <a:t> </a:t>
                      </a:r>
                      <a:endParaRPr lang="ja-JP" sz="2000" kern="100" dirty="0">
                        <a:effectLst/>
                      </a:endParaRPr>
                    </a:p>
                    <a:p>
                      <a:pPr algn="just">
                        <a:spcAft>
                          <a:spcPts val="0"/>
                        </a:spcAft>
                      </a:pPr>
                      <a:r>
                        <a:rPr lang="en-US" sz="2000" kern="100" dirty="0">
                          <a:effectLst/>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5" name="正方形/長方形 4"/>
          <p:cNvSpPr/>
          <p:nvPr/>
        </p:nvSpPr>
        <p:spPr>
          <a:xfrm>
            <a:off x="5413334" y="3849548"/>
            <a:ext cx="1338828" cy="369332"/>
          </a:xfrm>
          <a:prstGeom prst="rect">
            <a:avLst/>
          </a:prstGeom>
          <a:solidFill>
            <a:schemeClr val="bg1"/>
          </a:solidFill>
          <a:ln>
            <a:solidFill>
              <a:srgbClr val="FF0000"/>
            </a:solidFill>
          </a:ln>
        </p:spPr>
        <p:txBody>
          <a:bodyPr wrap="none">
            <a:spAutoFit/>
          </a:bodyPr>
          <a:lstStyle/>
          <a:p>
            <a:r>
              <a:rPr lang="ja-JP" altLang="ja-JP" dirty="0"/>
              <a:t>二人の対話</a:t>
            </a:r>
            <a:endParaRPr lang="ja-JP" altLang="en-US" dirty="0"/>
          </a:p>
        </p:txBody>
      </p:sp>
      <p:sp>
        <p:nvSpPr>
          <p:cNvPr id="6" name="正方形/長方形 5"/>
          <p:cNvSpPr/>
          <p:nvPr/>
        </p:nvSpPr>
        <p:spPr>
          <a:xfrm>
            <a:off x="5413334" y="5069717"/>
            <a:ext cx="1338828" cy="369332"/>
          </a:xfrm>
          <a:prstGeom prst="rect">
            <a:avLst/>
          </a:prstGeom>
          <a:solidFill>
            <a:schemeClr val="bg1"/>
          </a:solidFill>
          <a:ln>
            <a:solidFill>
              <a:srgbClr val="FF0000"/>
            </a:solidFill>
          </a:ln>
        </p:spPr>
        <p:txBody>
          <a:bodyPr wrap="none">
            <a:spAutoFit/>
          </a:bodyPr>
          <a:lstStyle/>
          <a:p>
            <a:r>
              <a:rPr lang="ja-JP" altLang="ja-JP" dirty="0"/>
              <a:t>二人の対話</a:t>
            </a:r>
            <a:endParaRPr lang="ja-JP" altLang="en-US" dirty="0"/>
          </a:p>
        </p:txBody>
      </p:sp>
      <p:sp>
        <p:nvSpPr>
          <p:cNvPr id="7" name="正方形/長方形 6"/>
          <p:cNvSpPr/>
          <p:nvPr/>
        </p:nvSpPr>
        <p:spPr>
          <a:xfrm>
            <a:off x="2037343" y="6166334"/>
            <a:ext cx="1338828" cy="369332"/>
          </a:xfrm>
          <a:prstGeom prst="rect">
            <a:avLst/>
          </a:prstGeom>
          <a:solidFill>
            <a:schemeClr val="bg1"/>
          </a:solidFill>
          <a:ln>
            <a:solidFill>
              <a:srgbClr val="FF0000"/>
            </a:solidFill>
          </a:ln>
        </p:spPr>
        <p:txBody>
          <a:bodyPr wrap="none">
            <a:spAutoFit/>
          </a:bodyPr>
          <a:lstStyle/>
          <a:p>
            <a:r>
              <a:rPr lang="ja-JP" altLang="ja-JP" dirty="0"/>
              <a:t>二人の対話</a:t>
            </a:r>
            <a:endParaRPr lang="ja-JP" altLang="en-US" dirty="0"/>
          </a:p>
        </p:txBody>
      </p:sp>
      <p:sp>
        <p:nvSpPr>
          <p:cNvPr id="8" name="正方形/長方形 7"/>
          <p:cNvSpPr/>
          <p:nvPr/>
        </p:nvSpPr>
        <p:spPr>
          <a:xfrm>
            <a:off x="2060426" y="3856865"/>
            <a:ext cx="646331" cy="369332"/>
          </a:xfrm>
          <a:prstGeom prst="rect">
            <a:avLst/>
          </a:prstGeom>
          <a:solidFill>
            <a:schemeClr val="bg1"/>
          </a:solidFill>
          <a:ln>
            <a:solidFill>
              <a:srgbClr val="FF0000"/>
            </a:solidFill>
          </a:ln>
        </p:spPr>
        <p:txBody>
          <a:bodyPr wrap="none">
            <a:spAutoFit/>
          </a:bodyPr>
          <a:lstStyle/>
          <a:p>
            <a:r>
              <a:rPr lang="ja-JP" altLang="ja-JP" dirty="0"/>
              <a:t>新聞</a:t>
            </a:r>
            <a:endParaRPr lang="ja-JP" altLang="en-US" dirty="0"/>
          </a:p>
        </p:txBody>
      </p:sp>
      <p:sp>
        <p:nvSpPr>
          <p:cNvPr id="9" name="正方形/長方形 8"/>
          <p:cNvSpPr/>
          <p:nvPr/>
        </p:nvSpPr>
        <p:spPr>
          <a:xfrm>
            <a:off x="2037343" y="5079830"/>
            <a:ext cx="646331" cy="369332"/>
          </a:xfrm>
          <a:prstGeom prst="rect">
            <a:avLst/>
          </a:prstGeom>
          <a:solidFill>
            <a:schemeClr val="bg1"/>
          </a:solidFill>
          <a:ln>
            <a:solidFill>
              <a:srgbClr val="FF0000"/>
            </a:solidFill>
          </a:ln>
        </p:spPr>
        <p:txBody>
          <a:bodyPr wrap="none">
            <a:spAutoFit/>
          </a:bodyPr>
          <a:lstStyle/>
          <a:p>
            <a:r>
              <a:rPr lang="ja-JP" altLang="ja-JP" dirty="0"/>
              <a:t>新聞</a:t>
            </a:r>
            <a:endParaRPr lang="ja-JP" altLang="en-US" dirty="0"/>
          </a:p>
        </p:txBody>
      </p:sp>
      <p:sp>
        <p:nvSpPr>
          <p:cNvPr id="10" name="正方形/長方形 9"/>
          <p:cNvSpPr/>
          <p:nvPr/>
        </p:nvSpPr>
        <p:spPr>
          <a:xfrm>
            <a:off x="5457187" y="6166334"/>
            <a:ext cx="646331" cy="369332"/>
          </a:xfrm>
          <a:prstGeom prst="rect">
            <a:avLst/>
          </a:prstGeom>
          <a:solidFill>
            <a:schemeClr val="bg1"/>
          </a:solidFill>
          <a:ln>
            <a:solidFill>
              <a:srgbClr val="FF0000"/>
            </a:solidFill>
          </a:ln>
        </p:spPr>
        <p:txBody>
          <a:bodyPr wrap="none">
            <a:spAutoFit/>
          </a:bodyPr>
          <a:lstStyle/>
          <a:p>
            <a:r>
              <a:rPr lang="ja-JP" altLang="ja-JP" dirty="0"/>
              <a:t>新聞</a:t>
            </a:r>
            <a:endParaRPr lang="ja-JP" altLang="en-US" dirty="0"/>
          </a:p>
        </p:txBody>
      </p:sp>
    </p:spTree>
    <p:extLst>
      <p:ext uri="{BB962C8B-B14F-4D97-AF65-F5344CB8AC3E}">
        <p14:creationId xmlns:p14="http://schemas.microsoft.com/office/powerpoint/2010/main" val="1359859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rgbClr val="FF0000"/>
                </a:solidFill>
              </a:rPr>
              <a:t>考えてみよう</a:t>
            </a:r>
          </a:p>
        </p:txBody>
      </p:sp>
      <p:sp>
        <p:nvSpPr>
          <p:cNvPr id="3" name="コンテンツ プレースホルダー 2"/>
          <p:cNvSpPr>
            <a:spLocks noGrp="1"/>
          </p:cNvSpPr>
          <p:nvPr>
            <p:ph idx="1"/>
          </p:nvPr>
        </p:nvSpPr>
        <p:spPr>
          <a:xfrm>
            <a:off x="628650" y="1825624"/>
            <a:ext cx="7886700" cy="1573557"/>
          </a:xfrm>
        </p:spPr>
        <p:txBody>
          <a:bodyPr>
            <a:normAutofit lnSpcReduction="10000"/>
          </a:bodyPr>
          <a:lstStyle/>
          <a:p>
            <a:r>
              <a:rPr lang="en-US" altLang="ja-JP" sz="3900" dirty="0"/>
              <a:t>LINE</a:t>
            </a:r>
            <a:r>
              <a:rPr lang="ja-JP" altLang="ja-JP" sz="3900" dirty="0"/>
              <a:t>や携帯メールは「同期」か「非同期」のどちらと考えればいいだろう？それぞれの側面を書きだしてみよう。</a:t>
            </a:r>
          </a:p>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289339578"/>
              </p:ext>
            </p:extLst>
          </p:nvPr>
        </p:nvGraphicFramePr>
        <p:xfrm>
          <a:off x="985629" y="3512786"/>
          <a:ext cx="7529720" cy="1463040"/>
        </p:xfrm>
        <a:graphic>
          <a:graphicData uri="http://schemas.openxmlformats.org/drawingml/2006/table">
            <a:tbl>
              <a:tblPr bandRow="1">
                <a:tableStyleId>{21E4AEA4-8DFA-4A89-87EB-49C32662AFE0}</a:tableStyleId>
              </a:tblPr>
              <a:tblGrid>
                <a:gridCol w="3764860">
                  <a:extLst>
                    <a:ext uri="{9D8B030D-6E8A-4147-A177-3AD203B41FA5}">
                      <a16:colId xmlns:a16="http://schemas.microsoft.com/office/drawing/2014/main" val="20000"/>
                    </a:ext>
                  </a:extLst>
                </a:gridCol>
                <a:gridCol w="3764860">
                  <a:extLst>
                    <a:ext uri="{9D8B030D-6E8A-4147-A177-3AD203B41FA5}">
                      <a16:colId xmlns:a16="http://schemas.microsoft.com/office/drawing/2014/main" val="20001"/>
                    </a:ext>
                  </a:extLst>
                </a:gridCol>
              </a:tblGrid>
              <a:tr h="0">
                <a:tc>
                  <a:txBody>
                    <a:bodyPr/>
                    <a:lstStyle/>
                    <a:p>
                      <a:pPr algn="just">
                        <a:spcAft>
                          <a:spcPts val="0"/>
                        </a:spcAft>
                      </a:pPr>
                      <a:r>
                        <a:rPr lang="ja-JP" sz="3200" kern="100" dirty="0">
                          <a:effectLst/>
                        </a:rPr>
                        <a:t>同期の部分</a:t>
                      </a:r>
                      <a:endParaRPr lang="en-US" altLang="ja-JP" sz="3200" kern="100" dirty="0">
                        <a:effectLst/>
                      </a:endParaRPr>
                    </a:p>
                    <a:p>
                      <a:pPr algn="just">
                        <a:spcAft>
                          <a:spcPts val="0"/>
                        </a:spcAft>
                      </a:pPr>
                      <a:r>
                        <a:rPr lang="ja-JP" altLang="en-US" sz="3200" kern="100" dirty="0">
                          <a:effectLst/>
                          <a:latin typeface="+mn-ea"/>
                          <a:ea typeface="+mn-ea"/>
                          <a:cs typeface="Times New Roman" panose="02020603050405020304" pitchFamily="18" charset="0"/>
                        </a:rPr>
                        <a:t>・すぐ配信される</a:t>
                      </a:r>
                      <a:endParaRPr lang="en-US" altLang="ja-JP" sz="3200" kern="100" dirty="0">
                        <a:effectLst/>
                        <a:latin typeface="+mn-ea"/>
                        <a:ea typeface="+mn-ea"/>
                        <a:cs typeface="Times New Roman" panose="02020603050405020304" pitchFamily="18" charset="0"/>
                      </a:endParaRPr>
                    </a:p>
                    <a:p>
                      <a:pPr algn="just">
                        <a:spcAft>
                          <a:spcPts val="0"/>
                        </a:spcAft>
                      </a:pPr>
                      <a:endParaRPr lang="ja-JP" sz="3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3200" kern="100" dirty="0">
                          <a:effectLst/>
                        </a:rPr>
                        <a:t>非同期の部分</a:t>
                      </a:r>
                      <a:endParaRPr lang="en-US" altLang="ja-JP" sz="3200" kern="100" dirty="0">
                        <a:effectLst/>
                      </a:endParaRPr>
                    </a:p>
                    <a:p>
                      <a:pPr algn="just">
                        <a:spcAft>
                          <a:spcPts val="0"/>
                        </a:spcAft>
                      </a:pPr>
                      <a:r>
                        <a:rPr lang="ja-JP" altLang="en-US" sz="3200" kern="100" dirty="0">
                          <a:effectLst/>
                        </a:rPr>
                        <a:t>・相手がすぐ見るとは限らない</a:t>
                      </a:r>
                      <a:r>
                        <a:rPr lang="en-US" sz="3200" kern="100" dirty="0">
                          <a:effectLst/>
                        </a:rPr>
                        <a:t>  </a:t>
                      </a:r>
                      <a:endParaRPr lang="ja-JP" sz="3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985629" y="5585791"/>
            <a:ext cx="7529720" cy="954107"/>
          </a:xfrm>
          <a:prstGeom prst="rect">
            <a:avLst/>
          </a:prstGeom>
          <a:noFill/>
        </p:spPr>
        <p:txBody>
          <a:bodyPr wrap="square" rtlCol="0">
            <a:spAutoFit/>
          </a:bodyPr>
          <a:lstStyle/>
          <a:p>
            <a:r>
              <a:rPr lang="ja-JP" altLang="en-US" sz="2800" dirty="0"/>
              <a:t>ツールとしては「同期」だが、コミュニケーションで見ると「同期」とは限らない</a:t>
            </a:r>
            <a:endParaRPr kumimoji="1" lang="ja-JP" altLang="en-US" sz="2800" dirty="0"/>
          </a:p>
        </p:txBody>
      </p:sp>
      <p:sp>
        <p:nvSpPr>
          <p:cNvPr id="10" name="下矢印 9"/>
          <p:cNvSpPr/>
          <p:nvPr/>
        </p:nvSpPr>
        <p:spPr>
          <a:xfrm>
            <a:off x="4218745" y="5089430"/>
            <a:ext cx="1063487" cy="357213"/>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3327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endParaRPr kumimoji="1" lang="ja-JP" altLang="en-US" dirty="0">
              <a:solidFill>
                <a:srgbClr val="FF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2494329766"/>
              </p:ext>
            </p:extLst>
          </p:nvPr>
        </p:nvGraphicFramePr>
        <p:xfrm>
          <a:off x="188844" y="1690689"/>
          <a:ext cx="8766312" cy="4693920"/>
        </p:xfrm>
        <a:graphic>
          <a:graphicData uri="http://schemas.openxmlformats.org/drawingml/2006/table">
            <a:tbl>
              <a:tblPr firstRow="1" firstCol="1" bandRow="1">
                <a:tableStyleId>{5C22544A-7EE6-4342-B048-85BDC9FD1C3A}</a:tableStyleId>
              </a:tblPr>
              <a:tblGrid>
                <a:gridCol w="8766312">
                  <a:extLst>
                    <a:ext uri="{9D8B030D-6E8A-4147-A177-3AD203B41FA5}">
                      <a16:colId xmlns:a16="http://schemas.microsoft.com/office/drawing/2014/main" val="20000"/>
                    </a:ext>
                  </a:extLst>
                </a:gridCol>
              </a:tblGrid>
              <a:tr h="0">
                <a:tc>
                  <a:txBody>
                    <a:bodyPr/>
                    <a:lstStyle/>
                    <a:p>
                      <a:pPr algn="just">
                        <a:spcAft>
                          <a:spcPts val="0"/>
                        </a:spcAft>
                      </a:pPr>
                      <a:r>
                        <a:rPr lang="ja-JP" sz="2800" b="0" kern="100" dirty="0">
                          <a:solidFill>
                            <a:schemeClr val="tx1"/>
                          </a:solidFill>
                          <a:effectLst/>
                        </a:rPr>
                        <a:t>①インターネット上でのコミュニケーションの特性</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pPr algn="just">
                        <a:spcAft>
                          <a:spcPts val="0"/>
                        </a:spcAft>
                      </a:pPr>
                      <a:r>
                        <a:rPr lang="ja-JP" sz="2800" b="0" kern="100" dirty="0">
                          <a:solidFill>
                            <a:schemeClr val="tx1"/>
                          </a:solidFill>
                          <a:effectLst/>
                        </a:rPr>
                        <a:t>　（</a:t>
                      </a:r>
                      <a:r>
                        <a:rPr lang="ja-JP" altLang="en-US" sz="2800" b="0" kern="100" dirty="0">
                          <a:solidFill>
                            <a:srgbClr val="FF0000"/>
                          </a:solidFill>
                          <a:effectLst/>
                        </a:rPr>
                        <a:t>匿名性</a:t>
                      </a:r>
                      <a:r>
                        <a:rPr lang="ja-JP" sz="2800" b="0" kern="100" dirty="0">
                          <a:solidFill>
                            <a:schemeClr val="tx1"/>
                          </a:solidFill>
                          <a:effectLst/>
                        </a:rPr>
                        <a:t>）＝実名を公開せずに情報を書き込</a:t>
                      </a:r>
                      <a:r>
                        <a:rPr lang="ja-JP" altLang="en-US" sz="2800" b="0" kern="100" dirty="0">
                          <a:solidFill>
                            <a:schemeClr val="tx1"/>
                          </a:solidFill>
                          <a:effectLst/>
                        </a:rPr>
                        <a:t>める</a:t>
                      </a:r>
                      <a:endParaRPr lang="en-US" altLang="ja-JP" sz="2800" b="0" kern="100" dirty="0">
                        <a:solidFill>
                          <a:schemeClr val="tx1"/>
                        </a:solidFill>
                        <a:effectLst/>
                      </a:endParaRPr>
                    </a:p>
                    <a:p>
                      <a:pPr algn="just">
                        <a:spcAft>
                          <a:spcPts val="0"/>
                        </a:spcAft>
                      </a:pPr>
                      <a:r>
                        <a:rPr lang="ja-JP" altLang="en-US" sz="2800" b="0" kern="100" dirty="0">
                          <a:solidFill>
                            <a:schemeClr val="tx1"/>
                          </a:solidFill>
                          <a:effectLst/>
                        </a:rPr>
                        <a:t>　　　　　　　　　</a:t>
                      </a:r>
                      <a:r>
                        <a:rPr lang="ja-JP" sz="2800" b="0" kern="100" dirty="0">
                          <a:solidFill>
                            <a:schemeClr val="tx1"/>
                          </a:solidFill>
                          <a:effectLst/>
                        </a:rPr>
                        <a:t>　←実はサーバに記録が残る</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indent="133350" algn="just">
                        <a:spcAft>
                          <a:spcPts val="0"/>
                        </a:spcAft>
                      </a:pPr>
                      <a:r>
                        <a:rPr lang="ja-JP" sz="2800" b="0" kern="100" dirty="0">
                          <a:solidFill>
                            <a:schemeClr val="tx1"/>
                          </a:solidFill>
                          <a:effectLst/>
                        </a:rPr>
                        <a:t>（</a:t>
                      </a:r>
                      <a:r>
                        <a:rPr lang="ja-JP" altLang="en-US" sz="2800" b="0" kern="100" dirty="0">
                          <a:solidFill>
                            <a:srgbClr val="FF0000"/>
                          </a:solidFill>
                          <a:effectLst/>
                        </a:rPr>
                        <a:t>情報の拡散</a:t>
                      </a:r>
                      <a:r>
                        <a:rPr lang="ja-JP" sz="2800" b="0" kern="100" dirty="0">
                          <a:solidFill>
                            <a:schemeClr val="tx1"/>
                          </a:solidFill>
                          <a:effectLst/>
                        </a:rPr>
                        <a:t>）＝情報が拡散しやすく、削除も難しい</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pPr indent="133350" algn="just">
                        <a:spcAft>
                          <a:spcPts val="0"/>
                        </a:spcAft>
                      </a:pPr>
                      <a:r>
                        <a:rPr lang="ja-JP" sz="2800" b="0" kern="100" dirty="0">
                          <a:solidFill>
                            <a:schemeClr val="tx1"/>
                          </a:solidFill>
                          <a:effectLst/>
                        </a:rPr>
                        <a:t>（</a:t>
                      </a:r>
                      <a:r>
                        <a:rPr lang="ja-JP" altLang="en-US" sz="2800" b="0" kern="100" dirty="0">
                          <a:solidFill>
                            <a:srgbClr val="FF0000"/>
                          </a:solidFill>
                          <a:effectLst/>
                        </a:rPr>
                        <a:t>情報の信憑性</a:t>
                      </a:r>
                      <a:r>
                        <a:rPr lang="ja-JP" sz="2800" b="0" kern="100" dirty="0">
                          <a:solidFill>
                            <a:schemeClr val="tx1"/>
                          </a:solidFill>
                          <a:effectLst/>
                        </a:rPr>
                        <a:t>）＝信憑性の確認を経ないまま発信</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p>
                      <a:pPr algn="just">
                        <a:spcAft>
                          <a:spcPts val="0"/>
                        </a:spcAft>
                      </a:pPr>
                      <a:r>
                        <a:rPr lang="en-US" sz="2800" b="0" kern="100" dirty="0">
                          <a:solidFill>
                            <a:schemeClr val="tx1"/>
                          </a:solidFill>
                          <a:effectLst/>
                        </a:rPr>
                        <a:t> </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p>
                      <a:pPr algn="just">
                        <a:spcAft>
                          <a:spcPts val="0"/>
                        </a:spcAft>
                      </a:pPr>
                      <a:r>
                        <a:rPr lang="ja-JP" sz="2800" b="0" kern="100" dirty="0">
                          <a:solidFill>
                            <a:schemeClr val="tx1"/>
                          </a:solidFill>
                          <a:effectLst/>
                        </a:rPr>
                        <a:t>②インターネット上でのコミュニケーションの限界</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p>
                      <a:pPr algn="just">
                        <a:spcAft>
                          <a:spcPts val="0"/>
                        </a:spcAft>
                      </a:pPr>
                      <a:r>
                        <a:rPr lang="ja-JP" sz="2800" b="0" kern="100" dirty="0">
                          <a:solidFill>
                            <a:schemeClr val="tx1"/>
                          </a:solidFill>
                          <a:effectLst/>
                        </a:rPr>
                        <a:t>　・対面</a:t>
                      </a:r>
                      <a:r>
                        <a:rPr lang="ja-JP" altLang="en-US" sz="2800" b="0" kern="100" dirty="0">
                          <a:solidFill>
                            <a:schemeClr val="tx1"/>
                          </a:solidFill>
                          <a:effectLst/>
                        </a:rPr>
                        <a:t>では</a:t>
                      </a:r>
                      <a:r>
                        <a:rPr lang="ja-JP" sz="2800" b="0" kern="100" dirty="0">
                          <a:solidFill>
                            <a:schemeClr val="tx1"/>
                          </a:solidFill>
                          <a:effectLst/>
                        </a:rPr>
                        <a:t>、言葉以外の</a:t>
                      </a:r>
                      <a:r>
                        <a:rPr lang="ja-JP" altLang="en-US" sz="2800" b="0" kern="100" dirty="0">
                          <a:solidFill>
                            <a:schemeClr val="tx1"/>
                          </a:solidFill>
                          <a:effectLst/>
                        </a:rPr>
                        <a:t>情報</a:t>
                      </a:r>
                      <a:r>
                        <a:rPr lang="ja-JP" altLang="ja-JP" sz="2800" b="0" kern="100" dirty="0">
                          <a:solidFill>
                            <a:schemeClr val="tx1"/>
                          </a:solidFill>
                          <a:effectLst/>
                        </a:rPr>
                        <a:t>が</a:t>
                      </a:r>
                      <a:r>
                        <a:rPr lang="en-US" altLang="ja-JP" sz="2800" b="0" kern="100" dirty="0">
                          <a:solidFill>
                            <a:schemeClr val="tx1"/>
                          </a:solidFill>
                          <a:effectLst/>
                        </a:rPr>
                        <a:t>9</a:t>
                      </a:r>
                      <a:r>
                        <a:rPr lang="ja-JP" altLang="ja-JP" sz="2800" b="0" kern="100" dirty="0">
                          <a:solidFill>
                            <a:schemeClr val="tx1"/>
                          </a:solidFill>
                          <a:effectLst/>
                        </a:rPr>
                        <a:t>割</a:t>
                      </a:r>
                      <a:r>
                        <a:rPr lang="ja-JP" altLang="en-US" sz="2800" b="0" kern="100" dirty="0">
                          <a:solidFill>
                            <a:schemeClr val="tx1"/>
                          </a:solidFill>
                          <a:effectLst/>
                        </a:rPr>
                        <a:t>（メラビアンの実験）</a:t>
                      </a:r>
                      <a:endParaRPr lang="ja-JP"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0">
                <a:tc>
                  <a:txBody>
                    <a:bodyPr/>
                    <a:lstStyle/>
                    <a:p>
                      <a:pPr algn="just">
                        <a:spcAft>
                          <a:spcPts val="0"/>
                        </a:spcAft>
                      </a:pPr>
                      <a:r>
                        <a:rPr lang="ja-JP" sz="2800" b="0" kern="100" dirty="0">
                          <a:solidFill>
                            <a:schemeClr val="tx1"/>
                          </a:solidFill>
                          <a:effectLst/>
                        </a:rPr>
                        <a:t>　　→</a:t>
                      </a:r>
                      <a:r>
                        <a:rPr lang="ja-JP" altLang="en-US" sz="2800" b="0" kern="100" dirty="0">
                          <a:solidFill>
                            <a:schemeClr val="tx1"/>
                          </a:solidFill>
                          <a:effectLst/>
                        </a:rPr>
                        <a:t>ネットでも</a:t>
                      </a:r>
                      <a:r>
                        <a:rPr lang="ja-JP" sz="2800" b="0" kern="100" dirty="0">
                          <a:solidFill>
                            <a:schemeClr val="tx1"/>
                          </a:solidFill>
                          <a:effectLst/>
                        </a:rPr>
                        <a:t>感情</a:t>
                      </a:r>
                      <a:r>
                        <a:rPr lang="ja-JP" altLang="en-US" sz="2800" b="0" kern="100" dirty="0">
                          <a:solidFill>
                            <a:schemeClr val="tx1"/>
                          </a:solidFill>
                          <a:effectLst/>
                        </a:rPr>
                        <a:t>が</a:t>
                      </a:r>
                      <a:r>
                        <a:rPr lang="ja-JP" sz="2800" b="0" kern="100" dirty="0">
                          <a:solidFill>
                            <a:schemeClr val="tx1"/>
                          </a:solidFill>
                          <a:effectLst/>
                        </a:rPr>
                        <a:t>伝わるように（</a:t>
                      </a:r>
                      <a:r>
                        <a:rPr lang="ja-JP" altLang="en-US" sz="2800" b="0" kern="100" dirty="0">
                          <a:solidFill>
                            <a:srgbClr val="FF0000"/>
                          </a:solidFill>
                          <a:effectLst/>
                        </a:rPr>
                        <a:t>顔文字</a:t>
                      </a:r>
                      <a:r>
                        <a:rPr lang="ja-JP" sz="2800" b="0" kern="100" dirty="0">
                          <a:solidFill>
                            <a:schemeClr val="tx1"/>
                          </a:solidFill>
                          <a:effectLst/>
                        </a:rPr>
                        <a:t>）、（</a:t>
                      </a:r>
                      <a:r>
                        <a:rPr lang="ja-JP" altLang="en-US" sz="2800" b="0" kern="100" dirty="0">
                          <a:solidFill>
                            <a:srgbClr val="FF0000"/>
                          </a:solidFill>
                          <a:effectLst/>
                        </a:rPr>
                        <a:t>スタンプ</a:t>
                      </a:r>
                      <a:r>
                        <a:rPr lang="ja-JP" sz="2800" b="0" kern="100" dirty="0">
                          <a:solidFill>
                            <a:schemeClr val="tx1"/>
                          </a:solidFill>
                          <a:effectLst/>
                        </a:rPr>
                        <a:t>）</a:t>
                      </a:r>
                      <a:endParaRPr lang="en-US" altLang="ja-JP" sz="2800" b="0" kern="100" dirty="0">
                        <a:solidFill>
                          <a:schemeClr val="tx1"/>
                        </a:solidFill>
                        <a:effectLst/>
                      </a:endParaRPr>
                    </a:p>
                    <a:p>
                      <a:pPr algn="just">
                        <a:spcAft>
                          <a:spcPts val="0"/>
                        </a:spcAft>
                      </a:pPr>
                      <a:endParaRPr lang="en-US" altLang="ja-JP" sz="2800" b="0" kern="100" dirty="0">
                        <a:solidFill>
                          <a:schemeClr val="tx1"/>
                        </a:solidFill>
                        <a:effectLst/>
                      </a:endParaRPr>
                    </a:p>
                    <a:p>
                      <a:pPr algn="just">
                        <a:spcAft>
                          <a:spcPts val="0"/>
                        </a:spcAft>
                      </a:pPr>
                      <a:r>
                        <a:rPr lang="ja-JP" altLang="en-US" sz="28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2800" b="0" kern="100" dirty="0">
                          <a:solidFill>
                            <a:schemeClr val="tx1"/>
                          </a:solidFill>
                          <a:effectLst/>
                          <a:latin typeface="+mn-ea"/>
                          <a:ea typeface="+mn-ea"/>
                          <a:cs typeface="Times New Roman" panose="02020603050405020304" pitchFamily="18" charset="0"/>
                        </a:rPr>
                        <a:t>　新しいツールの弱点を補うコミュニケーションの工夫　</a:t>
                      </a:r>
                      <a:endParaRPr lang="ja-JP" sz="2800" b="0" kern="100" dirty="0">
                        <a:solidFill>
                          <a:schemeClr val="tx1"/>
                        </a:solidFill>
                        <a:effectLst/>
                        <a:latin typeface="+mn-ea"/>
                        <a:ea typeface="+mn-ea"/>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6" name="下矢印 5"/>
          <p:cNvSpPr/>
          <p:nvPr/>
        </p:nvSpPr>
        <p:spPr>
          <a:xfrm>
            <a:off x="3637722" y="5635487"/>
            <a:ext cx="1262269" cy="308113"/>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15540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rgbClr val="FF0000"/>
                </a:solidFill>
              </a:rPr>
              <a:t>実際には匿名ではない・・</a:t>
            </a:r>
          </a:p>
        </p:txBody>
      </p:sp>
      <p:pic>
        <p:nvPicPr>
          <p:cNvPr id="4" name="図 3"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784" y="2511329"/>
            <a:ext cx="7030431" cy="2372056"/>
          </a:xfrm>
          <a:prstGeom prst="rect">
            <a:avLst/>
          </a:prstGeom>
          <a:ln>
            <a:solidFill>
              <a:srgbClr val="FF0000"/>
            </a:solidFill>
          </a:ln>
        </p:spPr>
      </p:pic>
      <p:sp>
        <p:nvSpPr>
          <p:cNvPr id="5" name="テキスト ボックス 4"/>
          <p:cNvSpPr txBox="1"/>
          <p:nvPr/>
        </p:nvSpPr>
        <p:spPr>
          <a:xfrm>
            <a:off x="844826" y="1798983"/>
            <a:ext cx="5396948" cy="523220"/>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800" dirty="0"/>
              <a:t>「</a:t>
            </a:r>
            <a:r>
              <a:rPr kumimoji="1" lang="en-US" altLang="ja-JP" sz="2800" dirty="0"/>
              <a:t>IP</a:t>
            </a:r>
            <a:r>
              <a:rPr kumimoji="1" lang="ja-JP" altLang="en-US" sz="2800" dirty="0"/>
              <a:t>　自分」で検索すると・・・</a:t>
            </a:r>
          </a:p>
        </p:txBody>
      </p:sp>
      <p:sp>
        <p:nvSpPr>
          <p:cNvPr id="6" name="角丸四角形 5"/>
          <p:cNvSpPr/>
          <p:nvPr/>
        </p:nvSpPr>
        <p:spPr>
          <a:xfrm>
            <a:off x="2941983" y="3379304"/>
            <a:ext cx="3299791" cy="904461"/>
          </a:xfrm>
          <a:prstGeom prst="round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rgbClr val="FF0000"/>
              </a:solidFill>
            </a:endParaRPr>
          </a:p>
        </p:txBody>
      </p:sp>
      <p:sp>
        <p:nvSpPr>
          <p:cNvPr id="7" name="テキスト ボックス 6"/>
          <p:cNvSpPr txBox="1"/>
          <p:nvPr/>
        </p:nvSpPr>
        <p:spPr>
          <a:xfrm>
            <a:off x="420679" y="5247861"/>
            <a:ext cx="8305878" cy="830997"/>
          </a:xfrm>
          <a:prstGeom prst="rect">
            <a:avLst/>
          </a:prstGeom>
          <a:noFill/>
        </p:spPr>
        <p:txBody>
          <a:bodyPr wrap="square" rtlCol="0">
            <a:spAutoFit/>
          </a:bodyPr>
          <a:lstStyle/>
          <a:p>
            <a:r>
              <a:rPr kumimoji="1" lang="ja-JP" altLang="en-US" sz="2400" dirty="0"/>
              <a:t>今このＩＰアドレスを使ってネットに接続しているのはここだけ</a:t>
            </a:r>
            <a:endParaRPr kumimoji="1" lang="en-US" altLang="ja-JP" sz="2400" dirty="0"/>
          </a:p>
          <a:p>
            <a:r>
              <a:rPr lang="ja-JP" altLang="en-US" sz="2400" dirty="0"/>
              <a:t>→プロバイダ（ｅｏｎｅｔ）に問い合わせをすれば誰かわかる！</a:t>
            </a:r>
            <a:endParaRPr kumimoji="1" lang="ja-JP" altLang="en-US" sz="2400" dirty="0"/>
          </a:p>
        </p:txBody>
      </p:sp>
      <p:cxnSp>
        <p:nvCxnSpPr>
          <p:cNvPr id="9" name="直線矢印コネクタ 8"/>
          <p:cNvCxnSpPr/>
          <p:nvPr/>
        </p:nvCxnSpPr>
        <p:spPr>
          <a:xfrm flipH="1">
            <a:off x="3647661" y="4283765"/>
            <a:ext cx="854765" cy="96409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1328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FC255F-07A7-12A1-0EB8-9F2BB671CB2C}"/>
              </a:ext>
            </a:extLst>
          </p:cNvPr>
          <p:cNvSpPr>
            <a:spLocks noGrp="1"/>
          </p:cNvSpPr>
          <p:nvPr>
            <p:ph type="title"/>
          </p:nvPr>
        </p:nvSpPr>
        <p:spPr/>
        <p:txBody>
          <a:bodyPr/>
          <a:lstStyle/>
          <a:p>
            <a:r>
              <a:rPr kumimoji="1" lang="ja-JP" altLang="en-US" dirty="0">
                <a:solidFill>
                  <a:srgbClr val="FF0000"/>
                </a:solidFill>
              </a:rPr>
              <a:t>３．インターネットの発展</a:t>
            </a:r>
            <a:br>
              <a:rPr kumimoji="1" lang="en-US" altLang="ja-JP" dirty="0">
                <a:solidFill>
                  <a:srgbClr val="FF0000"/>
                </a:solidFill>
              </a:rPr>
            </a:br>
            <a:r>
              <a:rPr kumimoji="1" lang="ja-JP" altLang="en-US" dirty="0">
                <a:solidFill>
                  <a:srgbClr val="FF0000"/>
                </a:solidFill>
              </a:rPr>
              <a:t>４．情報機器の</a:t>
            </a:r>
            <a:br>
              <a:rPr kumimoji="1" lang="en-US" altLang="ja-JP" dirty="0">
                <a:solidFill>
                  <a:srgbClr val="FF0000"/>
                </a:solidFill>
              </a:rPr>
            </a:br>
            <a:r>
              <a:rPr kumimoji="1" lang="ja-JP" altLang="en-US" dirty="0">
                <a:solidFill>
                  <a:srgbClr val="FF0000"/>
                </a:solidFill>
              </a:rPr>
              <a:t>　　　　　　パーソナル化</a:t>
            </a:r>
          </a:p>
        </p:txBody>
      </p:sp>
    </p:spTree>
    <p:extLst>
      <p:ext uri="{BB962C8B-B14F-4D97-AF65-F5344CB8AC3E}">
        <p14:creationId xmlns:p14="http://schemas.microsoft.com/office/powerpoint/2010/main" val="9281629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CF218F6-4A9C-80EE-BDA0-319BCD7361BE}"/>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ＴＲＹ</a:t>
            </a:r>
            <a:r>
              <a:rPr lang="en-US" altLang="ja-JP" dirty="0">
                <a:solidFill>
                  <a:srgbClr val="FF0000"/>
                </a:solidFill>
              </a:rPr>
              <a:t>】</a:t>
            </a:r>
            <a:r>
              <a:rPr lang="ja-JP" altLang="en-US" dirty="0">
                <a:solidFill>
                  <a:srgbClr val="FF0000"/>
                </a:solidFill>
              </a:rPr>
              <a:t>①</a:t>
            </a:r>
          </a:p>
        </p:txBody>
      </p:sp>
      <p:sp>
        <p:nvSpPr>
          <p:cNvPr id="5" name="コンテンツ プレースホルダー 4">
            <a:extLst>
              <a:ext uri="{FF2B5EF4-FFF2-40B4-BE49-F238E27FC236}">
                <a16:creationId xmlns:a16="http://schemas.microsoft.com/office/drawing/2014/main" id="{08DDE98B-0D14-9DA1-4DCA-0FBB7326202D}"/>
              </a:ext>
            </a:extLst>
          </p:cNvPr>
          <p:cNvSpPr>
            <a:spLocks noGrp="1"/>
          </p:cNvSpPr>
          <p:nvPr>
            <p:ph idx="1"/>
          </p:nvPr>
        </p:nvSpPr>
        <p:spPr>
          <a:xfrm>
            <a:off x="628650" y="1825625"/>
            <a:ext cx="7886700" cy="1820824"/>
          </a:xfrm>
        </p:spPr>
        <p:txBody>
          <a:bodyPr/>
          <a:lstStyle/>
          <a:p>
            <a:r>
              <a:rPr lang="ja-JP" altLang="en-US" dirty="0"/>
              <a:t>昭和の家族（サザエさん一家、ちびまる子ちゃん一家）の暮らしと令和の暮らしを比較しよう</a:t>
            </a:r>
            <a:endParaRPr lang="en-US" altLang="ja-JP" dirty="0"/>
          </a:p>
          <a:p>
            <a:r>
              <a:rPr lang="ja-JP" altLang="en-US" dirty="0"/>
              <a:t>一つはメディア（ＴＶ、電話など）に注目して、今の暮らしとの違いを比較しよう</a:t>
            </a:r>
          </a:p>
        </p:txBody>
      </p:sp>
      <p:graphicFrame>
        <p:nvGraphicFramePr>
          <p:cNvPr id="7" name="表 6">
            <a:extLst>
              <a:ext uri="{FF2B5EF4-FFF2-40B4-BE49-F238E27FC236}">
                <a16:creationId xmlns:a16="http://schemas.microsoft.com/office/drawing/2014/main" id="{CCC4A183-45AD-1A2E-A9A3-15CA110AD422}"/>
              </a:ext>
            </a:extLst>
          </p:cNvPr>
          <p:cNvGraphicFramePr>
            <a:graphicFrameLocks noGrp="1"/>
          </p:cNvGraphicFramePr>
          <p:nvPr>
            <p:extLst>
              <p:ext uri="{D42A27DB-BD31-4B8C-83A1-F6EECF244321}">
                <p14:modId xmlns:p14="http://schemas.microsoft.com/office/powerpoint/2010/main" val="4059677973"/>
              </p:ext>
            </p:extLst>
          </p:nvPr>
        </p:nvGraphicFramePr>
        <p:xfrm>
          <a:off x="628649" y="3917175"/>
          <a:ext cx="7522891" cy="2294053"/>
        </p:xfrm>
        <a:graphic>
          <a:graphicData uri="http://schemas.openxmlformats.org/drawingml/2006/table">
            <a:tbl>
              <a:tblPr firstRow="1" bandRow="1">
                <a:tableStyleId>{5940675A-B579-460E-94D1-54222C63F5DA}</a:tableStyleId>
              </a:tblPr>
              <a:tblGrid>
                <a:gridCol w="7522891">
                  <a:extLst>
                    <a:ext uri="{9D8B030D-6E8A-4147-A177-3AD203B41FA5}">
                      <a16:colId xmlns:a16="http://schemas.microsoft.com/office/drawing/2014/main" val="487841742"/>
                    </a:ext>
                  </a:extLst>
                </a:gridCol>
              </a:tblGrid>
              <a:tr h="2294053">
                <a:tc>
                  <a:txBody>
                    <a:bodyPr/>
                    <a:lstStyle/>
                    <a:p>
                      <a:endParaRPr kumimoji="1" lang="ja-JP" altLang="en-US" dirty="0"/>
                    </a:p>
                  </a:txBody>
                  <a:tcPr/>
                </a:tc>
                <a:extLst>
                  <a:ext uri="{0D108BD9-81ED-4DB2-BD59-A6C34878D82A}">
                    <a16:rowId xmlns:a16="http://schemas.microsoft.com/office/drawing/2014/main" val="2737273294"/>
                  </a:ext>
                </a:extLst>
              </a:tr>
            </a:tbl>
          </a:graphicData>
        </a:graphic>
      </p:graphicFrame>
    </p:spTree>
    <p:extLst>
      <p:ext uri="{BB962C8B-B14F-4D97-AF65-F5344CB8AC3E}">
        <p14:creationId xmlns:p14="http://schemas.microsoft.com/office/powerpoint/2010/main" val="283607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r>
              <a:rPr kumimoji="1" lang="ja-JP" altLang="en-US" dirty="0">
                <a:solidFill>
                  <a:srgbClr val="FF0000"/>
                </a:solidFill>
              </a:rPr>
              <a:t>①②</a:t>
            </a:r>
          </a:p>
        </p:txBody>
      </p:sp>
      <p:graphicFrame>
        <p:nvGraphicFramePr>
          <p:cNvPr id="4" name="表 3"/>
          <p:cNvGraphicFramePr>
            <a:graphicFrameLocks noGrp="1"/>
          </p:cNvGraphicFramePr>
          <p:nvPr>
            <p:extLst>
              <p:ext uri="{D42A27DB-BD31-4B8C-83A1-F6EECF244321}">
                <p14:modId xmlns:p14="http://schemas.microsoft.com/office/powerpoint/2010/main" val="624043393"/>
              </p:ext>
            </p:extLst>
          </p:nvPr>
        </p:nvGraphicFramePr>
        <p:xfrm>
          <a:off x="273326" y="1690689"/>
          <a:ext cx="8676860" cy="2194560"/>
        </p:xfrm>
        <a:graphic>
          <a:graphicData uri="http://schemas.openxmlformats.org/drawingml/2006/table">
            <a:tbl>
              <a:tblPr firstRow="1" firstCol="1" bandRow="1">
                <a:tableStyleId>{5C22544A-7EE6-4342-B048-85BDC9FD1C3A}</a:tableStyleId>
              </a:tblPr>
              <a:tblGrid>
                <a:gridCol w="8676860">
                  <a:extLst>
                    <a:ext uri="{9D8B030D-6E8A-4147-A177-3AD203B41FA5}">
                      <a16:colId xmlns:a16="http://schemas.microsoft.com/office/drawing/2014/main" val="20000"/>
                    </a:ext>
                  </a:extLst>
                </a:gridCol>
              </a:tblGrid>
              <a:tr h="0">
                <a:tc>
                  <a:txBody>
                    <a:bodyPr/>
                    <a:lstStyle/>
                    <a:p>
                      <a:pPr algn="just">
                        <a:spcAft>
                          <a:spcPts val="0"/>
                        </a:spcAft>
                      </a:pPr>
                      <a:r>
                        <a:rPr lang="ja-JP" sz="2400" b="0" kern="100" dirty="0">
                          <a:solidFill>
                            <a:schemeClr val="tx1"/>
                          </a:solidFill>
                          <a:effectLst/>
                        </a:rPr>
                        <a:t>①インターネットの歴史</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r h="0">
                <a:tc>
                  <a:txBody>
                    <a:bodyPr/>
                    <a:lstStyle/>
                    <a:p>
                      <a:pPr algn="just">
                        <a:spcAft>
                          <a:spcPts val="0"/>
                        </a:spcAft>
                      </a:pPr>
                      <a:r>
                        <a:rPr lang="ja-JP" sz="2400" b="0" kern="100" dirty="0">
                          <a:solidFill>
                            <a:schemeClr val="tx1"/>
                          </a:solidFill>
                          <a:effectLst/>
                        </a:rPr>
                        <a:t>　</a:t>
                      </a:r>
                      <a:r>
                        <a:rPr lang="en-US" sz="2400" b="0" kern="100" dirty="0">
                          <a:solidFill>
                            <a:schemeClr val="tx1"/>
                          </a:solidFill>
                          <a:effectLst/>
                        </a:rPr>
                        <a:t>1969</a:t>
                      </a:r>
                      <a:r>
                        <a:rPr lang="ja-JP" sz="2400" b="0" kern="100" dirty="0">
                          <a:solidFill>
                            <a:schemeClr val="tx1"/>
                          </a:solidFill>
                          <a:effectLst/>
                        </a:rPr>
                        <a:t>年（</a:t>
                      </a:r>
                      <a:r>
                        <a:rPr lang="ja-JP" altLang="en-US" sz="2400" b="0" kern="100" dirty="0">
                          <a:solidFill>
                            <a:srgbClr val="FF0000"/>
                          </a:solidFill>
                          <a:effectLst/>
                        </a:rPr>
                        <a:t>ＡＲＰＡＮＥＴ</a:t>
                      </a:r>
                      <a:r>
                        <a:rPr lang="ja-JP" sz="2400" b="0" kern="100" dirty="0">
                          <a:solidFill>
                            <a:schemeClr val="tx1"/>
                          </a:solidFill>
                          <a:effectLst/>
                        </a:rPr>
                        <a:t>）＝アメリカ国防総省の資金提供で構築</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1"/>
                  </a:ext>
                </a:extLst>
              </a:tr>
              <a:tr h="0">
                <a:tc>
                  <a:txBody>
                    <a:bodyPr/>
                    <a:lstStyle/>
                    <a:p>
                      <a:pPr indent="133350" algn="just">
                        <a:spcAft>
                          <a:spcPts val="0"/>
                        </a:spcAft>
                      </a:pPr>
                      <a:r>
                        <a:rPr lang="ja-JP" sz="2400" b="0" kern="100" dirty="0">
                          <a:solidFill>
                            <a:schemeClr val="tx1"/>
                          </a:solidFill>
                          <a:effectLst/>
                        </a:rPr>
                        <a:t>　　　　　　↓　世界中のネットワークが接続</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2"/>
                  </a:ext>
                </a:extLst>
              </a:tr>
              <a:tr h="0">
                <a:tc>
                  <a:txBody>
                    <a:bodyPr/>
                    <a:lstStyle/>
                    <a:p>
                      <a:pPr indent="133350" algn="just">
                        <a:spcAft>
                          <a:spcPts val="0"/>
                        </a:spcAft>
                      </a:pPr>
                      <a:r>
                        <a:rPr lang="en-US" sz="2400" b="0" kern="100" dirty="0">
                          <a:solidFill>
                            <a:schemeClr val="tx1"/>
                          </a:solidFill>
                          <a:effectLst/>
                        </a:rPr>
                        <a:t>21</a:t>
                      </a:r>
                      <a:r>
                        <a:rPr lang="ja-JP" sz="2400" b="0" kern="100" dirty="0">
                          <a:solidFill>
                            <a:schemeClr val="tx1"/>
                          </a:solidFill>
                          <a:effectLst/>
                        </a:rPr>
                        <a:t>世紀（</a:t>
                      </a:r>
                      <a:r>
                        <a:rPr lang="ja-JP" altLang="en-US" sz="2400" b="0" kern="100" dirty="0">
                          <a:solidFill>
                            <a:srgbClr val="FF0000"/>
                          </a:solidFill>
                          <a:effectLst/>
                        </a:rPr>
                        <a:t>ブロードバンド</a:t>
                      </a:r>
                      <a:r>
                        <a:rPr lang="ja-JP" sz="2400" b="0" kern="100" dirty="0">
                          <a:solidFill>
                            <a:schemeClr val="tx1"/>
                          </a:solidFill>
                          <a:effectLst/>
                        </a:rPr>
                        <a:t>）の普及　</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3"/>
                  </a:ext>
                </a:extLst>
              </a:tr>
              <a:tr h="0">
                <a:tc>
                  <a:txBody>
                    <a:bodyPr/>
                    <a:lstStyle/>
                    <a:p>
                      <a:pPr indent="533400" algn="just">
                        <a:spcAft>
                          <a:spcPts val="0"/>
                        </a:spcAft>
                      </a:pPr>
                      <a:r>
                        <a:rPr lang="ja-JP" sz="2400" b="0" kern="100" dirty="0">
                          <a:solidFill>
                            <a:schemeClr val="tx1"/>
                          </a:solidFill>
                          <a:effectLst/>
                        </a:rPr>
                        <a:t>（例）光ファイバ、ケーブルテレビ、</a:t>
                      </a:r>
                      <a:r>
                        <a:rPr lang="en-US" sz="2400" b="0" kern="100" dirty="0">
                          <a:solidFill>
                            <a:schemeClr val="tx1"/>
                          </a:solidFill>
                          <a:effectLst/>
                        </a:rPr>
                        <a:t>5G</a:t>
                      </a:r>
                      <a:r>
                        <a:rPr lang="ja-JP" sz="2400" b="0" kern="100" dirty="0">
                          <a:solidFill>
                            <a:schemeClr val="tx1"/>
                          </a:solidFill>
                          <a:effectLst/>
                        </a:rPr>
                        <a:t>（</a:t>
                      </a:r>
                      <a:r>
                        <a:rPr lang="en-US" sz="2400" b="0" kern="100" dirty="0">
                          <a:solidFill>
                            <a:schemeClr val="tx1"/>
                          </a:solidFill>
                          <a:effectLst/>
                        </a:rPr>
                        <a:t>4G</a:t>
                      </a:r>
                      <a:r>
                        <a:rPr lang="ja-JP" sz="2400" b="0" kern="100" dirty="0">
                          <a:solidFill>
                            <a:schemeClr val="tx1"/>
                          </a:solidFill>
                          <a:effectLst/>
                        </a:rPr>
                        <a:t>の</a:t>
                      </a:r>
                      <a:r>
                        <a:rPr lang="en-US" sz="2400" b="0" kern="100" dirty="0">
                          <a:solidFill>
                            <a:schemeClr val="tx1"/>
                          </a:solidFill>
                          <a:effectLst/>
                        </a:rPr>
                        <a:t>10</a:t>
                      </a:r>
                      <a:r>
                        <a:rPr lang="ja-JP" sz="2400" b="0" kern="100" dirty="0">
                          <a:solidFill>
                            <a:schemeClr val="tx1"/>
                          </a:solidFill>
                          <a:effectLst/>
                        </a:rPr>
                        <a:t>～</a:t>
                      </a:r>
                      <a:r>
                        <a:rPr lang="en-US" sz="2400" b="0" kern="100" dirty="0">
                          <a:solidFill>
                            <a:schemeClr val="tx1"/>
                          </a:solidFill>
                          <a:effectLst/>
                        </a:rPr>
                        <a:t>200</a:t>
                      </a:r>
                      <a:r>
                        <a:rPr lang="ja-JP" sz="2400" b="0" kern="100" dirty="0">
                          <a:solidFill>
                            <a:schemeClr val="tx1"/>
                          </a:solidFill>
                          <a:effectLst/>
                        </a:rPr>
                        <a:t>倍）</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4"/>
                  </a:ext>
                </a:extLst>
              </a:tr>
              <a:tr h="0">
                <a:tc>
                  <a:txBody>
                    <a:bodyPr/>
                    <a:lstStyle/>
                    <a:p>
                      <a:pPr indent="533400" algn="just">
                        <a:spcAft>
                          <a:spcPts val="0"/>
                        </a:spcAft>
                      </a:pPr>
                      <a:r>
                        <a:rPr lang="ja-JP" sz="2400" b="0" kern="100" dirty="0">
                          <a:solidFill>
                            <a:schemeClr val="tx1"/>
                          </a:solidFill>
                          <a:effectLst/>
                        </a:rPr>
                        <a:t>　　→情報の流通量も増大、動画などの大容量データも流通</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955234215"/>
              </p:ext>
            </p:extLst>
          </p:nvPr>
        </p:nvGraphicFramePr>
        <p:xfrm>
          <a:off x="273326" y="4572336"/>
          <a:ext cx="8597348" cy="1463040"/>
        </p:xfrm>
        <a:graphic>
          <a:graphicData uri="http://schemas.openxmlformats.org/drawingml/2006/table">
            <a:tbl>
              <a:tblPr firstRow="1" firstCol="1" bandRow="1">
                <a:tableStyleId>{5C22544A-7EE6-4342-B048-85BDC9FD1C3A}</a:tableStyleId>
              </a:tblPr>
              <a:tblGrid>
                <a:gridCol w="8597348">
                  <a:extLst>
                    <a:ext uri="{9D8B030D-6E8A-4147-A177-3AD203B41FA5}">
                      <a16:colId xmlns:a16="http://schemas.microsoft.com/office/drawing/2014/main" val="20000"/>
                    </a:ext>
                  </a:extLst>
                </a:gridCol>
              </a:tblGrid>
              <a:tr h="0">
                <a:tc>
                  <a:txBody>
                    <a:bodyPr/>
                    <a:lstStyle/>
                    <a:p>
                      <a:pPr algn="just">
                        <a:spcAft>
                          <a:spcPts val="0"/>
                        </a:spcAft>
                      </a:pPr>
                      <a:r>
                        <a:rPr lang="ja-JP" sz="2400" b="0" kern="100" dirty="0">
                          <a:solidFill>
                            <a:schemeClr val="tx1"/>
                          </a:solidFill>
                          <a:effectLst/>
                        </a:rPr>
                        <a:t>②インターネットと情報格差</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r h="0">
                <a:tc>
                  <a:txBody>
                    <a:bodyPr/>
                    <a:lstStyle/>
                    <a:p>
                      <a:pPr algn="just">
                        <a:spcAft>
                          <a:spcPts val="0"/>
                        </a:spcAft>
                      </a:pPr>
                      <a:r>
                        <a:rPr lang="ja-JP" sz="2400" b="0" kern="100" dirty="0">
                          <a:solidFill>
                            <a:schemeClr val="tx1"/>
                          </a:solidFill>
                          <a:effectLst/>
                        </a:rPr>
                        <a:t>　（</a:t>
                      </a:r>
                      <a:r>
                        <a:rPr lang="ja-JP" altLang="en-US" sz="2400" b="0" kern="100" dirty="0">
                          <a:solidFill>
                            <a:srgbClr val="FF0000"/>
                          </a:solidFill>
                          <a:effectLst/>
                        </a:rPr>
                        <a:t>デジタルデバイド</a:t>
                      </a:r>
                      <a:r>
                        <a:rPr lang="ja-JP" sz="2400" b="0" kern="100" dirty="0">
                          <a:solidFill>
                            <a:schemeClr val="tx1"/>
                          </a:solidFill>
                          <a:effectLst/>
                        </a:rPr>
                        <a:t>・情報格差）</a:t>
                      </a:r>
                      <a:endParaRPr lang="en-US" altLang="ja-JP" sz="2400" b="0" kern="100" dirty="0">
                        <a:solidFill>
                          <a:schemeClr val="tx1"/>
                        </a:solidFill>
                        <a:effectLst/>
                      </a:endParaRPr>
                    </a:p>
                    <a:p>
                      <a:pPr algn="just">
                        <a:spcAft>
                          <a:spcPts val="0"/>
                        </a:spcAft>
                      </a:pPr>
                      <a:r>
                        <a:rPr lang="ja-JP" altLang="en-US" sz="2400" b="0" kern="100" dirty="0">
                          <a:solidFill>
                            <a:schemeClr val="tx1"/>
                          </a:solidFill>
                          <a:effectLst/>
                        </a:rPr>
                        <a:t>　　　　</a:t>
                      </a:r>
                      <a:r>
                        <a:rPr lang="ja-JP" sz="2400" b="0" kern="100" dirty="0">
                          <a:solidFill>
                            <a:schemeClr val="tx1"/>
                          </a:solidFill>
                          <a:effectLst/>
                        </a:rPr>
                        <a:t>＝利用できる人と利用できない人の格差</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1"/>
                  </a:ext>
                </a:extLst>
              </a:tr>
              <a:tr h="0">
                <a:tc>
                  <a:txBody>
                    <a:bodyPr/>
                    <a:lstStyle/>
                    <a:p>
                      <a:pPr algn="just">
                        <a:spcAft>
                          <a:spcPts val="0"/>
                        </a:spcAft>
                      </a:pPr>
                      <a:r>
                        <a:rPr lang="ja-JP" sz="2400" b="0" kern="100" dirty="0">
                          <a:solidFill>
                            <a:schemeClr val="tx1"/>
                          </a:solidFill>
                          <a:effectLst/>
                        </a:rPr>
                        <a:t>　　（例）若者と高齢者、都市部と地方、先進国と途上国</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2"/>
                  </a:ext>
                </a:extLst>
              </a:tr>
            </a:tbl>
          </a:graphicData>
        </a:graphic>
      </p:graphicFrame>
      <p:sp>
        <p:nvSpPr>
          <p:cNvPr id="6" name="下矢印 5"/>
          <p:cNvSpPr/>
          <p:nvPr/>
        </p:nvSpPr>
        <p:spPr>
          <a:xfrm>
            <a:off x="1703228" y="4089477"/>
            <a:ext cx="1401417" cy="31805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546816" y="3998776"/>
            <a:ext cx="3230217" cy="369332"/>
          </a:xfrm>
          <a:prstGeom prst="rect">
            <a:avLst/>
          </a:prstGeom>
          <a:noFill/>
        </p:spPr>
        <p:txBody>
          <a:bodyPr wrap="square" rtlCol="0">
            <a:spAutoFit/>
          </a:bodyPr>
          <a:lstStyle/>
          <a:p>
            <a:r>
              <a:rPr kumimoji="1" lang="ja-JP" altLang="en-US" dirty="0">
                <a:solidFill>
                  <a:srgbClr val="FF0000"/>
                </a:solidFill>
              </a:rPr>
              <a:t>できることが増える一方で・・・</a:t>
            </a:r>
          </a:p>
        </p:txBody>
      </p:sp>
    </p:spTree>
    <p:extLst>
      <p:ext uri="{BB962C8B-B14F-4D97-AF65-F5344CB8AC3E}">
        <p14:creationId xmlns:p14="http://schemas.microsoft.com/office/powerpoint/2010/main" val="2450445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rgbClr val="FF0000"/>
                </a:solidFill>
              </a:rPr>
              <a:t>【</a:t>
            </a:r>
            <a:r>
              <a:rPr lang="ja-JP" altLang="en-US" dirty="0">
                <a:solidFill>
                  <a:srgbClr val="FF0000"/>
                </a:solidFill>
              </a:rPr>
              <a:t>知識の整理</a:t>
            </a:r>
            <a:r>
              <a:rPr lang="en-US" altLang="ja-JP" dirty="0">
                <a:solidFill>
                  <a:srgbClr val="FF0000"/>
                </a:solidFill>
              </a:rPr>
              <a:t>】</a:t>
            </a:r>
            <a:r>
              <a:rPr lang="ja-JP" altLang="en-US" dirty="0">
                <a:solidFill>
                  <a:srgbClr val="FF0000"/>
                </a:solidFill>
              </a:rPr>
              <a:t>③④</a:t>
            </a:r>
            <a:br>
              <a:rPr lang="ja-JP" altLang="en-US" dirty="0"/>
            </a:br>
            <a:endParaRPr kumimoji="1" lang="ja-JP" altLang="en-US" dirty="0">
              <a:solidFill>
                <a:srgbClr val="FF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856887743"/>
              </p:ext>
            </p:extLst>
          </p:nvPr>
        </p:nvGraphicFramePr>
        <p:xfrm>
          <a:off x="283266" y="1534838"/>
          <a:ext cx="8577468" cy="2560320"/>
        </p:xfrm>
        <a:graphic>
          <a:graphicData uri="http://schemas.openxmlformats.org/drawingml/2006/table">
            <a:tbl>
              <a:tblPr firstRow="1" firstCol="1" bandRow="1">
                <a:tableStyleId>{5C22544A-7EE6-4342-B048-85BDC9FD1C3A}</a:tableStyleId>
              </a:tblPr>
              <a:tblGrid>
                <a:gridCol w="8577468">
                  <a:extLst>
                    <a:ext uri="{9D8B030D-6E8A-4147-A177-3AD203B41FA5}">
                      <a16:colId xmlns:a16="http://schemas.microsoft.com/office/drawing/2014/main" val="20000"/>
                    </a:ext>
                  </a:extLst>
                </a:gridCol>
              </a:tblGrid>
              <a:tr h="0">
                <a:tc>
                  <a:txBody>
                    <a:bodyPr/>
                    <a:lstStyle/>
                    <a:p>
                      <a:pPr algn="just">
                        <a:spcAft>
                          <a:spcPts val="0"/>
                        </a:spcAft>
                      </a:pPr>
                      <a:r>
                        <a:rPr lang="ja-JP" altLang="en-US" sz="2400" b="0" kern="100" dirty="0">
                          <a:solidFill>
                            <a:schemeClr val="tx1"/>
                          </a:solidFill>
                          <a:effectLst/>
                        </a:rPr>
                        <a:t>③</a:t>
                      </a:r>
                      <a:r>
                        <a:rPr lang="ja-JP" sz="2400" b="0" kern="100" dirty="0">
                          <a:solidFill>
                            <a:srgbClr val="FF0000"/>
                          </a:solidFill>
                          <a:effectLst/>
                        </a:rPr>
                        <a:t>情報機器のパーソナル化</a:t>
                      </a:r>
                      <a:endParaRPr lang="ja-JP" sz="2400" b="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r h="0">
                <a:tc>
                  <a:txBody>
                    <a:bodyPr/>
                    <a:lstStyle/>
                    <a:p>
                      <a:pPr algn="just">
                        <a:spcAft>
                          <a:spcPts val="0"/>
                        </a:spcAft>
                      </a:pPr>
                      <a:r>
                        <a:rPr lang="ja-JP" sz="2400" b="0" kern="100" dirty="0">
                          <a:solidFill>
                            <a:schemeClr val="tx1"/>
                          </a:solidFill>
                          <a:effectLst/>
                        </a:rPr>
                        <a:t>　Ｑ．サザエさんの家の電話は</a:t>
                      </a:r>
                      <a:r>
                        <a:rPr lang="ja-JP" altLang="en-US" sz="2400" b="0" kern="100" dirty="0">
                          <a:solidFill>
                            <a:schemeClr val="tx1"/>
                          </a:solidFill>
                          <a:effectLst/>
                        </a:rPr>
                        <a:t>廊下にある＝家族で共用</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1"/>
                  </a:ext>
                </a:extLst>
              </a:tr>
              <a:tr h="0">
                <a:tc>
                  <a:txBody>
                    <a:bodyPr/>
                    <a:lstStyle/>
                    <a:p>
                      <a:pPr indent="133350" algn="just">
                        <a:spcAft>
                          <a:spcPts val="0"/>
                        </a:spcAft>
                      </a:pPr>
                      <a:r>
                        <a:rPr lang="ja-JP" sz="2400" b="0" kern="100" dirty="0">
                          <a:solidFill>
                            <a:schemeClr val="tx1"/>
                          </a:solidFill>
                          <a:effectLst/>
                        </a:rPr>
                        <a:t>　↓　　＝昔は電話、テレビ、コンピュータ</a:t>
                      </a:r>
                      <a:r>
                        <a:rPr lang="ja-JP" altLang="en-US" sz="2400" b="0" kern="100" dirty="0">
                          <a:solidFill>
                            <a:schemeClr val="tx1"/>
                          </a:solidFill>
                          <a:effectLst/>
                        </a:rPr>
                        <a:t>は</a:t>
                      </a:r>
                      <a:r>
                        <a:rPr lang="ja-JP" sz="2400" b="0" kern="100" dirty="0">
                          <a:solidFill>
                            <a:schemeClr val="tx1"/>
                          </a:solidFill>
                          <a:effectLst/>
                        </a:rPr>
                        <a:t>家族で１つ（共有物）</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2"/>
                  </a:ext>
                </a:extLst>
              </a:tr>
              <a:tr h="0">
                <a:tc>
                  <a:txBody>
                    <a:bodyPr/>
                    <a:lstStyle/>
                    <a:p>
                      <a:pPr algn="just">
                        <a:spcAft>
                          <a:spcPts val="0"/>
                        </a:spcAft>
                      </a:pPr>
                      <a:r>
                        <a:rPr lang="ja-JP" sz="2400" b="0" kern="100" dirty="0">
                          <a:solidFill>
                            <a:schemeClr val="tx1"/>
                          </a:solidFill>
                          <a:effectLst/>
                        </a:rPr>
                        <a:t>　今：電話・ネット端末は個人の私有物に（パーソナル化）</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3"/>
                  </a:ext>
                </a:extLst>
              </a:tr>
              <a:tr h="0">
                <a:tc>
                  <a:txBody>
                    <a:bodyPr/>
                    <a:lstStyle/>
                    <a:p>
                      <a:pPr algn="just">
                        <a:spcAft>
                          <a:spcPts val="0"/>
                        </a:spcAft>
                      </a:pPr>
                      <a:r>
                        <a:rPr lang="en-US" sz="2400" b="0" kern="100" dirty="0">
                          <a:solidFill>
                            <a:schemeClr val="tx1"/>
                          </a:solidFill>
                          <a:effectLst/>
                        </a:rPr>
                        <a:t> </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4"/>
                  </a:ext>
                </a:extLst>
              </a:tr>
              <a:tr h="0">
                <a:tc>
                  <a:txBody>
                    <a:bodyPr/>
                    <a:lstStyle/>
                    <a:p>
                      <a:pPr algn="just">
                        <a:spcAft>
                          <a:spcPts val="0"/>
                        </a:spcAft>
                      </a:pP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5"/>
                  </a:ext>
                </a:extLst>
              </a:tr>
              <a:tr h="0">
                <a:tc>
                  <a:txBody>
                    <a:bodyPr/>
                    <a:lstStyle/>
                    <a:p>
                      <a:pPr algn="just">
                        <a:spcAft>
                          <a:spcPts val="0"/>
                        </a:spcAft>
                      </a:pP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6"/>
                  </a:ext>
                </a:extLst>
              </a:tr>
            </a:tbl>
          </a:graphicData>
        </a:graphic>
      </p:graphicFrame>
      <p:graphicFrame>
        <p:nvGraphicFramePr>
          <p:cNvPr id="3" name="表 2">
            <a:extLst>
              <a:ext uri="{FF2B5EF4-FFF2-40B4-BE49-F238E27FC236}">
                <a16:creationId xmlns:a16="http://schemas.microsoft.com/office/drawing/2014/main" id="{A9CEE046-1A43-5E2A-BFB2-9F75CD9344A7}"/>
              </a:ext>
            </a:extLst>
          </p:cNvPr>
          <p:cNvGraphicFramePr>
            <a:graphicFrameLocks noGrp="1"/>
          </p:cNvGraphicFramePr>
          <p:nvPr>
            <p:extLst>
              <p:ext uri="{D42A27DB-BD31-4B8C-83A1-F6EECF244321}">
                <p14:modId xmlns:p14="http://schemas.microsoft.com/office/powerpoint/2010/main" val="3949103515"/>
              </p:ext>
            </p:extLst>
          </p:nvPr>
        </p:nvGraphicFramePr>
        <p:xfrm>
          <a:off x="283266" y="3687248"/>
          <a:ext cx="8577468" cy="1463040"/>
        </p:xfrm>
        <a:graphic>
          <a:graphicData uri="http://schemas.openxmlformats.org/drawingml/2006/table">
            <a:tbl>
              <a:tblPr firstRow="1" firstCol="1" bandRow="1">
                <a:tableStyleId>{5C22544A-7EE6-4342-B048-85BDC9FD1C3A}</a:tableStyleId>
              </a:tblPr>
              <a:tblGrid>
                <a:gridCol w="8577468">
                  <a:extLst>
                    <a:ext uri="{9D8B030D-6E8A-4147-A177-3AD203B41FA5}">
                      <a16:colId xmlns:a16="http://schemas.microsoft.com/office/drawing/2014/main" val="20000"/>
                    </a:ext>
                  </a:extLst>
                </a:gridCol>
              </a:tblGrid>
              <a:tr h="0">
                <a:tc>
                  <a:txBody>
                    <a:bodyPr/>
                    <a:lstStyle/>
                    <a:p>
                      <a:pPr algn="just">
                        <a:spcAft>
                          <a:spcPts val="0"/>
                        </a:spcAft>
                      </a:pPr>
                      <a:r>
                        <a:rPr lang="ja-JP" altLang="en-US" sz="2400" b="0" kern="100" dirty="0">
                          <a:solidFill>
                            <a:schemeClr val="tx1"/>
                          </a:solidFill>
                          <a:effectLst/>
                        </a:rPr>
                        <a:t>④</a:t>
                      </a:r>
                      <a:r>
                        <a:rPr lang="ja-JP" sz="2400" b="0" kern="100" dirty="0">
                          <a:solidFill>
                            <a:schemeClr val="tx1"/>
                          </a:solidFill>
                          <a:effectLst/>
                        </a:rPr>
                        <a:t>（</a:t>
                      </a:r>
                      <a:r>
                        <a:rPr lang="ja-JP" altLang="en-US" sz="2400" b="0" kern="100" dirty="0">
                          <a:solidFill>
                            <a:srgbClr val="FF0000"/>
                          </a:solidFill>
                          <a:effectLst/>
                        </a:rPr>
                        <a:t>ソーシャルメディア</a:t>
                      </a:r>
                      <a:r>
                        <a:rPr lang="ja-JP" sz="2400" b="0" kern="100" dirty="0">
                          <a:solidFill>
                            <a:schemeClr val="tx1"/>
                          </a:solidFill>
                          <a:effectLst/>
                        </a:rPr>
                        <a:t>）</a:t>
                      </a:r>
                      <a:endParaRPr lang="en-US" altLang="ja-JP" sz="2400" b="0" kern="100" dirty="0">
                        <a:solidFill>
                          <a:schemeClr val="tx1"/>
                        </a:solidFill>
                        <a:effectLst/>
                      </a:endParaRPr>
                    </a:p>
                    <a:p>
                      <a:pPr algn="just">
                        <a:spcAft>
                          <a:spcPts val="0"/>
                        </a:spcAft>
                      </a:pPr>
                      <a:r>
                        <a:rPr lang="ja-JP" altLang="en-US" sz="2400" b="0" kern="100" dirty="0">
                          <a:solidFill>
                            <a:schemeClr val="tx1"/>
                          </a:solidFill>
                          <a:effectLst/>
                        </a:rPr>
                        <a:t>　　</a:t>
                      </a:r>
                      <a:r>
                        <a:rPr lang="ja-JP" sz="2400" b="0" kern="100" dirty="0">
                          <a:solidFill>
                            <a:schemeClr val="tx1"/>
                          </a:solidFill>
                          <a:effectLst/>
                        </a:rPr>
                        <a:t>＝人々が相互に情報を発信し、共有する双方向型サービス</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0"/>
                  </a:ext>
                </a:extLst>
              </a:tr>
              <a:tr h="0">
                <a:tc>
                  <a:txBody>
                    <a:bodyPr/>
                    <a:lstStyle/>
                    <a:p>
                      <a:pPr algn="just">
                        <a:spcAft>
                          <a:spcPts val="0"/>
                        </a:spcAft>
                      </a:pPr>
                      <a:r>
                        <a:rPr lang="ja-JP" sz="2400" b="0" kern="100" dirty="0">
                          <a:solidFill>
                            <a:schemeClr val="tx1"/>
                          </a:solidFill>
                          <a:effectLst/>
                        </a:rPr>
                        <a:t>　　　（例）ブログ、マイクロブログ、ＳＮＳ、メッセージ交換アプリ、</a:t>
                      </a:r>
                      <a:endParaRPr lang="en-US" altLang="ja-JP" sz="2400" b="0" kern="100" dirty="0">
                        <a:solidFill>
                          <a:schemeClr val="tx1"/>
                        </a:solidFill>
                        <a:effectLst/>
                      </a:endParaRPr>
                    </a:p>
                    <a:p>
                      <a:pPr algn="just">
                        <a:spcAft>
                          <a:spcPts val="0"/>
                        </a:spcAft>
                      </a:pPr>
                      <a:r>
                        <a:rPr lang="ja-JP" altLang="en-US" sz="2400" b="0" kern="100" dirty="0">
                          <a:solidFill>
                            <a:schemeClr val="tx1"/>
                          </a:solidFill>
                          <a:effectLst/>
                        </a:rPr>
                        <a:t>　　　　　　</a:t>
                      </a:r>
                      <a:r>
                        <a:rPr lang="ja-JP" sz="2400" b="0" kern="100" dirty="0">
                          <a:solidFill>
                            <a:schemeClr val="tx1"/>
                          </a:solidFill>
                          <a:effectLst/>
                        </a:rPr>
                        <a:t>動画共有、掲示板・・・</a:t>
                      </a:r>
                      <a:endParaRPr lang="ja-JP" sz="24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38374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④</a:t>
            </a:r>
          </a:p>
        </p:txBody>
      </p:sp>
      <p:sp>
        <p:nvSpPr>
          <p:cNvPr id="3" name="コンテンツ プレースホルダー 2"/>
          <p:cNvSpPr>
            <a:spLocks noGrp="1"/>
          </p:cNvSpPr>
          <p:nvPr>
            <p:ph idx="1"/>
          </p:nvPr>
        </p:nvSpPr>
        <p:spPr>
          <a:xfrm>
            <a:off x="628650" y="1825624"/>
            <a:ext cx="7886700" cy="1464227"/>
          </a:xfrm>
        </p:spPr>
        <p:txBody>
          <a:bodyPr>
            <a:normAutofit/>
          </a:bodyPr>
          <a:lstStyle/>
          <a:p>
            <a:r>
              <a:rPr lang="ja-JP" altLang="ja-JP" dirty="0"/>
              <a:t>ＳＮＳの多くは無料でサービスを提供している。ＳＮＳの運営会社はどうやって収益を得ているのだろう。調べてみよう。</a:t>
            </a:r>
          </a:p>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12248385"/>
              </p:ext>
            </p:extLst>
          </p:nvPr>
        </p:nvGraphicFramePr>
        <p:xfrm>
          <a:off x="758686" y="3424786"/>
          <a:ext cx="7756663" cy="1737360"/>
        </p:xfrm>
        <a:graphic>
          <a:graphicData uri="http://schemas.openxmlformats.org/drawingml/2006/table">
            <a:tbl>
              <a:tblPr bandRow="1">
                <a:tableStyleId>{21E4AEA4-8DFA-4A89-87EB-49C32662AFE0}</a:tableStyleId>
              </a:tblPr>
              <a:tblGrid>
                <a:gridCol w="7756663">
                  <a:extLst>
                    <a:ext uri="{9D8B030D-6E8A-4147-A177-3AD203B41FA5}">
                      <a16:colId xmlns:a16="http://schemas.microsoft.com/office/drawing/2014/main" val="20000"/>
                    </a:ext>
                  </a:extLst>
                </a:gridCol>
              </a:tblGrid>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8655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AF87A9-EF2A-D748-76B4-65F58F1E5A0B}"/>
              </a:ext>
            </a:extLst>
          </p:cNvPr>
          <p:cNvSpPr>
            <a:spLocks noGrp="1"/>
          </p:cNvSpPr>
          <p:nvPr>
            <p:ph type="title"/>
          </p:nvPr>
        </p:nvSpPr>
        <p:spPr/>
        <p:txBody>
          <a:bodyPr/>
          <a:lstStyle/>
          <a:p>
            <a:r>
              <a:rPr kumimoji="1" lang="ja-JP" altLang="en-US" dirty="0">
                <a:solidFill>
                  <a:srgbClr val="FF0000"/>
                </a:solidFill>
              </a:rPr>
              <a:t>ＮＴＴのサービス</a:t>
            </a:r>
          </a:p>
        </p:txBody>
      </p:sp>
      <p:pic>
        <p:nvPicPr>
          <p:cNvPr id="7" name="コンテンツ プレースホルダー 6">
            <a:extLst>
              <a:ext uri="{FF2B5EF4-FFF2-40B4-BE49-F238E27FC236}">
                <a16:creationId xmlns:a16="http://schemas.microsoft.com/office/drawing/2014/main" id="{79E81472-1856-5A51-34FA-40D92F98B92F}"/>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12595" y="2075983"/>
            <a:ext cx="4474929" cy="3990279"/>
          </a:xfrm>
        </p:spPr>
      </p:pic>
      <p:pic>
        <p:nvPicPr>
          <p:cNvPr id="9" name="コンテンツ プレースホルダー 8">
            <a:extLst>
              <a:ext uri="{FF2B5EF4-FFF2-40B4-BE49-F238E27FC236}">
                <a16:creationId xmlns:a16="http://schemas.microsoft.com/office/drawing/2014/main" id="{492BFE5E-3BF7-B7C7-8BBA-F4BA1478BF1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991844" y="2075983"/>
            <a:ext cx="4767922" cy="2864007"/>
          </a:xfrm>
        </p:spPr>
      </p:pic>
      <p:sp>
        <p:nvSpPr>
          <p:cNvPr id="10" name="四角形: 角を丸くする 9">
            <a:extLst>
              <a:ext uri="{FF2B5EF4-FFF2-40B4-BE49-F238E27FC236}">
                <a16:creationId xmlns:a16="http://schemas.microsoft.com/office/drawing/2014/main" id="{6B6B6BA3-AC30-3585-9D29-912DD21D6611}"/>
              </a:ext>
            </a:extLst>
          </p:cNvPr>
          <p:cNvSpPr/>
          <p:nvPr/>
        </p:nvSpPr>
        <p:spPr>
          <a:xfrm>
            <a:off x="412595" y="3702205"/>
            <a:ext cx="2241395" cy="602166"/>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C3F49F5A-315A-B8AF-36BF-120D3204F653}"/>
              </a:ext>
            </a:extLst>
          </p:cNvPr>
          <p:cNvSpPr/>
          <p:nvPr/>
        </p:nvSpPr>
        <p:spPr>
          <a:xfrm>
            <a:off x="412595" y="4884233"/>
            <a:ext cx="2241395" cy="602166"/>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8A865E1C-8532-76E4-40D6-EE6644E519BD}"/>
              </a:ext>
            </a:extLst>
          </p:cNvPr>
          <p:cNvSpPr/>
          <p:nvPr/>
        </p:nvSpPr>
        <p:spPr>
          <a:xfrm>
            <a:off x="412595" y="1985845"/>
            <a:ext cx="2241395" cy="602166"/>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吹き出し: 角を丸めた四角形 12">
            <a:extLst>
              <a:ext uri="{FF2B5EF4-FFF2-40B4-BE49-F238E27FC236}">
                <a16:creationId xmlns:a16="http://schemas.microsoft.com/office/drawing/2014/main" id="{353DB658-1D60-E757-EAAD-7648A392149B}"/>
              </a:ext>
            </a:extLst>
          </p:cNvPr>
          <p:cNvSpPr/>
          <p:nvPr/>
        </p:nvSpPr>
        <p:spPr>
          <a:xfrm>
            <a:off x="2765503" y="1449659"/>
            <a:ext cx="1672682" cy="536186"/>
          </a:xfrm>
          <a:prstGeom prst="wedgeRoundRectCallout">
            <a:avLst>
              <a:gd name="adj1" fmla="val -50433"/>
              <a:gd name="adj2" fmla="val 87457"/>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お店の番号を知りたい</a:t>
            </a:r>
          </a:p>
        </p:txBody>
      </p:sp>
      <p:sp>
        <p:nvSpPr>
          <p:cNvPr id="14" name="吹き出し: 角を丸めた四角形 13">
            <a:extLst>
              <a:ext uri="{FF2B5EF4-FFF2-40B4-BE49-F238E27FC236}">
                <a16:creationId xmlns:a16="http://schemas.microsoft.com/office/drawing/2014/main" id="{C2CDCE00-B301-ABE1-AA2D-80D7AC9EC6BB}"/>
              </a:ext>
            </a:extLst>
          </p:cNvPr>
          <p:cNvSpPr/>
          <p:nvPr/>
        </p:nvSpPr>
        <p:spPr>
          <a:xfrm>
            <a:off x="2765503" y="3702205"/>
            <a:ext cx="1672682" cy="536186"/>
          </a:xfrm>
          <a:prstGeom prst="wedgeRoundRectCallout">
            <a:avLst>
              <a:gd name="adj1" fmla="val -50433"/>
              <a:gd name="adj2" fmla="val 87457"/>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正確な時間を知りたい</a:t>
            </a:r>
          </a:p>
        </p:txBody>
      </p:sp>
      <p:sp>
        <p:nvSpPr>
          <p:cNvPr id="15" name="吹き出し: 角を丸めた四角形 14">
            <a:extLst>
              <a:ext uri="{FF2B5EF4-FFF2-40B4-BE49-F238E27FC236}">
                <a16:creationId xmlns:a16="http://schemas.microsoft.com/office/drawing/2014/main" id="{AE293197-ED21-DF72-67DA-57FB3248DDA8}"/>
              </a:ext>
            </a:extLst>
          </p:cNvPr>
          <p:cNvSpPr/>
          <p:nvPr/>
        </p:nvSpPr>
        <p:spPr>
          <a:xfrm>
            <a:off x="2765503" y="4872155"/>
            <a:ext cx="1672682" cy="536186"/>
          </a:xfrm>
          <a:prstGeom prst="wedgeRoundRectCallout">
            <a:avLst>
              <a:gd name="adj1" fmla="val -50433"/>
              <a:gd name="adj2" fmla="val 87457"/>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明日の天気を知りたい</a:t>
            </a:r>
          </a:p>
        </p:txBody>
      </p:sp>
    </p:spTree>
    <p:extLst>
      <p:ext uri="{BB962C8B-B14F-4D97-AF65-F5344CB8AC3E}">
        <p14:creationId xmlns:p14="http://schemas.microsoft.com/office/powerpoint/2010/main" val="3393645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937453"/>
          </a:xfrm>
        </p:spPr>
        <p:txBody>
          <a:bodyPr/>
          <a:lstStyle/>
          <a:p>
            <a:r>
              <a:rPr kumimoji="1" lang="en-US" altLang="ja-JP" dirty="0"/>
              <a:t>No.</a:t>
            </a:r>
            <a:r>
              <a:rPr kumimoji="1" lang="ja-JP" altLang="en-US" dirty="0"/>
              <a:t>７の授業で学んだこと、気づいたこと、考えたことを箇条書きで書きましょう。☞３行以上</a:t>
            </a:r>
          </a:p>
        </p:txBody>
      </p:sp>
      <p:graphicFrame>
        <p:nvGraphicFramePr>
          <p:cNvPr id="4" name="表 3"/>
          <p:cNvGraphicFramePr>
            <a:graphicFrameLocks noGrp="1"/>
          </p:cNvGraphicFramePr>
          <p:nvPr>
            <p:extLst>
              <p:ext uri="{D42A27DB-BD31-4B8C-83A1-F6EECF244321}">
                <p14:modId xmlns:p14="http://schemas.microsoft.com/office/powerpoint/2010/main" val="3266585259"/>
              </p:ext>
            </p:extLst>
          </p:nvPr>
        </p:nvGraphicFramePr>
        <p:xfrm>
          <a:off x="758687" y="3007343"/>
          <a:ext cx="7756663" cy="1737360"/>
        </p:xfrm>
        <a:graphic>
          <a:graphicData uri="http://schemas.openxmlformats.org/drawingml/2006/table">
            <a:tbl>
              <a:tblPr bandRow="1">
                <a:tableStyleId>{21E4AEA4-8DFA-4A89-87EB-49C32662AFE0}</a:tableStyleId>
              </a:tblPr>
              <a:tblGrid>
                <a:gridCol w="7756663">
                  <a:extLst>
                    <a:ext uri="{9D8B030D-6E8A-4147-A177-3AD203B41FA5}">
                      <a16:colId xmlns:a16="http://schemas.microsoft.com/office/drawing/2014/main" val="20000"/>
                    </a:ext>
                  </a:extLst>
                </a:gridCol>
              </a:tblGrid>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91151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rgbClr val="FF0000"/>
                </a:solidFill>
              </a:rPr>
              <a:t>昔はどうだっただろう？</a:t>
            </a:r>
          </a:p>
        </p:txBody>
      </p:sp>
      <p:sp>
        <p:nvSpPr>
          <p:cNvPr id="3" name="コンテンツ プレースホルダー 2"/>
          <p:cNvSpPr>
            <a:spLocks noGrp="1"/>
          </p:cNvSpPr>
          <p:nvPr>
            <p:ph idx="1"/>
          </p:nvPr>
        </p:nvSpPr>
        <p:spPr>
          <a:xfrm>
            <a:off x="628650" y="1825625"/>
            <a:ext cx="7886700" cy="4699866"/>
          </a:xfrm>
        </p:spPr>
        <p:txBody>
          <a:bodyPr>
            <a:normAutofit/>
          </a:bodyPr>
          <a:lstStyle/>
          <a:p>
            <a:r>
              <a:rPr kumimoji="1" lang="ja-JP" altLang="en-US" dirty="0"/>
              <a:t>電車に乗る</a:t>
            </a:r>
            <a:endParaRPr kumimoji="1" lang="en-US" altLang="ja-JP" dirty="0"/>
          </a:p>
          <a:p>
            <a:r>
              <a:rPr kumimoji="1" lang="ja-JP" altLang="en-US" dirty="0"/>
              <a:t>待ち合わせをする</a:t>
            </a:r>
            <a:endParaRPr kumimoji="1" lang="en-US" altLang="ja-JP" dirty="0"/>
          </a:p>
          <a:p>
            <a:r>
              <a:rPr lang="ja-JP" altLang="en-US" dirty="0"/>
              <a:t>バスの時刻を調べる</a:t>
            </a:r>
            <a:endParaRPr lang="en-US" altLang="ja-JP" dirty="0"/>
          </a:p>
          <a:p>
            <a:r>
              <a:rPr kumimoji="1" lang="ja-JP" altLang="en-US" dirty="0"/>
              <a:t>電車の時刻を調べる</a:t>
            </a:r>
            <a:endParaRPr kumimoji="1" lang="en-US" altLang="ja-JP" dirty="0"/>
          </a:p>
          <a:p>
            <a:r>
              <a:rPr kumimoji="1" lang="ja-JP" altLang="en-US" dirty="0"/>
              <a:t>一斉に連絡する</a:t>
            </a:r>
            <a:endParaRPr kumimoji="1" lang="en-US" altLang="ja-JP" dirty="0"/>
          </a:p>
          <a:p>
            <a:r>
              <a:rPr lang="ja-JP" altLang="en-US" dirty="0"/>
              <a:t>音楽ＣＤを買う・借りる</a:t>
            </a:r>
            <a:endParaRPr lang="en-US" altLang="ja-JP" dirty="0"/>
          </a:p>
          <a:p>
            <a:r>
              <a:rPr kumimoji="1" lang="ja-JP" altLang="en-US" dirty="0"/>
              <a:t>漫画を読む</a:t>
            </a:r>
            <a:endParaRPr kumimoji="1" lang="en-US" altLang="ja-JP" dirty="0"/>
          </a:p>
          <a:p>
            <a:r>
              <a:rPr lang="ja-JP" altLang="en-US" dirty="0"/>
              <a:t>会員証・ポイントカードを利用</a:t>
            </a:r>
            <a:endParaRPr lang="en-US" altLang="ja-JP" dirty="0"/>
          </a:p>
          <a:p>
            <a:r>
              <a:rPr lang="ja-JP" altLang="en-US" dirty="0"/>
              <a:t>大学の行き方を調べる</a:t>
            </a:r>
            <a:endParaRPr kumimoji="1" lang="ja-JP" altLang="en-US" dirty="0"/>
          </a:p>
        </p:txBody>
      </p:sp>
    </p:spTree>
    <p:extLst>
      <p:ext uri="{BB962C8B-B14F-4D97-AF65-F5344CB8AC3E}">
        <p14:creationId xmlns:p14="http://schemas.microsoft.com/office/powerpoint/2010/main" val="4105481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6772886-E741-2995-5683-E77875E78E5F}"/>
              </a:ext>
            </a:extLst>
          </p:cNvPr>
          <p:cNvSpPr>
            <a:spLocks noGrp="1"/>
          </p:cNvSpPr>
          <p:nvPr>
            <p:ph type="ctrTitle"/>
          </p:nvPr>
        </p:nvSpPr>
        <p:spPr/>
        <p:txBody>
          <a:bodyPr/>
          <a:lstStyle/>
          <a:p>
            <a:r>
              <a:rPr lang="ja-JP" altLang="en-US" dirty="0">
                <a:solidFill>
                  <a:srgbClr val="FF0000"/>
                </a:solidFill>
              </a:rPr>
              <a:t>メディアと</a:t>
            </a:r>
            <a:br>
              <a:rPr lang="en-US" altLang="ja-JP" dirty="0">
                <a:solidFill>
                  <a:srgbClr val="FF0000"/>
                </a:solidFill>
              </a:rPr>
            </a:br>
            <a:r>
              <a:rPr lang="ja-JP" altLang="en-US" dirty="0">
                <a:solidFill>
                  <a:srgbClr val="FF0000"/>
                </a:solidFill>
              </a:rPr>
              <a:t>コミュニケーション</a:t>
            </a:r>
          </a:p>
        </p:txBody>
      </p:sp>
      <p:sp>
        <p:nvSpPr>
          <p:cNvPr id="7" name="字幕 6">
            <a:extLst>
              <a:ext uri="{FF2B5EF4-FFF2-40B4-BE49-F238E27FC236}">
                <a16:creationId xmlns:a16="http://schemas.microsoft.com/office/drawing/2014/main" id="{FDC080BC-C2EE-7136-4C0D-B1DAEEEA089F}"/>
              </a:ext>
            </a:extLst>
          </p:cNvPr>
          <p:cNvSpPr>
            <a:spLocks noGrp="1"/>
          </p:cNvSpPr>
          <p:nvPr>
            <p:ph type="subTitle" idx="1"/>
          </p:nvPr>
        </p:nvSpPr>
        <p:spPr/>
        <p:txBody>
          <a:bodyPr/>
          <a:lstStyle/>
          <a:p>
            <a:r>
              <a:rPr lang="ja-JP" altLang="en-US" dirty="0"/>
              <a:t>情報</a:t>
            </a:r>
            <a:r>
              <a:rPr lang="en-US" altLang="ja-JP" dirty="0"/>
              <a:t>Ⅰ</a:t>
            </a:r>
            <a:r>
              <a:rPr lang="ja-JP" altLang="en-US" dirty="0"/>
              <a:t>　Ｎｏ．０６</a:t>
            </a:r>
          </a:p>
        </p:txBody>
      </p:sp>
      <p:sp>
        <p:nvSpPr>
          <p:cNvPr id="2" name="テキスト ボックス 1">
            <a:extLst>
              <a:ext uri="{FF2B5EF4-FFF2-40B4-BE49-F238E27FC236}">
                <a16:creationId xmlns:a16="http://schemas.microsoft.com/office/drawing/2014/main" id="{8339B745-DB05-BA0E-A0A3-8E1E586FDC54}"/>
              </a:ext>
            </a:extLst>
          </p:cNvPr>
          <p:cNvSpPr txBox="1"/>
          <p:nvPr/>
        </p:nvSpPr>
        <p:spPr>
          <a:xfrm>
            <a:off x="869795" y="4888210"/>
            <a:ext cx="7588405" cy="461665"/>
          </a:xfrm>
          <a:prstGeom prst="rect">
            <a:avLst/>
          </a:prstGeom>
          <a:noFill/>
        </p:spPr>
        <p:txBody>
          <a:bodyPr wrap="square" rtlCol="0">
            <a:spAutoFit/>
          </a:bodyPr>
          <a:lstStyle/>
          <a:p>
            <a:r>
              <a:rPr kumimoji="1" lang="ja-JP" altLang="en-US" sz="2400" dirty="0"/>
              <a:t>メディアの発達でコミュニケーションはどう変わったのか？</a:t>
            </a:r>
          </a:p>
        </p:txBody>
      </p:sp>
    </p:spTree>
    <p:extLst>
      <p:ext uri="{BB962C8B-B14F-4D97-AF65-F5344CB8AC3E}">
        <p14:creationId xmlns:p14="http://schemas.microsoft.com/office/powerpoint/2010/main" val="3757310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rgbClr val="FF0000"/>
                </a:solidFill>
              </a:rPr>
              <a:t>【</a:t>
            </a:r>
            <a:r>
              <a:rPr lang="ja-JP" altLang="en-US" dirty="0">
                <a:solidFill>
                  <a:srgbClr val="FF0000"/>
                </a:solidFill>
              </a:rPr>
              <a:t>知識の整理</a:t>
            </a:r>
            <a:r>
              <a:rPr lang="en-US" altLang="ja-JP" dirty="0">
                <a:solidFill>
                  <a:srgbClr val="FF0000"/>
                </a:solidFill>
              </a:rPr>
              <a:t>】</a:t>
            </a:r>
            <a:endParaRPr kumimoji="1" lang="ja-JP" altLang="en-US" dirty="0">
              <a:solidFill>
                <a:srgbClr val="FF0000"/>
              </a:solidFill>
            </a:endParaRPr>
          </a:p>
        </p:txBody>
      </p:sp>
      <p:grpSp>
        <p:nvGrpSpPr>
          <p:cNvPr id="3" name="グループ化 2">
            <a:extLst>
              <a:ext uri="{FF2B5EF4-FFF2-40B4-BE49-F238E27FC236}">
                <a16:creationId xmlns:a16="http://schemas.microsoft.com/office/drawing/2014/main" id="{1BA6E049-9DFA-5AED-6714-6A71475FD676}"/>
              </a:ext>
            </a:extLst>
          </p:cNvPr>
          <p:cNvGrpSpPr/>
          <p:nvPr/>
        </p:nvGrpSpPr>
        <p:grpSpPr>
          <a:xfrm>
            <a:off x="888422" y="1709685"/>
            <a:ext cx="7626928" cy="3438630"/>
            <a:chOff x="976745" y="2670464"/>
            <a:chExt cx="7626928" cy="3438630"/>
          </a:xfrm>
        </p:grpSpPr>
        <p:sp>
          <p:nvSpPr>
            <p:cNvPr id="4" name="円/楕円 3"/>
            <p:cNvSpPr/>
            <p:nvPr/>
          </p:nvSpPr>
          <p:spPr>
            <a:xfrm>
              <a:off x="976745" y="3002972"/>
              <a:ext cx="758537" cy="73775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5" name="円/楕円 4"/>
            <p:cNvSpPr/>
            <p:nvPr/>
          </p:nvSpPr>
          <p:spPr>
            <a:xfrm>
              <a:off x="6885708" y="3002971"/>
              <a:ext cx="758537" cy="73775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6" name="角丸四角形 5"/>
            <p:cNvSpPr/>
            <p:nvPr/>
          </p:nvSpPr>
          <p:spPr>
            <a:xfrm>
              <a:off x="976745" y="3740727"/>
              <a:ext cx="758537" cy="121573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7" name="角丸四角形 6"/>
            <p:cNvSpPr/>
            <p:nvPr/>
          </p:nvSpPr>
          <p:spPr>
            <a:xfrm>
              <a:off x="6885708" y="3740726"/>
              <a:ext cx="758537" cy="121573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左右矢印 7"/>
            <p:cNvSpPr/>
            <p:nvPr/>
          </p:nvSpPr>
          <p:spPr>
            <a:xfrm>
              <a:off x="2034886" y="3226374"/>
              <a:ext cx="4623954" cy="514352"/>
            </a:xfrm>
            <a:prstGeom prst="lef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514600" y="3740725"/>
              <a:ext cx="3969327" cy="369332"/>
            </a:xfrm>
            <a:prstGeom prst="rect">
              <a:avLst/>
            </a:prstGeom>
            <a:noFill/>
          </p:spPr>
          <p:txBody>
            <a:bodyPr wrap="square" rtlCol="0">
              <a:spAutoFit/>
            </a:bodyPr>
            <a:lstStyle/>
            <a:p>
              <a:r>
                <a:rPr kumimoji="1" lang="ja-JP" altLang="en-US" dirty="0"/>
                <a:t>人と人とが意思や感情・思考を伝達</a:t>
              </a:r>
            </a:p>
          </p:txBody>
        </p:sp>
        <p:sp>
          <p:nvSpPr>
            <p:cNvPr id="10" name="テキスト ボックス 9"/>
            <p:cNvSpPr txBox="1"/>
            <p:nvPr/>
          </p:nvSpPr>
          <p:spPr>
            <a:xfrm>
              <a:off x="2514600" y="2670464"/>
              <a:ext cx="3707780" cy="523220"/>
            </a:xfrm>
            <a:prstGeom prst="rect">
              <a:avLst/>
            </a:prstGeom>
            <a:noFill/>
          </p:spPr>
          <p:txBody>
            <a:bodyPr wrap="square" rtlCol="0">
              <a:spAutoFit/>
            </a:bodyPr>
            <a:lstStyle/>
            <a:p>
              <a:r>
                <a:rPr kumimoji="1" lang="ja-JP" altLang="en-US" sz="2800" dirty="0"/>
                <a:t>①（</a:t>
              </a:r>
              <a:r>
                <a:rPr kumimoji="1" lang="ja-JP" altLang="en-US" sz="2800" dirty="0">
                  <a:solidFill>
                    <a:srgbClr val="FF0000"/>
                  </a:solidFill>
                </a:rPr>
                <a:t>コミュニケーション</a:t>
              </a:r>
              <a:r>
                <a:rPr kumimoji="1" lang="ja-JP" altLang="en-US" sz="2800" dirty="0"/>
                <a:t>）</a:t>
              </a:r>
            </a:p>
          </p:txBody>
        </p:sp>
        <p:sp>
          <p:nvSpPr>
            <p:cNvPr id="11" name="右矢印 10"/>
            <p:cNvSpPr/>
            <p:nvPr/>
          </p:nvSpPr>
          <p:spPr>
            <a:xfrm>
              <a:off x="2041815" y="4571998"/>
              <a:ext cx="1065068" cy="467591"/>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12" name="右矢印 11"/>
            <p:cNvSpPr/>
            <p:nvPr/>
          </p:nvSpPr>
          <p:spPr>
            <a:xfrm>
              <a:off x="5514106" y="4571999"/>
              <a:ext cx="1144734" cy="467591"/>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pic>
          <p:nvPicPr>
            <p:cNvPr id="1026" name="Picture 2" descr="スマートフォン・スマホのイラス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3710" y="4338202"/>
              <a:ext cx="1181968" cy="11819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手紙のイラスト「封筒と便箋」"/>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5678" y="4360719"/>
              <a:ext cx="1191488" cy="1191488"/>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4447309" y="5686197"/>
              <a:ext cx="4156364" cy="369332"/>
            </a:xfrm>
            <a:prstGeom prst="rect">
              <a:avLst/>
            </a:prstGeom>
            <a:noFill/>
          </p:spPr>
          <p:txBody>
            <a:bodyPr wrap="square" rtlCol="0">
              <a:spAutoFit/>
            </a:bodyPr>
            <a:lstStyle/>
            <a:p>
              <a:r>
                <a:rPr lang="ja-JP" altLang="en-US" dirty="0"/>
                <a:t>＝情報の送り手と受け手を媒介するもの</a:t>
              </a:r>
              <a:endParaRPr kumimoji="1" lang="ja-JP" altLang="en-US" dirty="0"/>
            </a:p>
          </p:txBody>
        </p:sp>
        <p:sp>
          <p:nvSpPr>
            <p:cNvPr id="16" name="テキスト ボックス 15"/>
            <p:cNvSpPr txBox="1"/>
            <p:nvPr/>
          </p:nvSpPr>
          <p:spPr>
            <a:xfrm>
              <a:off x="2857500" y="5585874"/>
              <a:ext cx="3200400" cy="523220"/>
            </a:xfrm>
            <a:prstGeom prst="rect">
              <a:avLst/>
            </a:prstGeom>
            <a:noFill/>
          </p:spPr>
          <p:txBody>
            <a:bodyPr wrap="square" rtlCol="0">
              <a:spAutoFit/>
            </a:bodyPr>
            <a:lstStyle/>
            <a:p>
              <a:r>
                <a:rPr kumimoji="1" lang="ja-JP" altLang="en-US" sz="2800" dirty="0"/>
                <a:t>（</a:t>
              </a:r>
              <a:r>
                <a:rPr lang="ja-JP" altLang="en-US" sz="2800" dirty="0">
                  <a:solidFill>
                    <a:srgbClr val="FF0000"/>
                  </a:solidFill>
                </a:rPr>
                <a:t>メディア</a:t>
              </a:r>
              <a:r>
                <a:rPr kumimoji="1" lang="ja-JP" altLang="en-US" sz="2800" dirty="0"/>
                <a:t>）</a:t>
              </a:r>
            </a:p>
          </p:txBody>
        </p:sp>
      </p:grpSp>
      <p:sp>
        <p:nvSpPr>
          <p:cNvPr id="13" name="テキスト ボックス 12">
            <a:extLst>
              <a:ext uri="{FF2B5EF4-FFF2-40B4-BE49-F238E27FC236}">
                <a16:creationId xmlns:a16="http://schemas.microsoft.com/office/drawing/2014/main" id="{10FF49A3-5FCF-E7A1-2F86-987F833113C0}"/>
              </a:ext>
            </a:extLst>
          </p:cNvPr>
          <p:cNvSpPr txBox="1"/>
          <p:nvPr/>
        </p:nvSpPr>
        <p:spPr>
          <a:xfrm>
            <a:off x="1003610" y="5706953"/>
            <a:ext cx="7359805" cy="954107"/>
          </a:xfrm>
          <a:prstGeom prst="rect">
            <a:avLst/>
          </a:prstGeom>
          <a:noFill/>
        </p:spPr>
        <p:txBody>
          <a:bodyPr wrap="square" rtlCol="0">
            <a:spAutoFit/>
          </a:bodyPr>
          <a:lstStyle/>
          <a:p>
            <a:r>
              <a:rPr kumimoji="1" lang="ja-JP" altLang="en-US" sz="2800" dirty="0">
                <a:solidFill>
                  <a:srgbClr val="FF0000"/>
                </a:solidFill>
              </a:rPr>
              <a:t>インターネットなど新しいメディアの登場で</a:t>
            </a:r>
            <a:endParaRPr kumimoji="1" lang="en-US" altLang="ja-JP" sz="2800" dirty="0">
              <a:solidFill>
                <a:srgbClr val="FF0000"/>
              </a:solidFill>
            </a:endParaRPr>
          </a:p>
          <a:p>
            <a:r>
              <a:rPr lang="ja-JP" altLang="en-US" sz="2800" dirty="0">
                <a:solidFill>
                  <a:srgbClr val="FF0000"/>
                </a:solidFill>
              </a:rPr>
              <a:t>　　　　　　　　　　　　</a:t>
            </a:r>
            <a:r>
              <a:rPr kumimoji="1" lang="ja-JP" altLang="en-US" sz="2800" dirty="0">
                <a:solidFill>
                  <a:srgbClr val="FF0000"/>
                </a:solidFill>
              </a:rPr>
              <a:t>コミュニケーションも変化した</a:t>
            </a:r>
          </a:p>
        </p:txBody>
      </p:sp>
      <p:sp>
        <p:nvSpPr>
          <p:cNvPr id="14" name="矢印: 下 13">
            <a:extLst>
              <a:ext uri="{FF2B5EF4-FFF2-40B4-BE49-F238E27FC236}">
                <a16:creationId xmlns:a16="http://schemas.microsoft.com/office/drawing/2014/main" id="{462C4CD1-339B-1F0A-54E2-689AD173394E}"/>
              </a:ext>
            </a:extLst>
          </p:cNvPr>
          <p:cNvSpPr/>
          <p:nvPr/>
        </p:nvSpPr>
        <p:spPr>
          <a:xfrm>
            <a:off x="3568390" y="5241073"/>
            <a:ext cx="1382751" cy="35683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4613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11B8282-76AC-366C-2DF1-1F5CD2893A03}"/>
              </a:ext>
            </a:extLst>
          </p:cNvPr>
          <p:cNvSpPr>
            <a:spLocks noGrp="1"/>
          </p:cNvSpPr>
          <p:nvPr>
            <p:ph idx="1"/>
          </p:nvPr>
        </p:nvSpPr>
        <p:spPr/>
        <p:txBody>
          <a:bodyPr/>
          <a:lstStyle/>
          <a:p>
            <a:pPr marL="0" indent="0">
              <a:buNone/>
            </a:pPr>
            <a:r>
              <a:rPr kumimoji="1" lang="ja-JP" altLang="en-US" dirty="0"/>
              <a:t>②メディアの利用で生じる課題</a:t>
            </a:r>
            <a:endParaRPr kumimoji="1" lang="en-US" altLang="ja-JP" dirty="0"/>
          </a:p>
          <a:p>
            <a:pPr marL="0" indent="0">
              <a:buNone/>
            </a:pPr>
            <a:r>
              <a:rPr lang="ja-JP" altLang="en-US" dirty="0"/>
              <a:t>　・情報が拡散するスピードや影響を及ぼす範囲が</a:t>
            </a:r>
            <a:endParaRPr lang="en-US" altLang="ja-JP" dirty="0"/>
          </a:p>
          <a:p>
            <a:pPr marL="0" indent="0">
              <a:buNone/>
            </a:pPr>
            <a:r>
              <a:rPr kumimoji="1" lang="ja-JP" altLang="en-US" dirty="0"/>
              <a:t>　　広い　→　炎上などの原因</a:t>
            </a:r>
            <a:endParaRPr kumimoji="1" lang="en-US" altLang="ja-JP" dirty="0"/>
          </a:p>
          <a:p>
            <a:pPr marL="0" indent="0">
              <a:buNone/>
            </a:pPr>
            <a:r>
              <a:rPr lang="ja-JP" altLang="en-US" dirty="0"/>
              <a:t>　・送り手の意図が通じなかったり誤解されることも</a:t>
            </a:r>
            <a:endParaRPr lang="en-US" altLang="ja-JP" dirty="0"/>
          </a:p>
          <a:p>
            <a:pPr marL="0" indent="0">
              <a:buNone/>
            </a:pPr>
            <a:r>
              <a:rPr lang="ja-JP" altLang="en-US" dirty="0"/>
              <a:t>　　ある　→　</a:t>
            </a:r>
            <a:r>
              <a:rPr lang="ja-JP" altLang="en-US" dirty="0">
                <a:solidFill>
                  <a:srgbClr val="FF0000"/>
                </a:solidFill>
              </a:rPr>
              <a:t>コミュニケーションのすれ違い</a:t>
            </a:r>
            <a:endParaRPr lang="en-US" altLang="ja-JP" dirty="0">
              <a:solidFill>
                <a:srgbClr val="FF0000"/>
              </a:solidFill>
            </a:endParaRPr>
          </a:p>
          <a:p>
            <a:pPr marL="0" indent="0">
              <a:buNone/>
            </a:pPr>
            <a:r>
              <a:rPr kumimoji="1" lang="ja-JP" altLang="en-US" dirty="0"/>
              <a:t>　・情報の信ぴょう性を見誤ったりする</a:t>
            </a:r>
            <a:endParaRPr kumimoji="1" lang="en-US" altLang="ja-JP" dirty="0"/>
          </a:p>
          <a:p>
            <a:pPr marL="0" indent="0">
              <a:buNone/>
            </a:pPr>
            <a:r>
              <a:rPr lang="ja-JP" altLang="en-US" dirty="0"/>
              <a:t>　　　　　　→　嘘やフェィクニュースに判断を誤る</a:t>
            </a:r>
            <a:endParaRPr kumimoji="1" lang="ja-JP" altLang="en-US" dirty="0"/>
          </a:p>
        </p:txBody>
      </p:sp>
    </p:spTree>
    <p:extLst>
      <p:ext uri="{BB962C8B-B14F-4D97-AF65-F5344CB8AC3E}">
        <p14:creationId xmlns:p14="http://schemas.microsoft.com/office/powerpoint/2010/main" val="3478666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確認課題①</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4"/>
            <a:ext cx="7886700" cy="1738457"/>
          </a:xfrm>
        </p:spPr>
        <p:txBody>
          <a:bodyPr>
            <a:normAutofit/>
          </a:bodyPr>
          <a:lstStyle/>
          <a:p>
            <a:r>
              <a:rPr lang="ja-JP" altLang="ja-JP" dirty="0"/>
              <a:t>コミュニケーションで、相手にうまく伝わらなかったり、上手に説明できなかったり、思い違いをした例はないだろうか。自分や周りの経験を書いてください。　☞２つ以上</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274037789"/>
              </p:ext>
            </p:extLst>
          </p:nvPr>
        </p:nvGraphicFramePr>
        <p:xfrm>
          <a:off x="767397" y="3699016"/>
          <a:ext cx="7747953" cy="2125980"/>
        </p:xfrm>
        <a:graphic>
          <a:graphicData uri="http://schemas.openxmlformats.org/drawingml/2006/table">
            <a:tbl>
              <a:tblPr firstRow="1" firstCol="1" bandRow="1">
                <a:tableStyleId>{8A107856-5554-42FB-B03E-39F5DBC370BA}</a:tableStyleId>
              </a:tblPr>
              <a:tblGrid>
                <a:gridCol w="7747953">
                  <a:extLst>
                    <a:ext uri="{9D8B030D-6E8A-4147-A177-3AD203B41FA5}">
                      <a16:colId xmlns:a16="http://schemas.microsoft.com/office/drawing/2014/main" val="20000"/>
                    </a:ext>
                  </a:extLst>
                </a:gridCol>
              </a:tblGrid>
              <a:tr h="0">
                <a:tc>
                  <a:txBody>
                    <a:bodyPr/>
                    <a:lstStyle/>
                    <a:p>
                      <a:pPr algn="just">
                        <a:spcAft>
                          <a:spcPts val="0"/>
                        </a:spcAft>
                      </a:pPr>
                      <a:r>
                        <a:rPr lang="ja-JP" sz="1800" kern="100" dirty="0">
                          <a:effectLst/>
                        </a:rPr>
                        <a:t>（例）大阪弁の片付けるという意味の「なおす」が東京の友人には通じなかった</a:t>
                      </a:r>
                      <a:endParaRPr lang="en-US" altLang="ja-JP" sz="1800" kern="100" dirty="0">
                        <a:effectLst/>
                      </a:endParaRPr>
                    </a:p>
                    <a:p>
                      <a:pPr algn="just">
                        <a:spcAft>
                          <a:spcPts val="0"/>
                        </a:spcAft>
                      </a:pPr>
                      <a:endParaRPr lang="en-US" altLang="ja-JP" sz="1800" kern="100" dirty="0">
                        <a:effectLst/>
                      </a:endParaRPr>
                    </a:p>
                    <a:p>
                      <a:pPr algn="just">
                        <a:spcAft>
                          <a:spcPts val="0"/>
                        </a:spcAft>
                      </a:pPr>
                      <a:endParaRPr lang="en-US" altLang="ja-JP" sz="1800" kern="100" dirty="0">
                        <a:effectLst/>
                      </a:endParaRPr>
                    </a:p>
                    <a:p>
                      <a:pPr algn="just">
                        <a:spcAft>
                          <a:spcPts val="0"/>
                        </a:spcAft>
                      </a:pPr>
                      <a:endParaRPr lang="en-US" altLang="ja-JP" sz="1800" kern="100" dirty="0">
                        <a:effectLst/>
                      </a:endParaRPr>
                    </a:p>
                    <a:p>
                      <a:pPr algn="just">
                        <a:spcAft>
                          <a:spcPts val="0"/>
                        </a:spcAft>
                      </a:pPr>
                      <a:endParaRPr lang="en-US" altLang="ja-JP" sz="1800" kern="100" dirty="0">
                        <a:effectLst/>
                      </a:endParaRPr>
                    </a:p>
                    <a:p>
                      <a:pPr algn="just">
                        <a:spcAft>
                          <a:spcPts val="0"/>
                        </a:spcAft>
                      </a:pPr>
                      <a:endParaRPr lang="ja-JP" sz="180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endParaRPr>
                    </a:p>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6003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2885498"/>
            <a:ext cx="7886700" cy="3068493"/>
          </a:xfrm>
        </p:spPr>
        <p:txBody>
          <a:bodyPr/>
          <a:lstStyle/>
          <a:p>
            <a:r>
              <a:rPr lang="ja-JP" altLang="en-US" dirty="0"/>
              <a:t>メディアが持つ特性を理解できていない</a:t>
            </a:r>
            <a:endParaRPr lang="en-US" altLang="ja-JP" dirty="0"/>
          </a:p>
          <a:p>
            <a:pPr marL="0" indent="0">
              <a:buNone/>
            </a:pPr>
            <a:r>
              <a:rPr kumimoji="1" lang="ja-JP" altLang="en-US" dirty="0"/>
              <a:t>　（例）文字だけでは感情が伝わりにくい</a:t>
            </a:r>
            <a:endParaRPr kumimoji="1" lang="en-US" altLang="ja-JP" dirty="0"/>
          </a:p>
          <a:p>
            <a:r>
              <a:rPr lang="ja-JP" altLang="en-US" dirty="0"/>
              <a:t>お互いの社会や文化の違いを理解できていない</a:t>
            </a:r>
            <a:endParaRPr lang="en-US" altLang="ja-JP" dirty="0"/>
          </a:p>
          <a:p>
            <a:pPr marL="0" indent="0">
              <a:buNone/>
            </a:pPr>
            <a:r>
              <a:rPr kumimoji="1" lang="ja-JP" altLang="en-US" dirty="0"/>
              <a:t>　（例）大阪弁が理解できない</a:t>
            </a:r>
            <a:endParaRPr kumimoji="1" lang="en-US" altLang="ja-JP" dirty="0"/>
          </a:p>
          <a:p>
            <a:r>
              <a:rPr kumimoji="1" lang="ja-JP" altLang="en-US" dirty="0"/>
              <a:t>情報を伝える（読み取る）技術が未熟である</a:t>
            </a:r>
            <a:endParaRPr kumimoji="1" lang="en-US" altLang="ja-JP" dirty="0"/>
          </a:p>
          <a:p>
            <a:pPr marL="0" indent="0">
              <a:buNone/>
            </a:pPr>
            <a:r>
              <a:rPr lang="ja-JP" altLang="en-US" dirty="0"/>
              <a:t>　（例）複数の解釈がある</a:t>
            </a:r>
            <a:endParaRPr kumimoji="1" lang="ja-JP" altLang="en-US" dirty="0"/>
          </a:p>
        </p:txBody>
      </p:sp>
      <p:sp>
        <p:nvSpPr>
          <p:cNvPr id="5" name="タイトル 1"/>
          <p:cNvSpPr txBox="1">
            <a:spLocks/>
          </p:cNvSpPr>
          <p:nvPr/>
        </p:nvSpPr>
        <p:spPr>
          <a:xfrm>
            <a:off x="781050" y="5175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solidFill>
                  <a:srgbClr val="FF0000"/>
                </a:solidFill>
              </a:rPr>
              <a:t>コミュニケーションの失敗</a:t>
            </a:r>
            <a:br>
              <a:rPr lang="en-US" altLang="ja-JP" sz="2400" dirty="0">
                <a:solidFill>
                  <a:srgbClr val="FF0000"/>
                </a:solidFill>
              </a:rPr>
            </a:br>
            <a:r>
              <a:rPr lang="ja-JP" altLang="en-US" dirty="0">
                <a:solidFill>
                  <a:srgbClr val="FF0000"/>
                </a:solidFill>
              </a:rPr>
              <a:t>送り手と受け手のすれ違い</a:t>
            </a:r>
          </a:p>
        </p:txBody>
      </p:sp>
      <p:sp>
        <p:nvSpPr>
          <p:cNvPr id="6" name="上矢印 5"/>
          <p:cNvSpPr/>
          <p:nvPr/>
        </p:nvSpPr>
        <p:spPr>
          <a:xfrm>
            <a:off x="2743200" y="1805857"/>
            <a:ext cx="1246909" cy="889720"/>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93569" y="2300723"/>
            <a:ext cx="1168977" cy="584775"/>
          </a:xfrm>
          <a:prstGeom prst="rect">
            <a:avLst/>
          </a:prstGeom>
          <a:noFill/>
        </p:spPr>
        <p:txBody>
          <a:bodyPr wrap="square" rtlCol="0">
            <a:spAutoFit/>
          </a:bodyPr>
          <a:lstStyle/>
          <a:p>
            <a:r>
              <a:rPr kumimoji="1" lang="ja-JP" altLang="en-US" sz="3200" dirty="0"/>
              <a:t>原因</a:t>
            </a:r>
          </a:p>
        </p:txBody>
      </p:sp>
    </p:spTree>
    <p:extLst>
      <p:ext uri="{BB962C8B-B14F-4D97-AF65-F5344CB8AC3E}">
        <p14:creationId xmlns:p14="http://schemas.microsoft.com/office/powerpoint/2010/main" val="20459453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TotalTime>
  <Words>1579</Words>
  <Application>Microsoft Office PowerPoint</Application>
  <PresentationFormat>画面に合わせる (4:3)</PresentationFormat>
  <Paragraphs>209</Paragraphs>
  <Slides>30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30</vt:i4>
      </vt:variant>
    </vt:vector>
  </HeadingPairs>
  <TitlesOfParts>
    <vt:vector size="36" baseType="lpstr">
      <vt:lpstr>ＭＳ Ｐゴシック</vt:lpstr>
      <vt:lpstr>Arial</vt:lpstr>
      <vt:lpstr>Calibri</vt:lpstr>
      <vt:lpstr>Calibri Light</vt:lpstr>
      <vt:lpstr>Century</vt:lpstr>
      <vt:lpstr>Office テーマ</vt:lpstr>
      <vt:lpstr>メディアの進化</vt:lpstr>
      <vt:lpstr>【ＴＲＹ】①</vt:lpstr>
      <vt:lpstr>ＮＴＴのサービス</vt:lpstr>
      <vt:lpstr>昔はどうだっただろう？</vt:lpstr>
      <vt:lpstr>メディアと コミュニケーション</vt:lpstr>
      <vt:lpstr>【知識の整理】</vt:lpstr>
      <vt:lpstr>PowerPoint プレゼンテーション</vt:lpstr>
      <vt:lpstr>【確認課題①】</vt:lpstr>
      <vt:lpstr>PowerPoint プレゼンテーション</vt:lpstr>
      <vt:lpstr>PowerPoint プレゼンテーション</vt:lpstr>
      <vt:lpstr>【確認課題②】</vt:lpstr>
      <vt:lpstr>コロナウィルスについての 　　　　　　　　　　フェィクニュース</vt:lpstr>
      <vt:lpstr>メディアを賢く 利用するには？</vt:lpstr>
      <vt:lpstr>【知識の整理】</vt:lpstr>
      <vt:lpstr>ＳＮＳの発展で 生じた新しい課題</vt:lpstr>
      <vt:lpstr>タイムラインや広告は 　　人にあわせて表示される・・</vt:lpstr>
      <vt:lpstr>【確認課題③】</vt:lpstr>
      <vt:lpstr>インターネット上の意見・思想の偏り</vt:lpstr>
      <vt:lpstr>２．コミュニケーション 　　　　　　　手段の特性</vt:lpstr>
      <vt:lpstr>ふだんどんな手段で 家族・友人と コミュニケーションしてる？</vt:lpstr>
      <vt:lpstr>【ＴＲＹ】①</vt:lpstr>
      <vt:lpstr>考えてみよう</vt:lpstr>
      <vt:lpstr>【知識の整理】</vt:lpstr>
      <vt:lpstr>実際には匿名ではない・・</vt:lpstr>
      <vt:lpstr>３．インターネットの発展 ４．情報機器の 　　　　　　パーソナル化</vt:lpstr>
      <vt:lpstr>【ＴＲＹ】①</vt:lpstr>
      <vt:lpstr>【知識の整理】①②</vt:lpstr>
      <vt:lpstr>【知識の整理】③④ </vt:lpstr>
      <vt:lpstr>【確認課題】④</vt:lpstr>
      <vt:lpstr>【振り返り】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情報科No.9</dc:title>
  <dc:creator>Okamoto  Hiroyuki</dc:creator>
  <cp:lastModifiedBy>弘之 岡本</cp:lastModifiedBy>
  <cp:revision>33</cp:revision>
  <dcterms:created xsi:type="dcterms:W3CDTF">2022-08-30T00:43:30Z</dcterms:created>
  <dcterms:modified xsi:type="dcterms:W3CDTF">2024-07-21T10:25:46Z</dcterms:modified>
</cp:coreProperties>
</file>