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9" r:id="rId2"/>
    <p:sldId id="259" r:id="rId3"/>
    <p:sldId id="258" r:id="rId4"/>
    <p:sldId id="282" r:id="rId5"/>
    <p:sldId id="277" r:id="rId6"/>
    <p:sldId id="265" r:id="rId7"/>
    <p:sldId id="270" r:id="rId8"/>
    <p:sldId id="267" r:id="rId9"/>
    <p:sldId id="260" r:id="rId10"/>
    <p:sldId id="285" r:id="rId11"/>
    <p:sldId id="261" r:id="rId12"/>
    <p:sldId id="286" r:id="rId13"/>
    <p:sldId id="287" r:id="rId14"/>
    <p:sldId id="262" r:id="rId15"/>
    <p:sldId id="263" r:id="rId16"/>
    <p:sldId id="280" r:id="rId17"/>
    <p:sldId id="281" r:id="rId18"/>
  </p:sldIdLst>
  <p:sldSz cx="9144000" cy="6858000" type="screen4x3"/>
  <p:notesSz cx="7034213" cy="101647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01" autoAdjust="0"/>
    <p:restoredTop sz="94660"/>
  </p:normalViewPr>
  <p:slideViewPr>
    <p:cSldViewPr snapToGrid="0">
      <p:cViewPr varScale="1">
        <p:scale>
          <a:sx n="81" d="100"/>
          <a:sy n="81" d="100"/>
        </p:scale>
        <p:origin x="1608" y="96"/>
      </p:cViewPr>
      <p:guideLst/>
    </p:cSldViewPr>
  </p:slideViewPr>
  <p:notesTextViewPr>
    <p:cViewPr>
      <p:scale>
        <a:sx n="1" d="1"/>
        <a:sy n="1" d="1"/>
      </p:scale>
      <p:origin x="0" y="0"/>
    </p:cViewPr>
  </p:notesTextViewPr>
  <p:sorterViewPr>
    <p:cViewPr varScale="1">
      <p:scale>
        <a:sx n="100" d="100"/>
        <a:sy n="100" d="100"/>
      </p:scale>
      <p:origin x="0" y="-40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弘之 岡本" userId="dbbc262f0484d2ae" providerId="LiveId" clId="{9CD889BA-1B88-4E26-9EAC-46FD346099A6}"/>
    <pc:docChg chg="undo custSel addSld delSld modSld">
      <pc:chgData name="弘之 岡本" userId="dbbc262f0484d2ae" providerId="LiveId" clId="{9CD889BA-1B88-4E26-9EAC-46FD346099A6}" dt="2024-07-21T10:18:48.801" v="41" actId="11529"/>
      <pc:docMkLst>
        <pc:docMk/>
      </pc:docMkLst>
      <pc:sldChg chg="del">
        <pc:chgData name="弘之 岡本" userId="dbbc262f0484d2ae" providerId="LiveId" clId="{9CD889BA-1B88-4E26-9EAC-46FD346099A6}" dt="2024-07-21T10:15:58.728" v="13" actId="47"/>
        <pc:sldMkLst>
          <pc:docMk/>
          <pc:sldMk cId="1952471773" sldId="256"/>
        </pc:sldMkLst>
      </pc:sldChg>
      <pc:sldChg chg="add del">
        <pc:chgData name="弘之 岡本" userId="dbbc262f0484d2ae" providerId="LiveId" clId="{9CD889BA-1B88-4E26-9EAC-46FD346099A6}" dt="2024-07-21T10:15:57.744" v="12" actId="47"/>
        <pc:sldMkLst>
          <pc:docMk/>
          <pc:sldMk cId="2688992011" sldId="257"/>
        </pc:sldMkLst>
      </pc:sldChg>
      <pc:sldChg chg="del">
        <pc:chgData name="弘之 岡本" userId="dbbc262f0484d2ae" providerId="LiveId" clId="{9CD889BA-1B88-4E26-9EAC-46FD346099A6}" dt="2024-07-21T10:15:06.013" v="2" actId="47"/>
        <pc:sldMkLst>
          <pc:docMk/>
          <pc:sldMk cId="1369972381" sldId="271"/>
        </pc:sldMkLst>
      </pc:sldChg>
      <pc:sldChg chg="del">
        <pc:chgData name="弘之 岡本" userId="dbbc262f0484d2ae" providerId="LiveId" clId="{9CD889BA-1B88-4E26-9EAC-46FD346099A6}" dt="2024-07-21T10:15:42.991" v="11" actId="47"/>
        <pc:sldMkLst>
          <pc:docMk/>
          <pc:sldMk cId="3950008857" sldId="272"/>
        </pc:sldMkLst>
      </pc:sldChg>
      <pc:sldChg chg="del">
        <pc:chgData name="弘之 岡本" userId="dbbc262f0484d2ae" providerId="LiveId" clId="{9CD889BA-1B88-4E26-9EAC-46FD346099A6}" dt="2024-07-21T10:16:25.624" v="15" actId="47"/>
        <pc:sldMkLst>
          <pc:docMk/>
          <pc:sldMk cId="1393630779" sldId="275"/>
        </pc:sldMkLst>
      </pc:sldChg>
      <pc:sldChg chg="del">
        <pc:chgData name="弘之 岡本" userId="dbbc262f0484d2ae" providerId="LiveId" clId="{9CD889BA-1B88-4E26-9EAC-46FD346099A6}" dt="2024-07-21T10:16:26.827" v="16" actId="47"/>
        <pc:sldMkLst>
          <pc:docMk/>
          <pc:sldMk cId="2375048317" sldId="276"/>
        </pc:sldMkLst>
      </pc:sldChg>
      <pc:sldChg chg="addSp delSp modSp mod">
        <pc:chgData name="弘之 岡本" userId="dbbc262f0484d2ae" providerId="LiveId" clId="{9CD889BA-1B88-4E26-9EAC-46FD346099A6}" dt="2024-07-21T10:18:48.801" v="41" actId="11529"/>
        <pc:sldMkLst>
          <pc:docMk/>
          <pc:sldMk cId="2140901658" sldId="277"/>
        </pc:sldMkLst>
        <pc:spChg chg="add mod">
          <ac:chgData name="弘之 岡本" userId="dbbc262f0484d2ae" providerId="LiveId" clId="{9CD889BA-1B88-4E26-9EAC-46FD346099A6}" dt="2024-07-21T10:18:33.159" v="40" actId="1076"/>
          <ac:spMkLst>
            <pc:docMk/>
            <pc:sldMk cId="2140901658" sldId="277"/>
            <ac:spMk id="7" creationId="{597C932C-88A0-8008-17D1-3137C243A1D7}"/>
          </ac:spMkLst>
        </pc:spChg>
        <pc:spChg chg="add">
          <ac:chgData name="弘之 岡本" userId="dbbc262f0484d2ae" providerId="LiveId" clId="{9CD889BA-1B88-4E26-9EAC-46FD346099A6}" dt="2024-07-21T10:18:48.801" v="41" actId="11529"/>
          <ac:spMkLst>
            <pc:docMk/>
            <pc:sldMk cId="2140901658" sldId="277"/>
            <ac:spMk id="8" creationId="{9DD3A327-8B38-7234-4196-866328C85BC0}"/>
          </ac:spMkLst>
        </pc:spChg>
        <pc:graphicFrameChg chg="add del mod modGraphic">
          <ac:chgData name="弘之 岡本" userId="dbbc262f0484d2ae" providerId="LiveId" clId="{9CD889BA-1B88-4E26-9EAC-46FD346099A6}" dt="2024-07-21T10:17:37.976" v="23" actId="478"/>
          <ac:graphicFrameMkLst>
            <pc:docMk/>
            <pc:sldMk cId="2140901658" sldId="277"/>
            <ac:graphicFrameMk id="4" creationId="{E0923E38-7BD9-1D9E-3EAB-94FAB9B5710E}"/>
          </ac:graphicFrameMkLst>
        </pc:graphicFrameChg>
        <pc:picChg chg="del">
          <ac:chgData name="弘之 岡本" userId="dbbc262f0484d2ae" providerId="LiveId" clId="{9CD889BA-1B88-4E26-9EAC-46FD346099A6}" dt="2024-07-21T10:16:35.235" v="17" actId="478"/>
          <ac:picMkLst>
            <pc:docMk/>
            <pc:sldMk cId="2140901658" sldId="277"/>
            <ac:picMk id="5" creationId="{2ECCD0C8-522B-7166-FE37-D9AF632914CF}"/>
          </ac:picMkLst>
        </pc:picChg>
      </pc:sldChg>
      <pc:sldChg chg="del">
        <pc:chgData name="弘之 岡本" userId="dbbc262f0484d2ae" providerId="LiveId" clId="{9CD889BA-1B88-4E26-9EAC-46FD346099A6}" dt="2024-07-21T10:16:16.357" v="14" actId="47"/>
        <pc:sldMkLst>
          <pc:docMk/>
          <pc:sldMk cId="3873200168" sldId="278"/>
        </pc:sldMkLst>
      </pc:sldChg>
      <pc:sldChg chg="del">
        <pc:chgData name="弘之 岡本" userId="dbbc262f0484d2ae" providerId="LiveId" clId="{9CD889BA-1B88-4E26-9EAC-46FD346099A6}" dt="2024-07-21T10:15:28.987" v="5" actId="47"/>
        <pc:sldMkLst>
          <pc:docMk/>
          <pc:sldMk cId="1098368546" sldId="279"/>
        </pc:sldMkLst>
      </pc:sldChg>
      <pc:sldChg chg="add del">
        <pc:chgData name="弘之 岡本" userId="dbbc262f0484d2ae" providerId="LiveId" clId="{9CD889BA-1B88-4E26-9EAC-46FD346099A6}" dt="2024-07-21T10:15:34.520" v="8" actId="47"/>
        <pc:sldMkLst>
          <pc:docMk/>
          <pc:sldMk cId="2837740109" sldId="283"/>
        </pc:sldMkLst>
      </pc:sldChg>
      <pc:sldChg chg="delSp add del mod">
        <pc:chgData name="弘之 岡本" userId="dbbc262f0484d2ae" providerId="LiveId" clId="{9CD889BA-1B88-4E26-9EAC-46FD346099A6}" dt="2024-07-21T10:15:38.177" v="10" actId="47"/>
        <pc:sldMkLst>
          <pc:docMk/>
          <pc:sldMk cId="710848999" sldId="285"/>
        </pc:sldMkLst>
        <pc:spChg chg="del">
          <ac:chgData name="弘之 岡本" userId="dbbc262f0484d2ae" providerId="LiveId" clId="{9CD889BA-1B88-4E26-9EAC-46FD346099A6}" dt="2024-07-21T10:15:22.361" v="4" actId="478"/>
          <ac:spMkLst>
            <pc:docMk/>
            <pc:sldMk cId="710848999" sldId="285"/>
            <ac:spMk id="5" creationId="{9E3E3223-0324-E6B9-A2DD-F2C893664BB6}"/>
          </ac:spMkLst>
        </pc:spChg>
        <pc:picChg chg="del">
          <ac:chgData name="弘之 岡本" userId="dbbc262f0484d2ae" providerId="LiveId" clId="{9CD889BA-1B88-4E26-9EAC-46FD346099A6}" dt="2024-07-21T10:15:19.048" v="3" actId="478"/>
          <ac:picMkLst>
            <pc:docMk/>
            <pc:sldMk cId="710848999" sldId="285"/>
            <ac:picMk id="1026" creationId="{B4F05321-CCB6-7BBC-71E2-FD113B2E75CB}"/>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D5265C2-47BF-43EB-B41E-0622AE462D12}" type="datetimeFigureOut">
              <a:rPr kumimoji="1" lang="ja-JP" altLang="en-US" smtClean="0"/>
              <a:t>2024/7/21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89D209F-ACA1-46AF-B8D5-0F2BC9E02614}" type="slidenum">
              <a:rPr kumimoji="1" lang="ja-JP" altLang="en-US" smtClean="0"/>
              <a:t>‹#›</a:t>
            </a:fld>
            <a:endParaRPr kumimoji="1" lang="ja-JP" altLang="en-US"/>
          </a:p>
        </p:txBody>
      </p:sp>
    </p:spTree>
    <p:extLst>
      <p:ext uri="{BB962C8B-B14F-4D97-AF65-F5344CB8AC3E}">
        <p14:creationId xmlns:p14="http://schemas.microsoft.com/office/powerpoint/2010/main" val="669049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D5265C2-47BF-43EB-B41E-0622AE462D12}" type="datetimeFigureOut">
              <a:rPr kumimoji="1" lang="ja-JP" altLang="en-US" smtClean="0"/>
              <a:t>2024/7/21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89D209F-ACA1-46AF-B8D5-0F2BC9E02614}" type="slidenum">
              <a:rPr kumimoji="1" lang="ja-JP" altLang="en-US" smtClean="0"/>
              <a:t>‹#›</a:t>
            </a:fld>
            <a:endParaRPr kumimoji="1" lang="ja-JP" altLang="en-US"/>
          </a:p>
        </p:txBody>
      </p:sp>
    </p:spTree>
    <p:extLst>
      <p:ext uri="{BB962C8B-B14F-4D97-AF65-F5344CB8AC3E}">
        <p14:creationId xmlns:p14="http://schemas.microsoft.com/office/powerpoint/2010/main" val="3646531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D5265C2-47BF-43EB-B41E-0622AE462D12}" type="datetimeFigureOut">
              <a:rPr kumimoji="1" lang="ja-JP" altLang="en-US" smtClean="0"/>
              <a:t>2024/7/21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89D209F-ACA1-46AF-B8D5-0F2BC9E02614}" type="slidenum">
              <a:rPr kumimoji="1" lang="ja-JP" altLang="en-US" smtClean="0"/>
              <a:t>‹#›</a:t>
            </a:fld>
            <a:endParaRPr kumimoji="1" lang="ja-JP" altLang="en-US"/>
          </a:p>
        </p:txBody>
      </p:sp>
    </p:spTree>
    <p:extLst>
      <p:ext uri="{BB962C8B-B14F-4D97-AF65-F5344CB8AC3E}">
        <p14:creationId xmlns:p14="http://schemas.microsoft.com/office/powerpoint/2010/main" val="4003284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D5265C2-47BF-43EB-B41E-0622AE462D12}" type="datetimeFigureOut">
              <a:rPr kumimoji="1" lang="ja-JP" altLang="en-US" smtClean="0"/>
              <a:t>2024/7/21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89D209F-ACA1-46AF-B8D5-0F2BC9E02614}" type="slidenum">
              <a:rPr kumimoji="1" lang="ja-JP" altLang="en-US" smtClean="0"/>
              <a:t>‹#›</a:t>
            </a:fld>
            <a:endParaRPr kumimoji="1" lang="ja-JP" altLang="en-US"/>
          </a:p>
        </p:txBody>
      </p:sp>
    </p:spTree>
    <p:extLst>
      <p:ext uri="{BB962C8B-B14F-4D97-AF65-F5344CB8AC3E}">
        <p14:creationId xmlns:p14="http://schemas.microsoft.com/office/powerpoint/2010/main" val="4272017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D5265C2-47BF-43EB-B41E-0622AE462D12}" type="datetimeFigureOut">
              <a:rPr kumimoji="1" lang="ja-JP" altLang="en-US" smtClean="0"/>
              <a:t>2024/7/21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89D209F-ACA1-46AF-B8D5-0F2BC9E02614}" type="slidenum">
              <a:rPr kumimoji="1" lang="ja-JP" altLang="en-US" smtClean="0"/>
              <a:t>‹#›</a:t>
            </a:fld>
            <a:endParaRPr kumimoji="1" lang="ja-JP" altLang="en-US"/>
          </a:p>
        </p:txBody>
      </p:sp>
    </p:spTree>
    <p:extLst>
      <p:ext uri="{BB962C8B-B14F-4D97-AF65-F5344CB8AC3E}">
        <p14:creationId xmlns:p14="http://schemas.microsoft.com/office/powerpoint/2010/main" val="28560464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D5265C2-47BF-43EB-B41E-0622AE462D12}" type="datetimeFigureOut">
              <a:rPr kumimoji="1" lang="ja-JP" altLang="en-US" smtClean="0"/>
              <a:t>2024/7/21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89D209F-ACA1-46AF-B8D5-0F2BC9E02614}" type="slidenum">
              <a:rPr kumimoji="1" lang="ja-JP" altLang="en-US" smtClean="0"/>
              <a:t>‹#›</a:t>
            </a:fld>
            <a:endParaRPr kumimoji="1" lang="ja-JP" altLang="en-US"/>
          </a:p>
        </p:txBody>
      </p:sp>
    </p:spTree>
    <p:extLst>
      <p:ext uri="{BB962C8B-B14F-4D97-AF65-F5344CB8AC3E}">
        <p14:creationId xmlns:p14="http://schemas.microsoft.com/office/powerpoint/2010/main" val="631383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D5265C2-47BF-43EB-B41E-0622AE462D12}" type="datetimeFigureOut">
              <a:rPr kumimoji="1" lang="ja-JP" altLang="en-US" smtClean="0"/>
              <a:t>2024/7/21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89D209F-ACA1-46AF-B8D5-0F2BC9E02614}" type="slidenum">
              <a:rPr kumimoji="1" lang="ja-JP" altLang="en-US" smtClean="0"/>
              <a:t>‹#›</a:t>
            </a:fld>
            <a:endParaRPr kumimoji="1" lang="ja-JP" altLang="en-US"/>
          </a:p>
        </p:txBody>
      </p:sp>
    </p:spTree>
    <p:extLst>
      <p:ext uri="{BB962C8B-B14F-4D97-AF65-F5344CB8AC3E}">
        <p14:creationId xmlns:p14="http://schemas.microsoft.com/office/powerpoint/2010/main" val="1763656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D5265C2-47BF-43EB-B41E-0622AE462D12}" type="datetimeFigureOut">
              <a:rPr kumimoji="1" lang="ja-JP" altLang="en-US" smtClean="0"/>
              <a:t>2024/7/21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89D209F-ACA1-46AF-B8D5-0F2BC9E02614}" type="slidenum">
              <a:rPr kumimoji="1" lang="ja-JP" altLang="en-US" smtClean="0"/>
              <a:t>‹#›</a:t>
            </a:fld>
            <a:endParaRPr kumimoji="1" lang="ja-JP" altLang="en-US"/>
          </a:p>
        </p:txBody>
      </p:sp>
    </p:spTree>
    <p:extLst>
      <p:ext uri="{BB962C8B-B14F-4D97-AF65-F5344CB8AC3E}">
        <p14:creationId xmlns:p14="http://schemas.microsoft.com/office/powerpoint/2010/main" val="1680532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5265C2-47BF-43EB-B41E-0622AE462D12}" type="datetimeFigureOut">
              <a:rPr kumimoji="1" lang="ja-JP" altLang="en-US" smtClean="0"/>
              <a:t>2024/7/21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89D209F-ACA1-46AF-B8D5-0F2BC9E02614}" type="slidenum">
              <a:rPr kumimoji="1" lang="ja-JP" altLang="en-US" smtClean="0"/>
              <a:t>‹#›</a:t>
            </a:fld>
            <a:endParaRPr kumimoji="1" lang="ja-JP" altLang="en-US"/>
          </a:p>
        </p:txBody>
      </p:sp>
    </p:spTree>
    <p:extLst>
      <p:ext uri="{BB962C8B-B14F-4D97-AF65-F5344CB8AC3E}">
        <p14:creationId xmlns:p14="http://schemas.microsoft.com/office/powerpoint/2010/main" val="102171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D5265C2-47BF-43EB-B41E-0622AE462D12}" type="datetimeFigureOut">
              <a:rPr kumimoji="1" lang="ja-JP" altLang="en-US" smtClean="0"/>
              <a:t>2024/7/21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89D209F-ACA1-46AF-B8D5-0F2BC9E02614}" type="slidenum">
              <a:rPr kumimoji="1" lang="ja-JP" altLang="en-US" smtClean="0"/>
              <a:t>‹#›</a:t>
            </a:fld>
            <a:endParaRPr kumimoji="1" lang="ja-JP" altLang="en-US"/>
          </a:p>
        </p:txBody>
      </p:sp>
    </p:spTree>
    <p:extLst>
      <p:ext uri="{BB962C8B-B14F-4D97-AF65-F5344CB8AC3E}">
        <p14:creationId xmlns:p14="http://schemas.microsoft.com/office/powerpoint/2010/main" val="388003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D5265C2-47BF-43EB-B41E-0622AE462D12}" type="datetimeFigureOut">
              <a:rPr kumimoji="1" lang="ja-JP" altLang="en-US" smtClean="0"/>
              <a:t>2024/7/21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89D209F-ACA1-46AF-B8D5-0F2BC9E02614}" type="slidenum">
              <a:rPr kumimoji="1" lang="ja-JP" altLang="en-US" smtClean="0"/>
              <a:t>‹#›</a:t>
            </a:fld>
            <a:endParaRPr kumimoji="1" lang="ja-JP" altLang="en-US"/>
          </a:p>
        </p:txBody>
      </p:sp>
    </p:spTree>
    <p:extLst>
      <p:ext uri="{BB962C8B-B14F-4D97-AF65-F5344CB8AC3E}">
        <p14:creationId xmlns:p14="http://schemas.microsoft.com/office/powerpoint/2010/main" val="1538521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265C2-47BF-43EB-B41E-0622AE462D12}" type="datetimeFigureOut">
              <a:rPr kumimoji="1" lang="ja-JP" altLang="en-US" smtClean="0"/>
              <a:t>2024/7/21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9D209F-ACA1-46AF-B8D5-0F2BC9E02614}" type="slidenum">
              <a:rPr kumimoji="1" lang="ja-JP" altLang="en-US" smtClean="0"/>
              <a:t>‹#›</a:t>
            </a:fld>
            <a:endParaRPr kumimoji="1" lang="ja-JP" altLang="en-US"/>
          </a:p>
        </p:txBody>
      </p:sp>
    </p:spTree>
    <p:extLst>
      <p:ext uri="{BB962C8B-B14F-4D97-AF65-F5344CB8AC3E}">
        <p14:creationId xmlns:p14="http://schemas.microsoft.com/office/powerpoint/2010/main" val="12000946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image" Target="../media/image4.tmp"/><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B6772886-E741-2995-5683-E77875E78E5F}"/>
              </a:ext>
            </a:extLst>
          </p:cNvPr>
          <p:cNvSpPr>
            <a:spLocks noGrp="1"/>
          </p:cNvSpPr>
          <p:nvPr>
            <p:ph type="ctrTitle"/>
          </p:nvPr>
        </p:nvSpPr>
        <p:spPr/>
        <p:txBody>
          <a:bodyPr/>
          <a:lstStyle/>
          <a:p>
            <a:r>
              <a:rPr lang="ja-JP" altLang="en-US" dirty="0">
                <a:solidFill>
                  <a:srgbClr val="FF0000"/>
                </a:solidFill>
              </a:rPr>
              <a:t>情報技術の進歩</a:t>
            </a:r>
          </a:p>
        </p:txBody>
      </p:sp>
      <p:sp>
        <p:nvSpPr>
          <p:cNvPr id="7" name="字幕 6">
            <a:extLst>
              <a:ext uri="{FF2B5EF4-FFF2-40B4-BE49-F238E27FC236}">
                <a16:creationId xmlns:a16="http://schemas.microsoft.com/office/drawing/2014/main" id="{FDC080BC-C2EE-7136-4C0D-B1DAEEEA089F}"/>
              </a:ext>
            </a:extLst>
          </p:cNvPr>
          <p:cNvSpPr>
            <a:spLocks noGrp="1"/>
          </p:cNvSpPr>
          <p:nvPr>
            <p:ph type="subTitle" idx="1"/>
          </p:nvPr>
        </p:nvSpPr>
        <p:spPr/>
        <p:txBody>
          <a:bodyPr/>
          <a:lstStyle/>
          <a:p>
            <a:r>
              <a:rPr lang="ja-JP" altLang="en-US" dirty="0"/>
              <a:t>情報</a:t>
            </a:r>
            <a:r>
              <a:rPr lang="en-US" altLang="ja-JP" dirty="0"/>
              <a:t>Ⅰ</a:t>
            </a:r>
            <a:r>
              <a:rPr lang="ja-JP" altLang="en-US" dirty="0"/>
              <a:t>　</a:t>
            </a:r>
            <a:r>
              <a:rPr lang="ja-JP" altLang="en-US"/>
              <a:t>Ｎｏ．０６</a:t>
            </a:r>
            <a:endParaRPr lang="ja-JP" altLang="en-US" dirty="0"/>
          </a:p>
        </p:txBody>
      </p:sp>
    </p:spTree>
    <p:extLst>
      <p:ext uri="{BB962C8B-B14F-4D97-AF65-F5344CB8AC3E}">
        <p14:creationId xmlns:p14="http://schemas.microsoft.com/office/powerpoint/2010/main" val="37573103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04CDE3-FC31-EB15-442D-CAD8648D5277}"/>
              </a:ext>
            </a:extLst>
          </p:cNvPr>
          <p:cNvSpPr>
            <a:spLocks noGrp="1"/>
          </p:cNvSpPr>
          <p:nvPr>
            <p:ph type="title"/>
          </p:nvPr>
        </p:nvSpPr>
        <p:spPr/>
        <p:txBody>
          <a:bodyPr/>
          <a:lstStyle/>
          <a:p>
            <a:r>
              <a:rPr lang="ja-JP" altLang="en-US" dirty="0">
                <a:solidFill>
                  <a:srgbClr val="FF0000"/>
                </a:solidFill>
              </a:rPr>
              <a:t>新しい技術は</a:t>
            </a:r>
            <a:endParaRPr kumimoji="1" lang="ja-JP" altLang="en-US" dirty="0">
              <a:solidFill>
                <a:srgbClr val="FF0000"/>
              </a:solidFill>
            </a:endParaRPr>
          </a:p>
        </p:txBody>
      </p:sp>
      <p:sp>
        <p:nvSpPr>
          <p:cNvPr id="3" name="コンテンツ プレースホルダー 2">
            <a:extLst>
              <a:ext uri="{FF2B5EF4-FFF2-40B4-BE49-F238E27FC236}">
                <a16:creationId xmlns:a16="http://schemas.microsoft.com/office/drawing/2014/main" id="{66A1063C-3E48-EB7D-B3ED-24081A8AA369}"/>
              </a:ext>
            </a:extLst>
          </p:cNvPr>
          <p:cNvSpPr>
            <a:spLocks noGrp="1"/>
          </p:cNvSpPr>
          <p:nvPr>
            <p:ph idx="1"/>
          </p:nvPr>
        </p:nvSpPr>
        <p:spPr>
          <a:xfrm>
            <a:off x="628650" y="1825625"/>
            <a:ext cx="7886700" cy="3016006"/>
          </a:xfrm>
        </p:spPr>
        <p:txBody>
          <a:bodyPr>
            <a:normAutofit lnSpcReduction="10000"/>
          </a:bodyPr>
          <a:lstStyle/>
          <a:p>
            <a:pPr marL="0" indent="0">
              <a:buNone/>
            </a:pPr>
            <a:r>
              <a:rPr kumimoji="1" lang="ja-JP" altLang="en-US" dirty="0"/>
              <a:t>例：ＡＩでプログラミングが簡単にできる</a:t>
            </a:r>
            <a:endParaRPr kumimoji="1" lang="en-US" altLang="ja-JP" dirty="0"/>
          </a:p>
          <a:p>
            <a:pPr marL="0" indent="0">
              <a:buNone/>
            </a:pPr>
            <a:endParaRPr lang="en-US" altLang="ja-JP" dirty="0"/>
          </a:p>
          <a:p>
            <a:pPr marL="0" indent="0">
              <a:buNone/>
            </a:pPr>
            <a:endParaRPr kumimoji="1" lang="en-US" altLang="ja-JP" dirty="0"/>
          </a:p>
          <a:p>
            <a:pPr marL="0" indent="0">
              <a:buNone/>
            </a:pPr>
            <a:r>
              <a:rPr lang="ja-JP" altLang="en-US" dirty="0"/>
              <a:t>よい点：専門の技術者ではなくとも対応が可能</a:t>
            </a:r>
            <a:endParaRPr lang="en-US" altLang="ja-JP" dirty="0"/>
          </a:p>
          <a:p>
            <a:pPr marL="0" indent="0">
              <a:buNone/>
            </a:pPr>
            <a:r>
              <a:rPr kumimoji="1" lang="ja-JP" altLang="en-US" dirty="0"/>
              <a:t>　　　　</a:t>
            </a:r>
            <a:r>
              <a:rPr lang="ja-JP" altLang="en-US" dirty="0"/>
              <a:t>社会の役に立つアプリも増える</a:t>
            </a:r>
            <a:endParaRPr kumimoji="1" lang="en-US" altLang="ja-JP" dirty="0"/>
          </a:p>
          <a:p>
            <a:pPr marL="0" indent="0">
              <a:buNone/>
            </a:pPr>
            <a:r>
              <a:rPr kumimoji="1" lang="ja-JP" altLang="en-US" dirty="0"/>
              <a:t>課題：悪いプログラム（マルウェア）を作る</a:t>
            </a:r>
            <a:endParaRPr kumimoji="1" lang="en-US" altLang="ja-JP" dirty="0"/>
          </a:p>
        </p:txBody>
      </p:sp>
      <p:sp>
        <p:nvSpPr>
          <p:cNvPr id="4" name="矢印: 下 3">
            <a:extLst>
              <a:ext uri="{FF2B5EF4-FFF2-40B4-BE49-F238E27FC236}">
                <a16:creationId xmlns:a16="http://schemas.microsoft.com/office/drawing/2014/main" id="{4DA34954-E6FD-7040-A1D6-6C01342CD3FE}"/>
              </a:ext>
            </a:extLst>
          </p:cNvPr>
          <p:cNvSpPr/>
          <p:nvPr/>
        </p:nvSpPr>
        <p:spPr>
          <a:xfrm>
            <a:off x="3188677" y="2567354"/>
            <a:ext cx="1559169" cy="574431"/>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10848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ECCC3C-EF63-11BC-C345-7B2A18623B3E}"/>
              </a:ext>
            </a:extLst>
          </p:cNvPr>
          <p:cNvSpPr>
            <a:spLocks noGrp="1"/>
          </p:cNvSpPr>
          <p:nvPr>
            <p:ph type="title"/>
          </p:nvPr>
        </p:nvSpPr>
        <p:spPr/>
        <p:txBody>
          <a:bodyPr/>
          <a:lstStyle/>
          <a:p>
            <a:r>
              <a:rPr kumimoji="1" lang="en-US" altLang="ja-JP" dirty="0">
                <a:solidFill>
                  <a:srgbClr val="FF0000"/>
                </a:solidFill>
              </a:rPr>
              <a:t>【</a:t>
            </a:r>
            <a:r>
              <a:rPr kumimoji="1" lang="ja-JP" altLang="en-US" dirty="0">
                <a:solidFill>
                  <a:srgbClr val="FF0000"/>
                </a:solidFill>
              </a:rPr>
              <a:t>ワーク</a:t>
            </a:r>
            <a:r>
              <a:rPr kumimoji="1" lang="en-US" altLang="ja-JP" dirty="0">
                <a:solidFill>
                  <a:srgbClr val="FF0000"/>
                </a:solidFill>
              </a:rPr>
              <a:t>】</a:t>
            </a:r>
            <a:r>
              <a:rPr kumimoji="1" lang="ja-JP" altLang="en-US" dirty="0">
                <a:solidFill>
                  <a:srgbClr val="FF0000"/>
                </a:solidFill>
              </a:rPr>
              <a:t>②話し合おう</a:t>
            </a:r>
          </a:p>
        </p:txBody>
      </p:sp>
      <p:sp>
        <p:nvSpPr>
          <p:cNvPr id="3" name="コンテンツ プレースホルダー 2">
            <a:extLst>
              <a:ext uri="{FF2B5EF4-FFF2-40B4-BE49-F238E27FC236}">
                <a16:creationId xmlns:a16="http://schemas.microsoft.com/office/drawing/2014/main" id="{5ADA3A80-7E35-0E26-D57D-E941C46B1293}"/>
              </a:ext>
            </a:extLst>
          </p:cNvPr>
          <p:cNvSpPr>
            <a:spLocks noGrp="1"/>
          </p:cNvSpPr>
          <p:nvPr>
            <p:ph idx="1"/>
          </p:nvPr>
        </p:nvSpPr>
        <p:spPr/>
        <p:txBody>
          <a:bodyPr/>
          <a:lstStyle/>
          <a:p>
            <a:r>
              <a:rPr kumimoji="1" lang="ja-JP" altLang="en-US" dirty="0"/>
              <a:t>生成</a:t>
            </a:r>
            <a:r>
              <a:rPr kumimoji="1" lang="en-US" altLang="ja-JP" dirty="0"/>
              <a:t>AI</a:t>
            </a:r>
            <a:r>
              <a:rPr kumimoji="1" lang="ja-JP" altLang="en-US" dirty="0"/>
              <a:t>はどのようなことに活用できるだろう</a:t>
            </a:r>
            <a:endParaRPr kumimoji="1" lang="en-US" altLang="ja-JP" dirty="0"/>
          </a:p>
          <a:p>
            <a:endParaRPr lang="en-US" altLang="ja-JP" dirty="0"/>
          </a:p>
          <a:p>
            <a:endParaRPr kumimoji="1" lang="en-US" altLang="ja-JP" dirty="0"/>
          </a:p>
          <a:p>
            <a:endParaRPr lang="en-US" altLang="ja-JP" dirty="0"/>
          </a:p>
          <a:p>
            <a:r>
              <a:rPr kumimoji="1" lang="ja-JP" altLang="en-US" dirty="0"/>
              <a:t>生成</a:t>
            </a:r>
            <a:r>
              <a:rPr kumimoji="1" lang="en-US" altLang="ja-JP" dirty="0"/>
              <a:t>AI</a:t>
            </a:r>
            <a:r>
              <a:rPr lang="ja-JP" altLang="en-US" dirty="0"/>
              <a:t>の進化でどのような課題が出るだろう</a:t>
            </a:r>
            <a:endParaRPr kumimoji="1" lang="ja-JP" altLang="en-US" dirty="0"/>
          </a:p>
        </p:txBody>
      </p:sp>
    </p:spTree>
    <p:extLst>
      <p:ext uri="{BB962C8B-B14F-4D97-AF65-F5344CB8AC3E}">
        <p14:creationId xmlns:p14="http://schemas.microsoft.com/office/powerpoint/2010/main" val="24561737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235EF982-9F47-B015-4F09-3BA175EA5E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8657" y="287678"/>
            <a:ext cx="7337758" cy="3756784"/>
          </a:xfrm>
          <a:prstGeom prst="rect">
            <a:avLst/>
          </a:prstGeom>
        </p:spPr>
      </p:pic>
      <p:pic>
        <p:nvPicPr>
          <p:cNvPr id="7" name="図 6">
            <a:extLst>
              <a:ext uri="{FF2B5EF4-FFF2-40B4-BE49-F238E27FC236}">
                <a16:creationId xmlns:a16="http://schemas.microsoft.com/office/drawing/2014/main" id="{2166FBD9-991C-1921-F63C-E6FBEED646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8658" y="4188739"/>
            <a:ext cx="7487695" cy="2381582"/>
          </a:xfrm>
          <a:prstGeom prst="rect">
            <a:avLst/>
          </a:prstGeom>
        </p:spPr>
      </p:pic>
      <p:sp>
        <p:nvSpPr>
          <p:cNvPr id="8" name="吹き出し: 角を丸めた四角形 7">
            <a:extLst>
              <a:ext uri="{FF2B5EF4-FFF2-40B4-BE49-F238E27FC236}">
                <a16:creationId xmlns:a16="http://schemas.microsoft.com/office/drawing/2014/main" id="{C7BF3B22-0250-22BF-8DA2-4E9A8B2FEA2C}"/>
              </a:ext>
            </a:extLst>
          </p:cNvPr>
          <p:cNvSpPr/>
          <p:nvPr/>
        </p:nvSpPr>
        <p:spPr>
          <a:xfrm>
            <a:off x="5896708" y="1617785"/>
            <a:ext cx="2368061" cy="679938"/>
          </a:xfrm>
          <a:prstGeom prst="wedgeRoundRectCallout">
            <a:avLst>
              <a:gd name="adj1" fmla="val -42903"/>
              <a:gd name="adj2" fmla="val 105603"/>
              <a:gd name="adj3" fmla="val 16667"/>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kumimoji="1" lang="ja-JP" altLang="en-US" b="1" dirty="0">
                <a:solidFill>
                  <a:schemeClr val="tx1"/>
                </a:solidFill>
              </a:rPr>
              <a:t>データベースにない</a:t>
            </a:r>
            <a:endParaRPr kumimoji="1" lang="en-US" altLang="ja-JP" b="1" dirty="0">
              <a:solidFill>
                <a:schemeClr val="tx1"/>
              </a:solidFill>
            </a:endParaRPr>
          </a:p>
          <a:p>
            <a:pPr algn="ctr"/>
            <a:r>
              <a:rPr kumimoji="1" lang="ja-JP" altLang="en-US" b="1" dirty="0">
                <a:solidFill>
                  <a:schemeClr val="tx1"/>
                </a:solidFill>
              </a:rPr>
              <a:t>知らないと回答</a:t>
            </a:r>
          </a:p>
        </p:txBody>
      </p:sp>
      <p:sp>
        <p:nvSpPr>
          <p:cNvPr id="9" name="吹き出し: 角を丸めた四角形 8">
            <a:extLst>
              <a:ext uri="{FF2B5EF4-FFF2-40B4-BE49-F238E27FC236}">
                <a16:creationId xmlns:a16="http://schemas.microsoft.com/office/drawing/2014/main" id="{DD9A6B88-3979-F908-C750-8CF09974C3CB}"/>
              </a:ext>
            </a:extLst>
          </p:cNvPr>
          <p:cNvSpPr/>
          <p:nvPr/>
        </p:nvSpPr>
        <p:spPr>
          <a:xfrm>
            <a:off x="5832384" y="4009293"/>
            <a:ext cx="2368061" cy="679938"/>
          </a:xfrm>
          <a:prstGeom prst="wedgeRoundRectCallout">
            <a:avLst>
              <a:gd name="adj1" fmla="val -42903"/>
              <a:gd name="adj2" fmla="val 105603"/>
              <a:gd name="adj3" fmla="val 16667"/>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kumimoji="1" lang="ja-JP" altLang="en-US" b="1" dirty="0">
                <a:solidFill>
                  <a:schemeClr val="tx1"/>
                </a:solidFill>
              </a:rPr>
              <a:t>本当っぽいが</a:t>
            </a:r>
            <a:endParaRPr kumimoji="1" lang="en-US" altLang="ja-JP" b="1" dirty="0">
              <a:solidFill>
                <a:schemeClr val="tx1"/>
              </a:solidFill>
            </a:endParaRPr>
          </a:p>
          <a:p>
            <a:pPr algn="ctr"/>
            <a:r>
              <a:rPr kumimoji="1" lang="ja-JP" altLang="en-US" b="1" dirty="0">
                <a:solidFill>
                  <a:schemeClr val="tx1"/>
                </a:solidFill>
              </a:rPr>
              <a:t>でたらめな情報</a:t>
            </a:r>
            <a:endParaRPr kumimoji="1" lang="en-US" altLang="ja-JP" b="1" dirty="0">
              <a:solidFill>
                <a:schemeClr val="tx1"/>
              </a:solidFill>
            </a:endParaRPr>
          </a:p>
        </p:txBody>
      </p:sp>
      <p:sp>
        <p:nvSpPr>
          <p:cNvPr id="10" name="四角形: 角を丸くする 9">
            <a:extLst>
              <a:ext uri="{FF2B5EF4-FFF2-40B4-BE49-F238E27FC236}">
                <a16:creationId xmlns:a16="http://schemas.microsoft.com/office/drawing/2014/main" id="{35B2AAE6-499E-99AD-2668-9F2D8D06C68F}"/>
              </a:ext>
            </a:extLst>
          </p:cNvPr>
          <p:cNvSpPr/>
          <p:nvPr/>
        </p:nvSpPr>
        <p:spPr>
          <a:xfrm>
            <a:off x="2227385" y="5087815"/>
            <a:ext cx="3387969" cy="281354"/>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四角形: 角を丸くする 10">
            <a:extLst>
              <a:ext uri="{FF2B5EF4-FFF2-40B4-BE49-F238E27FC236}">
                <a16:creationId xmlns:a16="http://schemas.microsoft.com/office/drawing/2014/main" id="{35476FEB-40C6-1881-F41E-F098D445E68C}"/>
              </a:ext>
            </a:extLst>
          </p:cNvPr>
          <p:cNvSpPr/>
          <p:nvPr/>
        </p:nvSpPr>
        <p:spPr>
          <a:xfrm>
            <a:off x="2631831" y="5380892"/>
            <a:ext cx="4038600" cy="281354"/>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D91CBCCF-A417-0BCD-243C-8BD8B62BD046}"/>
              </a:ext>
            </a:extLst>
          </p:cNvPr>
          <p:cNvSpPr txBox="1"/>
          <p:nvPr/>
        </p:nvSpPr>
        <p:spPr>
          <a:xfrm>
            <a:off x="3704492" y="4665730"/>
            <a:ext cx="1623800" cy="369332"/>
          </a:xfrm>
          <a:prstGeom prst="rect">
            <a:avLst/>
          </a:prstGeom>
          <a:noFill/>
        </p:spPr>
        <p:txBody>
          <a:bodyPr wrap="square" rtlCol="0">
            <a:spAutoFit/>
          </a:bodyPr>
          <a:lstStyle/>
          <a:p>
            <a:r>
              <a:rPr kumimoji="1" lang="ja-JP" altLang="en-US" b="1" dirty="0">
                <a:solidFill>
                  <a:srgbClr val="FF0000"/>
                </a:solidFill>
              </a:rPr>
              <a:t>うその情報</a:t>
            </a:r>
          </a:p>
        </p:txBody>
      </p:sp>
    </p:spTree>
    <p:extLst>
      <p:ext uri="{BB962C8B-B14F-4D97-AF65-F5344CB8AC3E}">
        <p14:creationId xmlns:p14="http://schemas.microsoft.com/office/powerpoint/2010/main" val="37760712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BB2D05D8-8A9C-8631-2DFF-51D5904A88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143" y="297837"/>
            <a:ext cx="4956548" cy="5352686"/>
          </a:xfrm>
          <a:prstGeom prst="rect">
            <a:avLst/>
          </a:prstGeom>
        </p:spPr>
      </p:pic>
      <p:pic>
        <p:nvPicPr>
          <p:cNvPr id="5" name="図 4">
            <a:extLst>
              <a:ext uri="{FF2B5EF4-FFF2-40B4-BE49-F238E27FC236}">
                <a16:creationId xmlns:a16="http://schemas.microsoft.com/office/drawing/2014/main" id="{0B52DCF4-4752-007C-A3A8-AB93A0728C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73666" y="297837"/>
            <a:ext cx="3780352" cy="3277701"/>
          </a:xfrm>
          <a:prstGeom prst="rect">
            <a:avLst/>
          </a:prstGeom>
        </p:spPr>
      </p:pic>
      <p:sp>
        <p:nvSpPr>
          <p:cNvPr id="6" name="テキスト ボックス 5">
            <a:extLst>
              <a:ext uri="{FF2B5EF4-FFF2-40B4-BE49-F238E27FC236}">
                <a16:creationId xmlns:a16="http://schemas.microsoft.com/office/drawing/2014/main" id="{10266373-84C8-D87C-C89B-DA90296ED6F9}"/>
              </a:ext>
            </a:extLst>
          </p:cNvPr>
          <p:cNvSpPr txBox="1"/>
          <p:nvPr/>
        </p:nvSpPr>
        <p:spPr>
          <a:xfrm>
            <a:off x="4982308" y="3985846"/>
            <a:ext cx="3971710" cy="800219"/>
          </a:xfrm>
          <a:prstGeom prst="rect">
            <a:avLst/>
          </a:prstGeom>
          <a:noFill/>
        </p:spPr>
        <p:txBody>
          <a:bodyPr wrap="square" rtlCol="0">
            <a:spAutoFit/>
          </a:bodyPr>
          <a:lstStyle/>
          <a:p>
            <a:r>
              <a:rPr kumimoji="1" lang="ja-JP" altLang="en-US" dirty="0">
                <a:solidFill>
                  <a:srgbClr val="FF0000"/>
                </a:solidFill>
              </a:rPr>
              <a:t>生成ＡＩは計算は苦手・・</a:t>
            </a:r>
            <a:endParaRPr kumimoji="1" lang="en-US" altLang="ja-JP" dirty="0">
              <a:solidFill>
                <a:srgbClr val="FF0000"/>
              </a:solidFill>
            </a:endParaRPr>
          </a:p>
          <a:p>
            <a:r>
              <a:rPr kumimoji="1" lang="en-US" altLang="ja-JP" sz="2800" dirty="0"/>
              <a:t>7891×8963</a:t>
            </a:r>
            <a:r>
              <a:rPr kumimoji="1" lang="ja-JP" altLang="en-US" sz="2800" dirty="0"/>
              <a:t>＝</a:t>
            </a:r>
            <a:r>
              <a:rPr kumimoji="1" lang="en-US" altLang="ja-JP" sz="2800" dirty="0"/>
              <a:t>70,727,033</a:t>
            </a:r>
            <a:endParaRPr kumimoji="1" lang="ja-JP" altLang="en-US" sz="2800" dirty="0"/>
          </a:p>
        </p:txBody>
      </p:sp>
      <p:sp>
        <p:nvSpPr>
          <p:cNvPr id="7" name="テキスト ボックス 6">
            <a:extLst>
              <a:ext uri="{FF2B5EF4-FFF2-40B4-BE49-F238E27FC236}">
                <a16:creationId xmlns:a16="http://schemas.microsoft.com/office/drawing/2014/main" id="{90F211E0-59C5-0B35-1B84-B5AE97B3546C}"/>
              </a:ext>
            </a:extLst>
          </p:cNvPr>
          <p:cNvSpPr txBox="1"/>
          <p:nvPr/>
        </p:nvSpPr>
        <p:spPr>
          <a:xfrm>
            <a:off x="3997470" y="4783723"/>
            <a:ext cx="4956548" cy="1938992"/>
          </a:xfrm>
          <a:prstGeom prst="rect">
            <a:avLst/>
          </a:prstGeom>
          <a:noFill/>
          <a:ln w="38100">
            <a:solidFill>
              <a:srgbClr val="FF0000"/>
            </a:solidFill>
          </a:ln>
        </p:spPr>
        <p:txBody>
          <a:bodyPr wrap="square" rtlCol="0">
            <a:spAutoFit/>
          </a:bodyPr>
          <a:lstStyle/>
          <a:p>
            <a:r>
              <a:rPr kumimoji="1" lang="ja-JP" altLang="en-US" sz="2400" dirty="0"/>
              <a:t>人間の言葉を模倣しているだけなので意味を理解していない</a:t>
            </a:r>
            <a:endParaRPr kumimoji="1" lang="en-US" altLang="ja-JP" sz="2400" dirty="0"/>
          </a:p>
          <a:p>
            <a:endParaRPr kumimoji="1" lang="en-US" altLang="ja-JP" sz="2400" dirty="0"/>
          </a:p>
          <a:p>
            <a:r>
              <a:rPr kumimoji="1" lang="ja-JP" altLang="en-US" sz="2400" dirty="0"/>
              <a:t>計算結果ではなく、人間が回答する可能性の高い結果を返している</a:t>
            </a:r>
          </a:p>
        </p:txBody>
      </p:sp>
      <p:sp>
        <p:nvSpPr>
          <p:cNvPr id="8" name="矢印: 下 7">
            <a:extLst>
              <a:ext uri="{FF2B5EF4-FFF2-40B4-BE49-F238E27FC236}">
                <a16:creationId xmlns:a16="http://schemas.microsoft.com/office/drawing/2014/main" id="{2A52FE84-AC6A-8DD2-6D67-04C2ABDA11E6}"/>
              </a:ext>
            </a:extLst>
          </p:cNvPr>
          <p:cNvSpPr/>
          <p:nvPr/>
        </p:nvSpPr>
        <p:spPr>
          <a:xfrm>
            <a:off x="5720862" y="5583942"/>
            <a:ext cx="1312984" cy="222739"/>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6794D5F8-E80A-7552-5CC7-21D72BDE4C4E}"/>
              </a:ext>
            </a:extLst>
          </p:cNvPr>
          <p:cNvSpPr txBox="1"/>
          <p:nvPr/>
        </p:nvSpPr>
        <p:spPr>
          <a:xfrm>
            <a:off x="2323874" y="5583942"/>
            <a:ext cx="1623800" cy="369332"/>
          </a:xfrm>
          <a:prstGeom prst="rect">
            <a:avLst/>
          </a:prstGeom>
          <a:noFill/>
        </p:spPr>
        <p:txBody>
          <a:bodyPr wrap="square" rtlCol="0">
            <a:spAutoFit/>
          </a:bodyPr>
          <a:lstStyle/>
          <a:p>
            <a:r>
              <a:rPr kumimoji="1" lang="ja-JP" altLang="en-US" b="1" dirty="0">
                <a:solidFill>
                  <a:srgbClr val="FF0000"/>
                </a:solidFill>
              </a:rPr>
              <a:t>間違い</a:t>
            </a:r>
          </a:p>
        </p:txBody>
      </p:sp>
      <p:sp>
        <p:nvSpPr>
          <p:cNvPr id="10" name="テキスト ボックス 9">
            <a:extLst>
              <a:ext uri="{FF2B5EF4-FFF2-40B4-BE49-F238E27FC236}">
                <a16:creationId xmlns:a16="http://schemas.microsoft.com/office/drawing/2014/main" id="{8B88756B-6743-689A-D6FA-20CDD86A22DF}"/>
              </a:ext>
            </a:extLst>
          </p:cNvPr>
          <p:cNvSpPr txBox="1"/>
          <p:nvPr/>
        </p:nvSpPr>
        <p:spPr>
          <a:xfrm>
            <a:off x="2346535" y="3575538"/>
            <a:ext cx="1623800" cy="369332"/>
          </a:xfrm>
          <a:prstGeom prst="rect">
            <a:avLst/>
          </a:prstGeom>
          <a:noFill/>
        </p:spPr>
        <p:txBody>
          <a:bodyPr wrap="square" rtlCol="0">
            <a:spAutoFit/>
          </a:bodyPr>
          <a:lstStyle/>
          <a:p>
            <a:r>
              <a:rPr kumimoji="1" lang="ja-JP" altLang="en-US" b="1" dirty="0">
                <a:solidFill>
                  <a:srgbClr val="FF0000"/>
                </a:solidFill>
              </a:rPr>
              <a:t>間違い</a:t>
            </a:r>
          </a:p>
        </p:txBody>
      </p:sp>
      <p:sp>
        <p:nvSpPr>
          <p:cNvPr id="11" name="テキスト ボックス 10">
            <a:extLst>
              <a:ext uri="{FF2B5EF4-FFF2-40B4-BE49-F238E27FC236}">
                <a16:creationId xmlns:a16="http://schemas.microsoft.com/office/drawing/2014/main" id="{EB97120F-591C-75BC-6A64-D9EED4205DE9}"/>
              </a:ext>
            </a:extLst>
          </p:cNvPr>
          <p:cNvSpPr txBox="1"/>
          <p:nvPr/>
        </p:nvSpPr>
        <p:spPr>
          <a:xfrm>
            <a:off x="2291609" y="1500553"/>
            <a:ext cx="1623800" cy="369332"/>
          </a:xfrm>
          <a:prstGeom prst="rect">
            <a:avLst/>
          </a:prstGeom>
          <a:noFill/>
        </p:spPr>
        <p:txBody>
          <a:bodyPr wrap="square" rtlCol="0">
            <a:spAutoFit/>
          </a:bodyPr>
          <a:lstStyle/>
          <a:p>
            <a:r>
              <a:rPr kumimoji="1" lang="ja-JP" altLang="en-US" b="1" dirty="0">
                <a:solidFill>
                  <a:srgbClr val="FF0000"/>
                </a:solidFill>
              </a:rPr>
              <a:t>間違い</a:t>
            </a:r>
          </a:p>
        </p:txBody>
      </p:sp>
      <p:sp>
        <p:nvSpPr>
          <p:cNvPr id="12" name="テキスト ボックス 11">
            <a:extLst>
              <a:ext uri="{FF2B5EF4-FFF2-40B4-BE49-F238E27FC236}">
                <a16:creationId xmlns:a16="http://schemas.microsoft.com/office/drawing/2014/main" id="{772D091F-5730-C5B7-88EC-FAF243B34B3B}"/>
              </a:ext>
            </a:extLst>
          </p:cNvPr>
          <p:cNvSpPr txBox="1"/>
          <p:nvPr/>
        </p:nvSpPr>
        <p:spPr>
          <a:xfrm>
            <a:off x="7520200" y="2508737"/>
            <a:ext cx="1623800" cy="369332"/>
          </a:xfrm>
          <a:prstGeom prst="rect">
            <a:avLst/>
          </a:prstGeom>
          <a:noFill/>
        </p:spPr>
        <p:txBody>
          <a:bodyPr wrap="square" rtlCol="0">
            <a:spAutoFit/>
          </a:bodyPr>
          <a:lstStyle/>
          <a:p>
            <a:r>
              <a:rPr kumimoji="1" lang="ja-JP" altLang="en-US" b="1" dirty="0">
                <a:solidFill>
                  <a:srgbClr val="FF0000"/>
                </a:solidFill>
              </a:rPr>
              <a:t>間違い</a:t>
            </a:r>
          </a:p>
        </p:txBody>
      </p:sp>
      <p:sp>
        <p:nvSpPr>
          <p:cNvPr id="13" name="四角形: 角を丸くする 12">
            <a:extLst>
              <a:ext uri="{FF2B5EF4-FFF2-40B4-BE49-F238E27FC236}">
                <a16:creationId xmlns:a16="http://schemas.microsoft.com/office/drawing/2014/main" id="{D44DC892-B902-7BFB-611B-163AF688A3A6}"/>
              </a:ext>
            </a:extLst>
          </p:cNvPr>
          <p:cNvSpPr/>
          <p:nvPr/>
        </p:nvSpPr>
        <p:spPr>
          <a:xfrm>
            <a:off x="2291609" y="1219199"/>
            <a:ext cx="826729" cy="281354"/>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四角形: 角を丸くする 13">
            <a:extLst>
              <a:ext uri="{FF2B5EF4-FFF2-40B4-BE49-F238E27FC236}">
                <a16:creationId xmlns:a16="http://schemas.microsoft.com/office/drawing/2014/main" id="{5EDFAFCB-683C-5AEC-0863-46191C39635C}"/>
              </a:ext>
            </a:extLst>
          </p:cNvPr>
          <p:cNvSpPr/>
          <p:nvPr/>
        </p:nvSpPr>
        <p:spPr>
          <a:xfrm>
            <a:off x="2303034" y="5312859"/>
            <a:ext cx="826729" cy="281354"/>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四角形: 角を丸くする 14">
            <a:extLst>
              <a:ext uri="{FF2B5EF4-FFF2-40B4-BE49-F238E27FC236}">
                <a16:creationId xmlns:a16="http://schemas.microsoft.com/office/drawing/2014/main" id="{D17E1ED4-24A7-E942-AB2A-2102D2E058D4}"/>
              </a:ext>
            </a:extLst>
          </p:cNvPr>
          <p:cNvSpPr/>
          <p:nvPr/>
        </p:nvSpPr>
        <p:spPr>
          <a:xfrm>
            <a:off x="2291609" y="3250195"/>
            <a:ext cx="826729" cy="281354"/>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四角形: 角を丸くする 15">
            <a:extLst>
              <a:ext uri="{FF2B5EF4-FFF2-40B4-BE49-F238E27FC236}">
                <a16:creationId xmlns:a16="http://schemas.microsoft.com/office/drawing/2014/main" id="{29F8FB6A-F6FA-5BF8-2751-7D1399BC42BE}"/>
              </a:ext>
            </a:extLst>
          </p:cNvPr>
          <p:cNvSpPr/>
          <p:nvPr/>
        </p:nvSpPr>
        <p:spPr>
          <a:xfrm>
            <a:off x="7248157" y="1869885"/>
            <a:ext cx="1086951" cy="638852"/>
          </a:xfrm>
          <a:prstGeom prst="round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5659418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708072D-E63B-344A-8895-FDEF42EFA4BB}"/>
              </a:ext>
            </a:extLst>
          </p:cNvPr>
          <p:cNvSpPr>
            <a:spLocks noGrp="1"/>
          </p:cNvSpPr>
          <p:nvPr>
            <p:ph type="title"/>
          </p:nvPr>
        </p:nvSpPr>
        <p:spPr/>
        <p:txBody>
          <a:bodyPr/>
          <a:lstStyle/>
          <a:p>
            <a:r>
              <a:rPr kumimoji="1" lang="en-US" altLang="ja-JP" dirty="0">
                <a:solidFill>
                  <a:srgbClr val="FF0000"/>
                </a:solidFill>
              </a:rPr>
              <a:t>【</a:t>
            </a:r>
            <a:r>
              <a:rPr kumimoji="1" lang="ja-JP" altLang="en-US" dirty="0">
                <a:solidFill>
                  <a:srgbClr val="FF0000"/>
                </a:solidFill>
              </a:rPr>
              <a:t>知識の整理</a:t>
            </a:r>
            <a:r>
              <a:rPr kumimoji="1" lang="en-US" altLang="ja-JP" dirty="0">
                <a:solidFill>
                  <a:srgbClr val="FF0000"/>
                </a:solidFill>
              </a:rPr>
              <a:t>】</a:t>
            </a:r>
            <a:br>
              <a:rPr kumimoji="1" lang="en-US" altLang="ja-JP" dirty="0">
                <a:solidFill>
                  <a:srgbClr val="FF0000"/>
                </a:solidFill>
              </a:rPr>
            </a:br>
            <a:r>
              <a:rPr kumimoji="1" lang="ja-JP" altLang="en-US" dirty="0">
                <a:solidFill>
                  <a:srgbClr val="FF0000"/>
                </a:solidFill>
              </a:rPr>
              <a:t>　②ＡＩ技術の限界</a:t>
            </a:r>
          </a:p>
        </p:txBody>
      </p:sp>
      <p:sp>
        <p:nvSpPr>
          <p:cNvPr id="3" name="コンテンツ プレースホルダー 2">
            <a:extLst>
              <a:ext uri="{FF2B5EF4-FFF2-40B4-BE49-F238E27FC236}">
                <a16:creationId xmlns:a16="http://schemas.microsoft.com/office/drawing/2014/main" id="{CF617EB8-3F35-8172-0BD8-E591E8B30E67}"/>
              </a:ext>
            </a:extLst>
          </p:cNvPr>
          <p:cNvSpPr>
            <a:spLocks noGrp="1"/>
          </p:cNvSpPr>
          <p:nvPr>
            <p:ph idx="1"/>
          </p:nvPr>
        </p:nvSpPr>
        <p:spPr>
          <a:xfrm>
            <a:off x="628650" y="1825624"/>
            <a:ext cx="7886700" cy="4790835"/>
          </a:xfrm>
        </p:spPr>
        <p:txBody>
          <a:bodyPr>
            <a:normAutofit/>
          </a:bodyPr>
          <a:lstStyle/>
          <a:p>
            <a:r>
              <a:rPr kumimoji="1" lang="ja-JP" altLang="en-US" dirty="0"/>
              <a:t>もっともらしい嘘をつく（</a:t>
            </a:r>
            <a:r>
              <a:rPr kumimoji="1" lang="ja-JP" altLang="en-US" dirty="0">
                <a:solidFill>
                  <a:srgbClr val="FF0000"/>
                </a:solidFill>
              </a:rPr>
              <a:t>ハルシネーション</a:t>
            </a:r>
            <a:r>
              <a:rPr kumimoji="1" lang="ja-JP" altLang="en-US" dirty="0"/>
              <a:t>）</a:t>
            </a:r>
            <a:endParaRPr kumimoji="1" lang="en-US" altLang="ja-JP" dirty="0"/>
          </a:p>
          <a:p>
            <a:pPr lvl="1"/>
            <a:r>
              <a:rPr lang="ja-JP" altLang="en-US" dirty="0"/>
              <a:t>生成</a:t>
            </a:r>
            <a:r>
              <a:rPr lang="en-US" altLang="ja-JP" dirty="0"/>
              <a:t>AI</a:t>
            </a:r>
            <a:r>
              <a:rPr lang="ja-JP" altLang="en-US" dirty="0"/>
              <a:t>は膨大なデータから確率的に正しそうなものを選んで生成する</a:t>
            </a:r>
            <a:endParaRPr lang="en-US" altLang="ja-JP" dirty="0"/>
          </a:p>
          <a:p>
            <a:pPr lvl="1"/>
            <a:r>
              <a:rPr kumimoji="1" lang="ja-JP" altLang="en-US" dirty="0"/>
              <a:t>質問やプロンプトの意味や、答えの正しさ・正解を知らないので誤りも多い</a:t>
            </a:r>
            <a:endParaRPr lang="en-US" altLang="ja-JP" dirty="0"/>
          </a:p>
          <a:p>
            <a:r>
              <a:rPr lang="ja-JP" altLang="en-US" dirty="0"/>
              <a:t>入力した内容も学習する</a:t>
            </a:r>
            <a:endParaRPr lang="en-US" altLang="ja-JP" dirty="0"/>
          </a:p>
          <a:p>
            <a:pPr lvl="1"/>
            <a:r>
              <a:rPr kumimoji="1" lang="ja-JP" altLang="en-US" dirty="0"/>
              <a:t>個人情報・機密情報を入力すると情報漏洩の可能性も・・</a:t>
            </a:r>
            <a:endParaRPr kumimoji="1" lang="en-US" altLang="ja-JP" dirty="0"/>
          </a:p>
          <a:p>
            <a:r>
              <a:rPr lang="ja-JP" altLang="en-US" dirty="0"/>
              <a:t>知的財産権の問題</a:t>
            </a:r>
            <a:endParaRPr lang="en-US" altLang="ja-JP" dirty="0"/>
          </a:p>
          <a:p>
            <a:pPr lvl="1"/>
            <a:r>
              <a:rPr lang="ja-JP" altLang="en-US" dirty="0"/>
              <a:t>学習したデータから生成するので似たようなデザインとなった場合の知的財産権侵害の可能性も</a:t>
            </a:r>
            <a:endParaRPr lang="en-US" altLang="ja-JP" dirty="0"/>
          </a:p>
          <a:p>
            <a:pPr lvl="1"/>
            <a:endParaRPr kumimoji="1" lang="en-US" altLang="ja-JP" dirty="0"/>
          </a:p>
          <a:p>
            <a:endParaRPr kumimoji="1" lang="ja-JP" altLang="en-US" dirty="0"/>
          </a:p>
        </p:txBody>
      </p:sp>
    </p:spTree>
    <p:extLst>
      <p:ext uri="{BB962C8B-B14F-4D97-AF65-F5344CB8AC3E}">
        <p14:creationId xmlns:p14="http://schemas.microsoft.com/office/powerpoint/2010/main" val="4541627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3A75FE-163C-087C-C68F-F778F569CAC0}"/>
              </a:ext>
            </a:extLst>
          </p:cNvPr>
          <p:cNvSpPr>
            <a:spLocks noGrp="1"/>
          </p:cNvSpPr>
          <p:nvPr>
            <p:ph type="title"/>
          </p:nvPr>
        </p:nvSpPr>
        <p:spPr/>
        <p:txBody>
          <a:bodyPr>
            <a:normAutofit/>
          </a:bodyPr>
          <a:lstStyle/>
          <a:p>
            <a:r>
              <a:rPr kumimoji="1" lang="en-US" altLang="ja-JP" dirty="0">
                <a:solidFill>
                  <a:srgbClr val="FF0000"/>
                </a:solidFill>
              </a:rPr>
              <a:t>【</a:t>
            </a:r>
            <a:r>
              <a:rPr kumimoji="1" lang="ja-JP" altLang="en-US" dirty="0">
                <a:solidFill>
                  <a:srgbClr val="FF0000"/>
                </a:solidFill>
              </a:rPr>
              <a:t>確認課題</a:t>
            </a:r>
            <a:r>
              <a:rPr kumimoji="1" lang="en-US" altLang="ja-JP" dirty="0">
                <a:solidFill>
                  <a:srgbClr val="FF0000"/>
                </a:solidFill>
              </a:rPr>
              <a:t>】</a:t>
            </a:r>
            <a:r>
              <a:rPr kumimoji="1" lang="ja-JP" altLang="en-US" dirty="0">
                <a:solidFill>
                  <a:srgbClr val="FF0000"/>
                </a:solidFill>
              </a:rPr>
              <a:t>①</a:t>
            </a:r>
          </a:p>
        </p:txBody>
      </p:sp>
      <p:sp>
        <p:nvSpPr>
          <p:cNvPr id="4" name="コンテンツ プレースホルダー 3">
            <a:extLst>
              <a:ext uri="{FF2B5EF4-FFF2-40B4-BE49-F238E27FC236}">
                <a16:creationId xmlns:a16="http://schemas.microsoft.com/office/drawing/2014/main" id="{A6210DD6-0779-82A9-566A-CE13618C3715}"/>
              </a:ext>
            </a:extLst>
          </p:cNvPr>
          <p:cNvSpPr>
            <a:spLocks noGrp="1"/>
          </p:cNvSpPr>
          <p:nvPr>
            <p:ph idx="1"/>
          </p:nvPr>
        </p:nvSpPr>
        <p:spPr>
          <a:xfrm>
            <a:off x="628650" y="2036640"/>
            <a:ext cx="7886700" cy="3062898"/>
          </a:xfrm>
        </p:spPr>
        <p:txBody>
          <a:bodyPr>
            <a:normAutofit lnSpcReduction="10000"/>
          </a:bodyPr>
          <a:lstStyle/>
          <a:p>
            <a:r>
              <a:rPr lang="ja-JP" altLang="en-US" sz="4800" dirty="0">
                <a:solidFill>
                  <a:srgbClr val="FF0000"/>
                </a:solidFill>
              </a:rPr>
              <a:t>動画の不自然な個所を</a:t>
            </a:r>
            <a:endParaRPr lang="en-US" altLang="ja-JP" sz="4800" dirty="0">
              <a:solidFill>
                <a:srgbClr val="FF0000"/>
              </a:solidFill>
            </a:endParaRPr>
          </a:p>
          <a:p>
            <a:pPr marL="0" indent="0">
              <a:buNone/>
            </a:pPr>
            <a:r>
              <a:rPr lang="ja-JP" altLang="en-US" sz="4800" dirty="0">
                <a:solidFill>
                  <a:srgbClr val="FF0000"/>
                </a:solidFill>
              </a:rPr>
              <a:t>                           指摘しよう</a:t>
            </a:r>
            <a:endParaRPr lang="en-US" altLang="ja-JP" sz="4800" dirty="0">
              <a:solidFill>
                <a:srgbClr val="FF0000"/>
              </a:solidFill>
            </a:endParaRPr>
          </a:p>
          <a:p>
            <a:endParaRPr lang="en-US" altLang="ja-JP" sz="4800" dirty="0">
              <a:solidFill>
                <a:srgbClr val="FF0000"/>
              </a:solidFill>
            </a:endParaRPr>
          </a:p>
          <a:p>
            <a:pPr marL="0" indent="0">
              <a:buNone/>
            </a:pPr>
            <a:r>
              <a:rPr lang="en-US" altLang="ja-JP" sz="4800" dirty="0">
                <a:solidFill>
                  <a:srgbClr val="FF0000"/>
                </a:solidFill>
              </a:rPr>
              <a:t>※</a:t>
            </a:r>
            <a:r>
              <a:rPr lang="ja-JP" altLang="en-US" sz="4800" dirty="0">
                <a:solidFill>
                  <a:srgbClr val="FF0000"/>
                </a:solidFill>
              </a:rPr>
              <a:t>生成ＡＩによる動画</a:t>
            </a:r>
            <a:endParaRPr lang="ja-JP" altLang="en-US" sz="4800" dirty="0"/>
          </a:p>
        </p:txBody>
      </p:sp>
      <p:sp>
        <p:nvSpPr>
          <p:cNvPr id="3" name="テキスト ボックス 2">
            <a:extLst>
              <a:ext uri="{FF2B5EF4-FFF2-40B4-BE49-F238E27FC236}">
                <a16:creationId xmlns:a16="http://schemas.microsoft.com/office/drawing/2014/main" id="{C9E924D5-6E87-4D1D-EF16-1532F679BC32}"/>
              </a:ext>
            </a:extLst>
          </p:cNvPr>
          <p:cNvSpPr txBox="1"/>
          <p:nvPr/>
        </p:nvSpPr>
        <p:spPr>
          <a:xfrm>
            <a:off x="5736981" y="5181599"/>
            <a:ext cx="3458307" cy="369332"/>
          </a:xfrm>
          <a:prstGeom prst="rect">
            <a:avLst/>
          </a:prstGeom>
          <a:noFill/>
        </p:spPr>
        <p:txBody>
          <a:bodyPr wrap="square">
            <a:spAutoFit/>
          </a:bodyPr>
          <a:lstStyle/>
          <a:p>
            <a:r>
              <a:rPr lang="en-US" altLang="ja-JP" dirty="0"/>
              <a:t>https://openai.com/index/sora/</a:t>
            </a:r>
            <a:endParaRPr lang="ja-JP" altLang="en-US" dirty="0"/>
          </a:p>
        </p:txBody>
      </p:sp>
    </p:spTree>
    <p:extLst>
      <p:ext uri="{BB962C8B-B14F-4D97-AF65-F5344CB8AC3E}">
        <p14:creationId xmlns:p14="http://schemas.microsoft.com/office/powerpoint/2010/main" val="14347313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9155CE-18F0-075F-6497-75088F56F80F}"/>
              </a:ext>
            </a:extLst>
          </p:cNvPr>
          <p:cNvSpPr>
            <a:spLocks noGrp="1"/>
          </p:cNvSpPr>
          <p:nvPr>
            <p:ph type="title"/>
          </p:nvPr>
        </p:nvSpPr>
        <p:spPr/>
        <p:txBody>
          <a:bodyPr/>
          <a:lstStyle/>
          <a:p>
            <a:r>
              <a:rPr lang="en-US" altLang="ja-JP" dirty="0">
                <a:solidFill>
                  <a:srgbClr val="FF0000"/>
                </a:solidFill>
              </a:rPr>
              <a:t>【</a:t>
            </a:r>
            <a:r>
              <a:rPr lang="ja-JP" altLang="en-US" dirty="0">
                <a:solidFill>
                  <a:srgbClr val="FF0000"/>
                </a:solidFill>
              </a:rPr>
              <a:t>確認課題</a:t>
            </a:r>
            <a:r>
              <a:rPr lang="en-US" altLang="ja-JP" dirty="0">
                <a:solidFill>
                  <a:srgbClr val="FF0000"/>
                </a:solidFill>
              </a:rPr>
              <a:t>】</a:t>
            </a:r>
            <a:r>
              <a:rPr lang="ja-JP" altLang="en-US" dirty="0">
                <a:solidFill>
                  <a:srgbClr val="FF0000"/>
                </a:solidFill>
              </a:rPr>
              <a:t>②考えよう</a:t>
            </a:r>
          </a:p>
        </p:txBody>
      </p:sp>
      <p:sp>
        <p:nvSpPr>
          <p:cNvPr id="3" name="コンテンツ プレースホルダー 2">
            <a:extLst>
              <a:ext uri="{FF2B5EF4-FFF2-40B4-BE49-F238E27FC236}">
                <a16:creationId xmlns:a16="http://schemas.microsoft.com/office/drawing/2014/main" id="{99D93D88-D4E4-D175-6D42-C03977C75C21}"/>
              </a:ext>
            </a:extLst>
          </p:cNvPr>
          <p:cNvSpPr>
            <a:spLocks noGrp="1"/>
          </p:cNvSpPr>
          <p:nvPr>
            <p:ph idx="1"/>
          </p:nvPr>
        </p:nvSpPr>
        <p:spPr>
          <a:xfrm>
            <a:off x="628650" y="1825625"/>
            <a:ext cx="7886700" cy="1325563"/>
          </a:xfrm>
        </p:spPr>
        <p:txBody>
          <a:bodyPr>
            <a:normAutofit lnSpcReduction="10000"/>
          </a:bodyPr>
          <a:lstStyle/>
          <a:p>
            <a:pPr marL="0" indent="0">
              <a:buNone/>
            </a:pPr>
            <a:r>
              <a:rPr lang="ja-JP" altLang="en-US" dirty="0"/>
              <a:t>ここまでの授業や話し合いを参考に</a:t>
            </a:r>
            <a:endParaRPr lang="en-US" altLang="ja-JP" dirty="0"/>
          </a:p>
          <a:p>
            <a:r>
              <a:rPr lang="ja-JP" altLang="en-US" dirty="0"/>
              <a:t>生成ＡＩを利用する際に気を付けたほうがいい事を箇条書きで書きだそう　☞３つ</a:t>
            </a:r>
            <a:endParaRPr lang="en-US" altLang="ja-JP" dirty="0"/>
          </a:p>
          <a:p>
            <a:pPr marL="0" indent="0">
              <a:buNone/>
            </a:pPr>
            <a:endParaRPr lang="en-US" altLang="ja-JP" dirty="0"/>
          </a:p>
        </p:txBody>
      </p:sp>
      <p:graphicFrame>
        <p:nvGraphicFramePr>
          <p:cNvPr id="4" name="表 3">
            <a:extLst>
              <a:ext uri="{FF2B5EF4-FFF2-40B4-BE49-F238E27FC236}">
                <a16:creationId xmlns:a16="http://schemas.microsoft.com/office/drawing/2014/main" id="{2C466E13-C442-2178-AD90-1DD75125B6AC}"/>
              </a:ext>
            </a:extLst>
          </p:cNvPr>
          <p:cNvGraphicFramePr>
            <a:graphicFrameLocks noGrp="1"/>
          </p:cNvGraphicFramePr>
          <p:nvPr>
            <p:extLst>
              <p:ext uri="{D42A27DB-BD31-4B8C-83A1-F6EECF244321}">
                <p14:modId xmlns:p14="http://schemas.microsoft.com/office/powerpoint/2010/main" val="2048621766"/>
              </p:ext>
            </p:extLst>
          </p:nvPr>
        </p:nvGraphicFramePr>
        <p:xfrm>
          <a:off x="628649" y="3429000"/>
          <a:ext cx="7460273" cy="2643554"/>
        </p:xfrm>
        <a:graphic>
          <a:graphicData uri="http://schemas.openxmlformats.org/drawingml/2006/table">
            <a:tbl>
              <a:tblPr firstRow="1" bandRow="1">
                <a:tableStyleId>{5940675A-B579-460E-94D1-54222C63F5DA}</a:tableStyleId>
              </a:tblPr>
              <a:tblGrid>
                <a:gridCol w="7460273">
                  <a:extLst>
                    <a:ext uri="{9D8B030D-6E8A-4147-A177-3AD203B41FA5}">
                      <a16:colId xmlns:a16="http://schemas.microsoft.com/office/drawing/2014/main" val="334627099"/>
                    </a:ext>
                  </a:extLst>
                </a:gridCol>
              </a:tblGrid>
              <a:tr h="2643554">
                <a:tc>
                  <a:txBody>
                    <a:bodyPr/>
                    <a:lstStyle/>
                    <a:p>
                      <a:endParaRPr kumimoji="1" lang="ja-JP" altLang="en-US" dirty="0"/>
                    </a:p>
                  </a:txBody>
                  <a:tcPr/>
                </a:tc>
                <a:extLst>
                  <a:ext uri="{0D108BD9-81ED-4DB2-BD59-A6C34878D82A}">
                    <a16:rowId xmlns:a16="http://schemas.microsoft.com/office/drawing/2014/main" val="76226811"/>
                  </a:ext>
                </a:extLst>
              </a:tr>
            </a:tbl>
          </a:graphicData>
        </a:graphic>
      </p:graphicFrame>
    </p:spTree>
    <p:extLst>
      <p:ext uri="{BB962C8B-B14F-4D97-AF65-F5344CB8AC3E}">
        <p14:creationId xmlns:p14="http://schemas.microsoft.com/office/powerpoint/2010/main" val="8764674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E5134B-FDC9-AE1D-D55E-FF447B20D46F}"/>
              </a:ext>
            </a:extLst>
          </p:cNvPr>
          <p:cNvSpPr>
            <a:spLocks noGrp="1"/>
          </p:cNvSpPr>
          <p:nvPr>
            <p:ph type="title"/>
          </p:nvPr>
        </p:nvSpPr>
        <p:spPr/>
        <p:txBody>
          <a:bodyPr/>
          <a:lstStyle/>
          <a:p>
            <a:r>
              <a:rPr kumimoji="1" lang="en-US" altLang="ja-JP" dirty="0">
                <a:solidFill>
                  <a:srgbClr val="FF0000"/>
                </a:solidFill>
              </a:rPr>
              <a:t>【</a:t>
            </a:r>
            <a:r>
              <a:rPr kumimoji="1" lang="ja-JP" altLang="en-US" dirty="0">
                <a:solidFill>
                  <a:srgbClr val="FF0000"/>
                </a:solidFill>
              </a:rPr>
              <a:t>振り返り</a:t>
            </a:r>
            <a:r>
              <a:rPr kumimoji="1" lang="en-US" altLang="ja-JP" dirty="0">
                <a:solidFill>
                  <a:srgbClr val="FF0000"/>
                </a:solidFill>
              </a:rPr>
              <a:t>】</a:t>
            </a:r>
            <a:endParaRPr kumimoji="1" lang="ja-JP" altLang="en-US" dirty="0">
              <a:solidFill>
                <a:srgbClr val="FF0000"/>
              </a:solidFill>
            </a:endParaRPr>
          </a:p>
        </p:txBody>
      </p:sp>
      <p:sp>
        <p:nvSpPr>
          <p:cNvPr id="3" name="コンテンツ プレースホルダー 2">
            <a:extLst>
              <a:ext uri="{FF2B5EF4-FFF2-40B4-BE49-F238E27FC236}">
                <a16:creationId xmlns:a16="http://schemas.microsoft.com/office/drawing/2014/main" id="{C8BD48FA-7982-FCAE-C9FD-664AF004DEB6}"/>
              </a:ext>
            </a:extLst>
          </p:cNvPr>
          <p:cNvSpPr>
            <a:spLocks noGrp="1"/>
          </p:cNvSpPr>
          <p:nvPr>
            <p:ph idx="1"/>
          </p:nvPr>
        </p:nvSpPr>
        <p:spPr>
          <a:xfrm>
            <a:off x="628650" y="1825625"/>
            <a:ext cx="7886700" cy="1034806"/>
          </a:xfrm>
        </p:spPr>
        <p:txBody>
          <a:bodyPr/>
          <a:lstStyle/>
          <a:p>
            <a:r>
              <a:rPr kumimoji="1" lang="en-US" altLang="ja-JP" dirty="0"/>
              <a:t>No.6</a:t>
            </a:r>
            <a:r>
              <a:rPr kumimoji="1" lang="ja-JP" altLang="en-US" dirty="0"/>
              <a:t>の授業で学んだこと、気づいたこと、考えたことを書きましょう　☞箇条書き</a:t>
            </a:r>
            <a:r>
              <a:rPr kumimoji="1" lang="en-US" altLang="ja-JP" dirty="0"/>
              <a:t>3</a:t>
            </a:r>
            <a:r>
              <a:rPr kumimoji="1" lang="ja-JP" altLang="en-US" dirty="0"/>
              <a:t>行</a:t>
            </a:r>
          </a:p>
        </p:txBody>
      </p:sp>
      <p:graphicFrame>
        <p:nvGraphicFramePr>
          <p:cNvPr id="4" name="表 3">
            <a:extLst>
              <a:ext uri="{FF2B5EF4-FFF2-40B4-BE49-F238E27FC236}">
                <a16:creationId xmlns:a16="http://schemas.microsoft.com/office/drawing/2014/main" id="{BCD6E4BC-395A-4327-1225-297DCAB5F6B1}"/>
              </a:ext>
            </a:extLst>
          </p:cNvPr>
          <p:cNvGraphicFramePr>
            <a:graphicFrameLocks noGrp="1"/>
          </p:cNvGraphicFramePr>
          <p:nvPr>
            <p:extLst>
              <p:ext uri="{D42A27DB-BD31-4B8C-83A1-F6EECF244321}">
                <p14:modId xmlns:p14="http://schemas.microsoft.com/office/powerpoint/2010/main" val="1020100267"/>
              </p:ext>
            </p:extLst>
          </p:nvPr>
        </p:nvGraphicFramePr>
        <p:xfrm>
          <a:off x="628649" y="3429000"/>
          <a:ext cx="7460273" cy="2643554"/>
        </p:xfrm>
        <a:graphic>
          <a:graphicData uri="http://schemas.openxmlformats.org/drawingml/2006/table">
            <a:tbl>
              <a:tblPr firstRow="1" bandRow="1">
                <a:tableStyleId>{5940675A-B579-460E-94D1-54222C63F5DA}</a:tableStyleId>
              </a:tblPr>
              <a:tblGrid>
                <a:gridCol w="7460273">
                  <a:extLst>
                    <a:ext uri="{9D8B030D-6E8A-4147-A177-3AD203B41FA5}">
                      <a16:colId xmlns:a16="http://schemas.microsoft.com/office/drawing/2014/main" val="334627099"/>
                    </a:ext>
                  </a:extLst>
                </a:gridCol>
              </a:tblGrid>
              <a:tr h="2643554">
                <a:tc>
                  <a:txBody>
                    <a:bodyPr/>
                    <a:lstStyle/>
                    <a:p>
                      <a:endParaRPr kumimoji="1" lang="ja-JP" altLang="en-US" dirty="0"/>
                    </a:p>
                  </a:txBody>
                  <a:tcPr/>
                </a:tc>
                <a:extLst>
                  <a:ext uri="{0D108BD9-81ED-4DB2-BD59-A6C34878D82A}">
                    <a16:rowId xmlns:a16="http://schemas.microsoft.com/office/drawing/2014/main" val="76226811"/>
                  </a:ext>
                </a:extLst>
              </a:tr>
            </a:tbl>
          </a:graphicData>
        </a:graphic>
      </p:graphicFrame>
    </p:spTree>
    <p:extLst>
      <p:ext uri="{BB962C8B-B14F-4D97-AF65-F5344CB8AC3E}">
        <p14:creationId xmlns:p14="http://schemas.microsoft.com/office/powerpoint/2010/main" val="1011957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5D2A0F-E70C-2849-8093-8BBEF8F9A940}"/>
              </a:ext>
            </a:extLst>
          </p:cNvPr>
          <p:cNvSpPr>
            <a:spLocks noGrp="1"/>
          </p:cNvSpPr>
          <p:nvPr>
            <p:ph type="title"/>
          </p:nvPr>
        </p:nvSpPr>
        <p:spPr/>
        <p:txBody>
          <a:bodyPr/>
          <a:lstStyle/>
          <a:p>
            <a:r>
              <a:rPr kumimoji="1" lang="ja-JP" altLang="en-US" dirty="0">
                <a:solidFill>
                  <a:srgbClr val="FF0000"/>
                </a:solidFill>
              </a:rPr>
              <a:t>情報技術の進歩（ＡＩ</a:t>
            </a:r>
            <a:r>
              <a:rPr kumimoji="1" lang="ja-JP" altLang="en-US" dirty="0"/>
              <a:t>）</a:t>
            </a:r>
          </a:p>
        </p:txBody>
      </p:sp>
      <p:sp>
        <p:nvSpPr>
          <p:cNvPr id="3" name="コンテンツ プレースホルダー 2">
            <a:extLst>
              <a:ext uri="{FF2B5EF4-FFF2-40B4-BE49-F238E27FC236}">
                <a16:creationId xmlns:a16="http://schemas.microsoft.com/office/drawing/2014/main" id="{B705FB20-5045-7007-9303-DAD928CDE188}"/>
              </a:ext>
            </a:extLst>
          </p:cNvPr>
          <p:cNvSpPr>
            <a:spLocks noGrp="1"/>
          </p:cNvSpPr>
          <p:nvPr>
            <p:ph idx="1"/>
          </p:nvPr>
        </p:nvSpPr>
        <p:spPr>
          <a:xfrm>
            <a:off x="246185" y="1825624"/>
            <a:ext cx="8663037" cy="4667249"/>
          </a:xfrm>
        </p:spPr>
        <p:txBody>
          <a:bodyPr>
            <a:normAutofit/>
          </a:bodyPr>
          <a:lstStyle/>
          <a:p>
            <a:r>
              <a:rPr kumimoji="1" lang="ja-JP" altLang="en-US" dirty="0"/>
              <a:t>従来の技術＝考えるのは人、作るのがコンピュータ</a:t>
            </a:r>
            <a:endParaRPr kumimoji="1" lang="en-US" altLang="ja-JP" dirty="0"/>
          </a:p>
          <a:p>
            <a:pPr lvl="1"/>
            <a:r>
              <a:rPr kumimoji="1" lang="ja-JP" altLang="en-US" dirty="0"/>
              <a:t>キャラクター＝人間がイメージを考えデザインする</a:t>
            </a:r>
            <a:endParaRPr kumimoji="1" lang="en-US" altLang="ja-JP" dirty="0"/>
          </a:p>
          <a:p>
            <a:pPr lvl="1"/>
            <a:r>
              <a:rPr lang="ja-JP" altLang="en-US" dirty="0"/>
              <a:t>動き＝細かな動きを人間が指定して動きを作る</a:t>
            </a:r>
            <a:endParaRPr lang="en-US" altLang="ja-JP" dirty="0"/>
          </a:p>
          <a:p>
            <a:pPr lvl="1"/>
            <a:r>
              <a:rPr lang="ja-JP" altLang="en-US" dirty="0"/>
              <a:t>コンピュータ＝人が指定した動きを実行する</a:t>
            </a:r>
            <a:endParaRPr lang="en-US" altLang="ja-JP" dirty="0"/>
          </a:p>
          <a:p>
            <a:pPr lvl="1"/>
            <a:endParaRPr kumimoji="1" lang="en-US" altLang="ja-JP" dirty="0"/>
          </a:p>
          <a:p>
            <a:r>
              <a:rPr lang="ja-JP" altLang="en-US" dirty="0">
                <a:solidFill>
                  <a:srgbClr val="FF0000"/>
                </a:solidFill>
              </a:rPr>
              <a:t>（ＡＩ・人工知能）</a:t>
            </a:r>
            <a:r>
              <a:rPr lang="ja-JP" altLang="en-US" dirty="0"/>
              <a:t>＝考えるのもコンピュータ</a:t>
            </a:r>
            <a:endParaRPr lang="en-US" altLang="ja-JP" dirty="0"/>
          </a:p>
          <a:p>
            <a:pPr lvl="1"/>
            <a:r>
              <a:rPr kumimoji="1" lang="ja-JP" altLang="en-US" dirty="0"/>
              <a:t>人間がプロンプト（簡単な命令）を伝えると</a:t>
            </a:r>
            <a:endParaRPr kumimoji="1" lang="en-US" altLang="ja-JP" dirty="0"/>
          </a:p>
          <a:p>
            <a:pPr lvl="1"/>
            <a:r>
              <a:rPr lang="ja-JP" altLang="en-US" dirty="0"/>
              <a:t>ＡＩ</a:t>
            </a:r>
            <a:r>
              <a:rPr kumimoji="1" lang="ja-JP" altLang="en-US" dirty="0"/>
              <a:t>が自ら学習しデータを生成する</a:t>
            </a:r>
            <a:endParaRPr kumimoji="1" lang="en-US" altLang="ja-JP" dirty="0"/>
          </a:p>
          <a:p>
            <a:pPr lvl="2"/>
            <a:r>
              <a:rPr kumimoji="1" lang="ja-JP" altLang="en-US" dirty="0"/>
              <a:t>ＡＩが膨大な人の画像データ・動きを学習</a:t>
            </a:r>
            <a:endParaRPr kumimoji="1" lang="en-US" altLang="ja-JP" dirty="0"/>
          </a:p>
          <a:p>
            <a:pPr lvl="2"/>
            <a:r>
              <a:rPr kumimoji="1" lang="ja-JP" altLang="en-US" dirty="0"/>
              <a:t>ＡＩが指定された条件にあう人物をデータから生成する</a:t>
            </a:r>
            <a:endParaRPr kumimoji="1" lang="en-US" altLang="ja-JP" dirty="0"/>
          </a:p>
          <a:p>
            <a:pPr lvl="2"/>
            <a:r>
              <a:rPr lang="ja-JP" altLang="en-US" dirty="0"/>
              <a:t>ＡＩがイメージにあう動きをデータから探し動きを生成する</a:t>
            </a:r>
            <a:endParaRPr kumimoji="1" lang="en-US" altLang="ja-JP" dirty="0"/>
          </a:p>
          <a:p>
            <a:pPr marL="0" indent="0">
              <a:buNone/>
            </a:pPr>
            <a:endParaRPr kumimoji="1" lang="ja-JP" altLang="en-US" dirty="0"/>
          </a:p>
        </p:txBody>
      </p:sp>
      <p:sp>
        <p:nvSpPr>
          <p:cNvPr id="4" name="矢印: 下 3">
            <a:extLst>
              <a:ext uri="{FF2B5EF4-FFF2-40B4-BE49-F238E27FC236}">
                <a16:creationId xmlns:a16="http://schemas.microsoft.com/office/drawing/2014/main" id="{C62CE1A3-73D8-1D68-BFCA-432439B3B9FE}"/>
              </a:ext>
            </a:extLst>
          </p:cNvPr>
          <p:cNvSpPr/>
          <p:nvPr/>
        </p:nvSpPr>
        <p:spPr>
          <a:xfrm>
            <a:off x="3373395" y="3521675"/>
            <a:ext cx="1445740" cy="345989"/>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500997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BFD76C-11DE-A88C-35E1-5B3A63E874DF}"/>
              </a:ext>
            </a:extLst>
          </p:cNvPr>
          <p:cNvSpPr>
            <a:spLocks noGrp="1"/>
          </p:cNvSpPr>
          <p:nvPr>
            <p:ph type="title"/>
          </p:nvPr>
        </p:nvSpPr>
        <p:spPr/>
        <p:txBody>
          <a:bodyPr/>
          <a:lstStyle/>
          <a:p>
            <a:r>
              <a:rPr kumimoji="1" lang="en-US" altLang="ja-JP" dirty="0">
                <a:solidFill>
                  <a:srgbClr val="FF0000"/>
                </a:solidFill>
              </a:rPr>
              <a:t>【</a:t>
            </a:r>
            <a:r>
              <a:rPr kumimoji="1" lang="ja-JP" altLang="en-US" dirty="0">
                <a:solidFill>
                  <a:srgbClr val="FF0000"/>
                </a:solidFill>
              </a:rPr>
              <a:t>知識の整理</a:t>
            </a:r>
            <a:r>
              <a:rPr kumimoji="1" lang="en-US" altLang="ja-JP" dirty="0">
                <a:solidFill>
                  <a:srgbClr val="FF0000"/>
                </a:solidFill>
              </a:rPr>
              <a:t>】</a:t>
            </a:r>
            <a:endParaRPr kumimoji="1" lang="ja-JP" altLang="en-US" dirty="0">
              <a:solidFill>
                <a:srgbClr val="FF0000"/>
              </a:solidFill>
            </a:endParaRPr>
          </a:p>
        </p:txBody>
      </p:sp>
      <p:sp>
        <p:nvSpPr>
          <p:cNvPr id="3" name="コンテンツ プレースホルダー 2">
            <a:extLst>
              <a:ext uri="{FF2B5EF4-FFF2-40B4-BE49-F238E27FC236}">
                <a16:creationId xmlns:a16="http://schemas.microsoft.com/office/drawing/2014/main" id="{E4DDB43B-22FF-FD00-6804-258BDA3E041B}"/>
              </a:ext>
            </a:extLst>
          </p:cNvPr>
          <p:cNvSpPr>
            <a:spLocks noGrp="1"/>
          </p:cNvSpPr>
          <p:nvPr>
            <p:ph idx="1"/>
          </p:nvPr>
        </p:nvSpPr>
        <p:spPr/>
        <p:txBody>
          <a:bodyPr>
            <a:normAutofit/>
          </a:bodyPr>
          <a:lstStyle/>
          <a:p>
            <a:r>
              <a:rPr kumimoji="1" lang="ja-JP" altLang="en-US" dirty="0"/>
              <a:t>（</a:t>
            </a:r>
            <a:r>
              <a:rPr kumimoji="1" lang="ja-JP" altLang="en-US" dirty="0">
                <a:solidFill>
                  <a:srgbClr val="FF0000"/>
                </a:solidFill>
              </a:rPr>
              <a:t>ＡＩ</a:t>
            </a:r>
            <a:r>
              <a:rPr kumimoji="1" lang="en-US" altLang="ja-JP" dirty="0">
                <a:solidFill>
                  <a:srgbClr val="FF0000"/>
                </a:solidFill>
              </a:rPr>
              <a:t> </a:t>
            </a:r>
            <a:r>
              <a:rPr kumimoji="1" lang="ja-JP" altLang="en-US" dirty="0"/>
              <a:t>・人工知能）</a:t>
            </a:r>
            <a:endParaRPr kumimoji="1" lang="en-US" altLang="ja-JP" dirty="0"/>
          </a:p>
          <a:p>
            <a:pPr marL="0" indent="0">
              <a:buNone/>
            </a:pPr>
            <a:r>
              <a:rPr lang="ja-JP" altLang="en-US" dirty="0"/>
              <a:t>　　＝言語の理解や推論、問題解決などの知的</a:t>
            </a:r>
            <a:endParaRPr lang="en-US" altLang="ja-JP" dirty="0"/>
          </a:p>
          <a:p>
            <a:pPr marL="0" indent="0">
              <a:buNone/>
            </a:pPr>
            <a:r>
              <a:rPr kumimoji="1" lang="ja-JP" altLang="en-US" dirty="0"/>
              <a:t>　　　行動をコンピュータが行う技術のこと</a:t>
            </a:r>
            <a:endParaRPr kumimoji="1" lang="en-US" altLang="ja-JP" dirty="0"/>
          </a:p>
          <a:p>
            <a:pPr marL="0" indent="0">
              <a:buNone/>
            </a:pPr>
            <a:r>
              <a:rPr lang="ja-JP" altLang="en-US" dirty="0"/>
              <a:t>　　　（例）要約、分類、翻訳などで利用　</a:t>
            </a:r>
            <a:endParaRPr lang="en-US" altLang="ja-JP" dirty="0"/>
          </a:p>
          <a:p>
            <a:r>
              <a:rPr kumimoji="1" lang="ja-JP" altLang="en-US" dirty="0"/>
              <a:t>（</a:t>
            </a:r>
            <a:r>
              <a:rPr kumimoji="1" lang="ja-JP" altLang="en-US" dirty="0">
                <a:solidFill>
                  <a:srgbClr val="FF0000"/>
                </a:solidFill>
              </a:rPr>
              <a:t>生成ＡＩ</a:t>
            </a:r>
            <a:r>
              <a:rPr kumimoji="1" lang="ja-JP" altLang="en-US" dirty="0"/>
              <a:t>）</a:t>
            </a:r>
            <a:endParaRPr kumimoji="1" lang="en-US" altLang="ja-JP" dirty="0"/>
          </a:p>
          <a:p>
            <a:pPr marL="0" indent="0">
              <a:buNone/>
            </a:pPr>
            <a:r>
              <a:rPr lang="ja-JP" altLang="en-US" dirty="0"/>
              <a:t>　　</a:t>
            </a:r>
            <a:r>
              <a:rPr kumimoji="1" lang="ja-JP" altLang="en-US" dirty="0"/>
              <a:t>＝人間が作り出すようなテキスト、画像、</a:t>
            </a:r>
            <a:endParaRPr kumimoji="1" lang="en-US" altLang="ja-JP" dirty="0"/>
          </a:p>
          <a:p>
            <a:pPr marL="0" indent="0">
              <a:buNone/>
            </a:pPr>
            <a:r>
              <a:rPr lang="ja-JP" altLang="en-US" dirty="0"/>
              <a:t>　　　</a:t>
            </a:r>
            <a:r>
              <a:rPr kumimoji="1" lang="ja-JP" altLang="en-US" dirty="0"/>
              <a:t>音楽、動画などのコンテンツを自動生成</a:t>
            </a:r>
            <a:endParaRPr kumimoji="1" lang="en-US" altLang="ja-JP" dirty="0"/>
          </a:p>
          <a:p>
            <a:pPr marL="0" indent="0">
              <a:buNone/>
            </a:pPr>
            <a:r>
              <a:rPr lang="ja-JP" altLang="en-US" dirty="0"/>
              <a:t>　　　（例）</a:t>
            </a:r>
            <a:r>
              <a:rPr lang="en-US" altLang="ja-JP" dirty="0"/>
              <a:t>ChatGPT</a:t>
            </a:r>
            <a:r>
              <a:rPr lang="ja-JP" altLang="en-US" dirty="0"/>
              <a:t>、</a:t>
            </a:r>
            <a:r>
              <a:rPr lang="en-US" altLang="ja-JP" dirty="0"/>
              <a:t>Copilot</a:t>
            </a:r>
            <a:r>
              <a:rPr lang="ja-JP" altLang="en-US" dirty="0"/>
              <a:t>、</a:t>
            </a:r>
            <a:r>
              <a:rPr lang="en-US" altLang="ja-JP" dirty="0"/>
              <a:t>Bard</a:t>
            </a:r>
            <a:endParaRPr kumimoji="1" lang="ja-JP" altLang="en-US" dirty="0"/>
          </a:p>
        </p:txBody>
      </p:sp>
    </p:spTree>
    <p:extLst>
      <p:ext uri="{BB962C8B-B14F-4D97-AF65-F5344CB8AC3E}">
        <p14:creationId xmlns:p14="http://schemas.microsoft.com/office/powerpoint/2010/main" val="1435703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0CAD98-DF7D-04E8-4A00-371A69961440}"/>
              </a:ext>
            </a:extLst>
          </p:cNvPr>
          <p:cNvSpPr>
            <a:spLocks noGrp="1"/>
          </p:cNvSpPr>
          <p:nvPr>
            <p:ph type="title"/>
          </p:nvPr>
        </p:nvSpPr>
        <p:spPr/>
        <p:txBody>
          <a:bodyPr/>
          <a:lstStyle/>
          <a:p>
            <a:r>
              <a:rPr kumimoji="1" lang="ja-JP" altLang="en-US" dirty="0">
                <a:solidFill>
                  <a:srgbClr val="FF0000"/>
                </a:solidFill>
              </a:rPr>
              <a:t>ＡＩの仕組み</a:t>
            </a:r>
          </a:p>
        </p:txBody>
      </p:sp>
      <p:sp>
        <p:nvSpPr>
          <p:cNvPr id="3" name="コンテンツ プレースホルダー 2">
            <a:extLst>
              <a:ext uri="{FF2B5EF4-FFF2-40B4-BE49-F238E27FC236}">
                <a16:creationId xmlns:a16="http://schemas.microsoft.com/office/drawing/2014/main" id="{55D9E232-0DC9-B187-2AED-BEE368C8A8A0}"/>
              </a:ext>
            </a:extLst>
          </p:cNvPr>
          <p:cNvSpPr>
            <a:spLocks noGrp="1"/>
          </p:cNvSpPr>
          <p:nvPr>
            <p:ph idx="1"/>
          </p:nvPr>
        </p:nvSpPr>
        <p:spPr>
          <a:xfrm>
            <a:off x="82062" y="1825625"/>
            <a:ext cx="9061937" cy="4351338"/>
          </a:xfrm>
        </p:spPr>
        <p:txBody>
          <a:bodyPr>
            <a:normAutofit/>
          </a:bodyPr>
          <a:lstStyle/>
          <a:p>
            <a:r>
              <a:rPr lang="ja-JP" altLang="en-US" dirty="0"/>
              <a:t>信号の青と赤とを判定させる場合</a:t>
            </a:r>
            <a:endParaRPr lang="en-US" altLang="ja-JP" dirty="0"/>
          </a:p>
          <a:p>
            <a:pPr marL="0" indent="0">
              <a:buNone/>
            </a:pPr>
            <a:r>
              <a:rPr lang="ja-JP" altLang="en-US" dirty="0"/>
              <a:t>　①信号の写真を大量に学習させる（機械学習）</a:t>
            </a:r>
            <a:endParaRPr lang="en-US" altLang="ja-JP" dirty="0"/>
          </a:p>
          <a:p>
            <a:pPr marL="0" indent="0">
              <a:buNone/>
            </a:pPr>
            <a:r>
              <a:rPr lang="ja-JP" altLang="en-US" dirty="0"/>
              <a:t>　　・写真の景色の中の信号の部分の確定</a:t>
            </a:r>
            <a:endParaRPr lang="en-US" altLang="ja-JP" dirty="0"/>
          </a:p>
          <a:p>
            <a:pPr marL="0" indent="0">
              <a:buNone/>
            </a:pPr>
            <a:r>
              <a:rPr lang="ja-JP" altLang="en-US" dirty="0"/>
              <a:t>　　・青の状態の信号を見せて「これが青」と入力</a:t>
            </a:r>
            <a:endParaRPr lang="en-US" altLang="ja-JP" dirty="0"/>
          </a:p>
          <a:p>
            <a:pPr marL="0" indent="0">
              <a:buNone/>
            </a:pPr>
            <a:r>
              <a:rPr lang="ja-JP" altLang="en-US" dirty="0"/>
              <a:t>　　・赤の状態の信号を見せて「これが赤」と入力</a:t>
            </a:r>
            <a:endParaRPr lang="en-US" altLang="ja-JP" dirty="0"/>
          </a:p>
          <a:p>
            <a:pPr marL="0" indent="0">
              <a:buNone/>
            </a:pPr>
            <a:r>
              <a:rPr lang="ja-JP" altLang="en-US" dirty="0"/>
              <a:t>　②実際の景色と今までの画像を比べて、赤か青か</a:t>
            </a:r>
            <a:endParaRPr lang="en-US" altLang="ja-JP" dirty="0"/>
          </a:p>
          <a:p>
            <a:pPr marL="0" indent="0">
              <a:buNone/>
            </a:pPr>
            <a:r>
              <a:rPr lang="ja-JP" altLang="en-US" dirty="0"/>
              <a:t>　　確率の高い結果を回答する</a:t>
            </a:r>
            <a:endParaRPr lang="en-US" altLang="ja-JP" dirty="0"/>
          </a:p>
          <a:p>
            <a:pPr marL="0" indent="0">
              <a:buNone/>
            </a:pPr>
            <a:r>
              <a:rPr lang="ja-JP" altLang="en-US" dirty="0"/>
              <a:t>　　　</a:t>
            </a:r>
            <a:endParaRPr lang="en-US" altLang="ja-JP" dirty="0"/>
          </a:p>
          <a:p>
            <a:pPr marL="0" indent="0">
              <a:buNone/>
            </a:pPr>
            <a:endParaRPr kumimoji="1" lang="ja-JP" altLang="en-US" dirty="0"/>
          </a:p>
        </p:txBody>
      </p:sp>
      <p:sp>
        <p:nvSpPr>
          <p:cNvPr id="4" name="テキスト ボックス 3">
            <a:extLst>
              <a:ext uri="{FF2B5EF4-FFF2-40B4-BE49-F238E27FC236}">
                <a16:creationId xmlns:a16="http://schemas.microsoft.com/office/drawing/2014/main" id="{3F98DFEB-B742-B0B5-D396-BA1DE8AA9B83}"/>
              </a:ext>
            </a:extLst>
          </p:cNvPr>
          <p:cNvSpPr txBox="1"/>
          <p:nvPr/>
        </p:nvSpPr>
        <p:spPr>
          <a:xfrm>
            <a:off x="463061" y="5699909"/>
            <a:ext cx="8299938" cy="954107"/>
          </a:xfrm>
          <a:prstGeom prst="rect">
            <a:avLst/>
          </a:prstGeom>
          <a:noFill/>
        </p:spPr>
        <p:txBody>
          <a:bodyPr wrap="square" rtlCol="0">
            <a:spAutoFit/>
          </a:bodyPr>
          <a:lstStyle/>
          <a:p>
            <a:r>
              <a:rPr kumimoji="1" lang="ja-JP" altLang="en-US" sz="2800" dirty="0">
                <a:solidFill>
                  <a:srgbClr val="FF0000"/>
                </a:solidFill>
              </a:rPr>
              <a:t>人間のように理解しているわけではなく、これまでの学習の中から確率の高いものを回答している</a:t>
            </a:r>
          </a:p>
        </p:txBody>
      </p:sp>
      <p:sp>
        <p:nvSpPr>
          <p:cNvPr id="5" name="矢印: 下 4">
            <a:extLst>
              <a:ext uri="{FF2B5EF4-FFF2-40B4-BE49-F238E27FC236}">
                <a16:creationId xmlns:a16="http://schemas.microsoft.com/office/drawing/2014/main" id="{BC084B71-7D08-39EC-0870-4AE3BE88A980}"/>
              </a:ext>
            </a:extLst>
          </p:cNvPr>
          <p:cNvSpPr/>
          <p:nvPr/>
        </p:nvSpPr>
        <p:spPr>
          <a:xfrm>
            <a:off x="3341077" y="5392615"/>
            <a:ext cx="1582615" cy="211016"/>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719107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8D8FAD-F30B-13C3-7FF1-139FA6FC3F30}"/>
              </a:ext>
            </a:extLst>
          </p:cNvPr>
          <p:cNvSpPr>
            <a:spLocks noGrp="1"/>
          </p:cNvSpPr>
          <p:nvPr>
            <p:ph type="title"/>
          </p:nvPr>
        </p:nvSpPr>
        <p:spPr/>
        <p:txBody>
          <a:bodyPr/>
          <a:lstStyle/>
          <a:p>
            <a:r>
              <a:rPr kumimoji="1" lang="ja-JP" altLang="en-US" dirty="0">
                <a:solidFill>
                  <a:srgbClr val="FF0000"/>
                </a:solidFill>
              </a:rPr>
              <a:t>生活や社会が変わる？</a:t>
            </a:r>
          </a:p>
        </p:txBody>
      </p:sp>
      <p:sp>
        <p:nvSpPr>
          <p:cNvPr id="3" name="コンテンツ プレースホルダー 2">
            <a:extLst>
              <a:ext uri="{FF2B5EF4-FFF2-40B4-BE49-F238E27FC236}">
                <a16:creationId xmlns:a16="http://schemas.microsoft.com/office/drawing/2014/main" id="{651D4137-1727-5048-A0F3-F387792DA87B}"/>
              </a:ext>
            </a:extLst>
          </p:cNvPr>
          <p:cNvSpPr>
            <a:spLocks noGrp="1"/>
          </p:cNvSpPr>
          <p:nvPr>
            <p:ph idx="1"/>
          </p:nvPr>
        </p:nvSpPr>
        <p:spPr>
          <a:xfrm>
            <a:off x="628650" y="1825625"/>
            <a:ext cx="8210550" cy="1503729"/>
          </a:xfrm>
        </p:spPr>
        <p:txBody>
          <a:bodyPr>
            <a:normAutofit/>
          </a:bodyPr>
          <a:lstStyle/>
          <a:p>
            <a:pPr marL="0" indent="0">
              <a:buNone/>
            </a:pPr>
            <a:r>
              <a:rPr kumimoji="1" lang="ja-JP" altLang="en-US" dirty="0"/>
              <a:t>（</a:t>
            </a:r>
            <a:r>
              <a:rPr kumimoji="1" lang="en-US" altLang="ja-JP" dirty="0">
                <a:solidFill>
                  <a:srgbClr val="FF0000"/>
                </a:solidFill>
              </a:rPr>
              <a:t>Society5.0</a:t>
            </a:r>
            <a:r>
              <a:rPr kumimoji="1" lang="ja-JP" altLang="en-US" dirty="0"/>
              <a:t>）</a:t>
            </a:r>
            <a:endParaRPr kumimoji="1" lang="en-US" altLang="ja-JP" dirty="0"/>
          </a:p>
          <a:p>
            <a:pPr marL="0" indent="0">
              <a:buNone/>
            </a:pPr>
            <a:r>
              <a:rPr kumimoji="1" lang="ja-JP" altLang="en-US" dirty="0"/>
              <a:t>　＝新しい情報技術（</a:t>
            </a:r>
            <a:r>
              <a:rPr kumimoji="1" lang="en-US" altLang="ja-JP" dirty="0"/>
              <a:t>AI</a:t>
            </a:r>
            <a:r>
              <a:rPr kumimoji="1" lang="ja-JP" altLang="en-US" dirty="0"/>
              <a:t>、</a:t>
            </a:r>
            <a:r>
              <a:rPr kumimoji="1" lang="en-US" altLang="ja-JP" dirty="0"/>
              <a:t>IoT</a:t>
            </a:r>
            <a:r>
              <a:rPr kumimoji="1" lang="ja-JP" altLang="en-US" dirty="0"/>
              <a:t>、ロボット）を</a:t>
            </a:r>
            <a:r>
              <a:rPr lang="ja-JP" altLang="en-US" dirty="0"/>
              <a:t>　　</a:t>
            </a:r>
            <a:endParaRPr lang="en-US" altLang="ja-JP" dirty="0"/>
          </a:p>
          <a:p>
            <a:pPr marL="0" indent="0">
              <a:buNone/>
            </a:pPr>
            <a:r>
              <a:rPr lang="ja-JP" altLang="en-US" dirty="0"/>
              <a:t>　　活用して社会の問題解決と発展をめざす社会</a:t>
            </a:r>
            <a:endParaRPr kumimoji="1" lang="ja-JP" altLang="en-US" dirty="0"/>
          </a:p>
        </p:txBody>
      </p:sp>
      <p:sp>
        <p:nvSpPr>
          <p:cNvPr id="7" name="テキスト ボックス 6">
            <a:extLst>
              <a:ext uri="{FF2B5EF4-FFF2-40B4-BE49-F238E27FC236}">
                <a16:creationId xmlns:a16="http://schemas.microsoft.com/office/drawing/2014/main" id="{597C932C-88A0-8008-17D1-3137C243A1D7}"/>
              </a:ext>
            </a:extLst>
          </p:cNvPr>
          <p:cNvSpPr txBox="1"/>
          <p:nvPr/>
        </p:nvSpPr>
        <p:spPr>
          <a:xfrm>
            <a:off x="1846613" y="3881210"/>
            <a:ext cx="4572000" cy="2062103"/>
          </a:xfrm>
          <a:prstGeom prst="rect">
            <a:avLst/>
          </a:prstGeom>
          <a:noFill/>
        </p:spPr>
        <p:txBody>
          <a:bodyPr wrap="square">
            <a:spAutoFit/>
          </a:bodyPr>
          <a:lstStyle/>
          <a:p>
            <a:r>
              <a:rPr lang="en-US" altLang="ja-JP" sz="3200" dirty="0">
                <a:effectLst/>
                <a:latin typeface="+mn-ea"/>
                <a:cs typeface="Times New Roman" panose="02020603050405020304" pitchFamily="18" charset="0"/>
              </a:rPr>
              <a:t>Society4.0</a:t>
            </a:r>
            <a:r>
              <a:rPr lang="ja-JP" altLang="ja-JP" sz="3200" dirty="0">
                <a:effectLst/>
                <a:latin typeface="+mn-ea"/>
                <a:cs typeface="Times New Roman" panose="02020603050405020304" pitchFamily="18" charset="0"/>
              </a:rPr>
              <a:t>（情報社会）</a:t>
            </a:r>
            <a:endParaRPr lang="en-US" altLang="ja-JP" sz="3200" dirty="0">
              <a:effectLst/>
              <a:latin typeface="+mn-ea"/>
              <a:cs typeface="Times New Roman" panose="02020603050405020304" pitchFamily="18" charset="0"/>
            </a:endParaRPr>
          </a:p>
          <a:p>
            <a:r>
              <a:rPr lang="en-US" altLang="ja-JP" sz="3200" dirty="0">
                <a:effectLst/>
                <a:latin typeface="+mn-ea"/>
                <a:cs typeface="Times New Roman" panose="02020603050405020304" pitchFamily="18" charset="0"/>
              </a:rPr>
              <a:t>Society3.0</a:t>
            </a:r>
            <a:r>
              <a:rPr lang="ja-JP" altLang="ja-JP" sz="3200" dirty="0">
                <a:effectLst/>
                <a:latin typeface="+mn-ea"/>
                <a:cs typeface="Times New Roman" panose="02020603050405020304" pitchFamily="18" charset="0"/>
              </a:rPr>
              <a:t>（工業社会）</a:t>
            </a:r>
            <a:endParaRPr lang="en-US" altLang="ja-JP" sz="3200" dirty="0">
              <a:effectLst/>
              <a:latin typeface="+mn-ea"/>
              <a:cs typeface="Times New Roman" panose="02020603050405020304" pitchFamily="18" charset="0"/>
            </a:endParaRPr>
          </a:p>
          <a:p>
            <a:r>
              <a:rPr lang="en-US" altLang="ja-JP" sz="3200" dirty="0">
                <a:effectLst/>
                <a:latin typeface="+mn-ea"/>
                <a:cs typeface="Times New Roman" panose="02020603050405020304" pitchFamily="18" charset="0"/>
              </a:rPr>
              <a:t>Society2.0</a:t>
            </a:r>
            <a:r>
              <a:rPr lang="ja-JP" altLang="ja-JP" sz="3200" dirty="0">
                <a:effectLst/>
                <a:latin typeface="+mn-ea"/>
                <a:cs typeface="Times New Roman" panose="02020603050405020304" pitchFamily="18" charset="0"/>
              </a:rPr>
              <a:t>（農耕社会）</a:t>
            </a:r>
            <a:endParaRPr lang="en-US" altLang="ja-JP" sz="3200" dirty="0">
              <a:effectLst/>
              <a:latin typeface="+mn-ea"/>
              <a:cs typeface="Times New Roman" panose="02020603050405020304" pitchFamily="18" charset="0"/>
            </a:endParaRPr>
          </a:p>
          <a:p>
            <a:r>
              <a:rPr lang="en-US" altLang="ja-JP" sz="3200" dirty="0">
                <a:effectLst/>
                <a:latin typeface="+mn-ea"/>
                <a:cs typeface="Times New Roman" panose="02020603050405020304" pitchFamily="18" charset="0"/>
              </a:rPr>
              <a:t>Society1.0</a:t>
            </a:r>
            <a:r>
              <a:rPr lang="ja-JP" altLang="ja-JP" sz="3200" dirty="0">
                <a:effectLst/>
                <a:latin typeface="+mn-ea"/>
                <a:cs typeface="Times New Roman" panose="02020603050405020304" pitchFamily="18" charset="0"/>
              </a:rPr>
              <a:t>（狩猟社会）</a:t>
            </a:r>
            <a:endParaRPr lang="ja-JP" altLang="en-US" sz="3200" dirty="0">
              <a:latin typeface="+mn-ea"/>
            </a:endParaRPr>
          </a:p>
        </p:txBody>
      </p:sp>
      <p:sp>
        <p:nvSpPr>
          <p:cNvPr id="8" name="矢印: 上 7">
            <a:extLst>
              <a:ext uri="{FF2B5EF4-FFF2-40B4-BE49-F238E27FC236}">
                <a16:creationId xmlns:a16="http://schemas.microsoft.com/office/drawing/2014/main" id="{9DD3A327-8B38-7234-4196-866328C85BC0}"/>
              </a:ext>
            </a:extLst>
          </p:cNvPr>
          <p:cNvSpPr/>
          <p:nvPr/>
        </p:nvSpPr>
        <p:spPr>
          <a:xfrm>
            <a:off x="1294410" y="3574473"/>
            <a:ext cx="552203" cy="2185059"/>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40901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3F6B31-F766-4F3D-188E-42C275005773}"/>
              </a:ext>
            </a:extLst>
          </p:cNvPr>
          <p:cNvSpPr>
            <a:spLocks noGrp="1"/>
          </p:cNvSpPr>
          <p:nvPr>
            <p:ph type="title"/>
          </p:nvPr>
        </p:nvSpPr>
        <p:spPr/>
        <p:txBody>
          <a:bodyPr/>
          <a:lstStyle/>
          <a:p>
            <a:r>
              <a:rPr kumimoji="1" lang="ja-JP" altLang="en-US" dirty="0">
                <a:solidFill>
                  <a:srgbClr val="FF0000"/>
                </a:solidFill>
              </a:rPr>
              <a:t>生成</a:t>
            </a:r>
            <a:r>
              <a:rPr kumimoji="1" lang="en-US" altLang="ja-JP" dirty="0">
                <a:solidFill>
                  <a:srgbClr val="FF0000"/>
                </a:solidFill>
              </a:rPr>
              <a:t>AI</a:t>
            </a:r>
            <a:r>
              <a:rPr kumimoji="1" lang="ja-JP" altLang="en-US" dirty="0">
                <a:solidFill>
                  <a:srgbClr val="FF0000"/>
                </a:solidFill>
              </a:rPr>
              <a:t>でできることを</a:t>
            </a:r>
            <a:br>
              <a:rPr kumimoji="1" lang="en-US" altLang="ja-JP" dirty="0">
                <a:solidFill>
                  <a:srgbClr val="FF0000"/>
                </a:solidFill>
              </a:rPr>
            </a:br>
            <a:r>
              <a:rPr kumimoji="1" lang="ja-JP" altLang="en-US" dirty="0">
                <a:solidFill>
                  <a:srgbClr val="FF0000"/>
                </a:solidFill>
              </a:rPr>
              <a:t>　　　　　見てみよう</a:t>
            </a:r>
          </a:p>
        </p:txBody>
      </p:sp>
      <p:sp>
        <p:nvSpPr>
          <p:cNvPr id="4" name="テキスト プレースホルダー 3">
            <a:extLst>
              <a:ext uri="{FF2B5EF4-FFF2-40B4-BE49-F238E27FC236}">
                <a16:creationId xmlns:a16="http://schemas.microsoft.com/office/drawing/2014/main" id="{98403CB2-49E1-778E-0B5E-3202490597A6}"/>
              </a:ext>
            </a:extLst>
          </p:cNvPr>
          <p:cNvSpPr>
            <a:spLocks noGrp="1"/>
          </p:cNvSpPr>
          <p:nvPr>
            <p:ph type="body" idx="1"/>
          </p:nvPr>
        </p:nvSpPr>
        <p:spPr/>
        <p:txBody>
          <a:bodyPr/>
          <a:lstStyle/>
          <a:p>
            <a:endParaRPr lang="ja-JP" altLang="en-US"/>
          </a:p>
        </p:txBody>
      </p:sp>
    </p:spTree>
    <p:extLst>
      <p:ext uri="{BB962C8B-B14F-4D97-AF65-F5344CB8AC3E}">
        <p14:creationId xmlns:p14="http://schemas.microsoft.com/office/powerpoint/2010/main" val="41780721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702855-8D08-8D00-B76D-485AAE7D7B73}"/>
              </a:ext>
            </a:extLst>
          </p:cNvPr>
          <p:cNvSpPr>
            <a:spLocks noGrp="1"/>
          </p:cNvSpPr>
          <p:nvPr>
            <p:ph type="title"/>
          </p:nvPr>
        </p:nvSpPr>
        <p:spPr/>
        <p:txBody>
          <a:bodyPr/>
          <a:lstStyle/>
          <a:p>
            <a:r>
              <a:rPr kumimoji="1" lang="ja-JP" altLang="en-US" dirty="0">
                <a:solidFill>
                  <a:srgbClr val="FF0000"/>
                </a:solidFill>
              </a:rPr>
              <a:t>生成ＡＩの利用制限</a:t>
            </a:r>
          </a:p>
        </p:txBody>
      </p:sp>
      <p:pic>
        <p:nvPicPr>
          <p:cNvPr id="5" name="図 4">
            <a:extLst>
              <a:ext uri="{FF2B5EF4-FFF2-40B4-BE49-F238E27FC236}">
                <a16:creationId xmlns:a16="http://schemas.microsoft.com/office/drawing/2014/main" id="{AD7E0FD0-421C-A92F-A32D-9763BFD7AA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6251" y="1878257"/>
            <a:ext cx="8571417" cy="3237439"/>
          </a:xfrm>
          <a:prstGeom prst="rect">
            <a:avLst/>
          </a:prstGeom>
        </p:spPr>
      </p:pic>
      <p:sp>
        <p:nvSpPr>
          <p:cNvPr id="6" name="テキスト ボックス 5">
            <a:extLst>
              <a:ext uri="{FF2B5EF4-FFF2-40B4-BE49-F238E27FC236}">
                <a16:creationId xmlns:a16="http://schemas.microsoft.com/office/drawing/2014/main" id="{983E7F89-0E16-EEE0-CCBA-AA56441AB176}"/>
              </a:ext>
            </a:extLst>
          </p:cNvPr>
          <p:cNvSpPr txBox="1"/>
          <p:nvPr/>
        </p:nvSpPr>
        <p:spPr>
          <a:xfrm>
            <a:off x="487491" y="5740822"/>
            <a:ext cx="8169018" cy="523220"/>
          </a:xfrm>
          <a:prstGeom prst="rect">
            <a:avLst/>
          </a:prstGeom>
          <a:noFill/>
        </p:spPr>
        <p:txBody>
          <a:bodyPr wrap="square" rtlCol="0">
            <a:spAutoFit/>
          </a:bodyPr>
          <a:lstStyle/>
          <a:p>
            <a:r>
              <a:rPr kumimoji="1" lang="ja-JP" altLang="en-US" sz="2800" dirty="0">
                <a:solidFill>
                  <a:srgbClr val="FF0000"/>
                </a:solidFill>
              </a:rPr>
              <a:t>１８歳未満は保護者の同意がないと利用できない</a:t>
            </a:r>
          </a:p>
        </p:txBody>
      </p:sp>
    </p:spTree>
    <p:extLst>
      <p:ext uri="{BB962C8B-B14F-4D97-AF65-F5344CB8AC3E}">
        <p14:creationId xmlns:p14="http://schemas.microsoft.com/office/powerpoint/2010/main" val="1979507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EA47A84-0761-E6BB-75E4-58BB223A5B86}"/>
              </a:ext>
            </a:extLst>
          </p:cNvPr>
          <p:cNvSpPr>
            <a:spLocks noGrp="1"/>
          </p:cNvSpPr>
          <p:nvPr>
            <p:ph type="title"/>
          </p:nvPr>
        </p:nvSpPr>
        <p:spPr/>
        <p:txBody>
          <a:bodyPr/>
          <a:lstStyle/>
          <a:p>
            <a:r>
              <a:rPr lang="ja-JP" altLang="en-US" dirty="0">
                <a:solidFill>
                  <a:srgbClr val="FF0000"/>
                </a:solidFill>
              </a:rPr>
              <a:t>演示実習　生成ＡＩの利用</a:t>
            </a:r>
            <a:endParaRPr kumimoji="1" lang="ja-JP" altLang="en-US" dirty="0">
              <a:solidFill>
                <a:srgbClr val="FF0000"/>
              </a:solidFill>
            </a:endParaRPr>
          </a:p>
        </p:txBody>
      </p:sp>
      <p:sp>
        <p:nvSpPr>
          <p:cNvPr id="3" name="コンテンツ プレースホルダー 2">
            <a:extLst>
              <a:ext uri="{FF2B5EF4-FFF2-40B4-BE49-F238E27FC236}">
                <a16:creationId xmlns:a16="http://schemas.microsoft.com/office/drawing/2014/main" id="{26D76E13-70C1-B2F7-9C83-578EE40D75D2}"/>
              </a:ext>
            </a:extLst>
          </p:cNvPr>
          <p:cNvSpPr>
            <a:spLocks noGrp="1"/>
          </p:cNvSpPr>
          <p:nvPr>
            <p:ph idx="1"/>
          </p:nvPr>
        </p:nvSpPr>
        <p:spPr>
          <a:xfrm>
            <a:off x="628650" y="1825624"/>
            <a:ext cx="8292612" cy="4667249"/>
          </a:xfrm>
        </p:spPr>
        <p:txBody>
          <a:bodyPr>
            <a:normAutofit/>
          </a:bodyPr>
          <a:lstStyle/>
          <a:p>
            <a:pPr marL="0" indent="0">
              <a:buNone/>
            </a:pPr>
            <a:r>
              <a:rPr kumimoji="1" lang="ja-JP" altLang="en-US" dirty="0"/>
              <a:t>①質問をしてみる</a:t>
            </a:r>
            <a:endParaRPr kumimoji="1" lang="en-US" altLang="ja-JP" dirty="0"/>
          </a:p>
          <a:p>
            <a:pPr marL="0" indent="0">
              <a:buNone/>
            </a:pPr>
            <a:r>
              <a:rPr lang="ja-JP" altLang="en-US" dirty="0"/>
              <a:t>　・アサンプション国際について教えてください</a:t>
            </a:r>
            <a:endParaRPr kumimoji="1" lang="en-US" altLang="ja-JP" dirty="0"/>
          </a:p>
          <a:p>
            <a:pPr marL="0" indent="0">
              <a:buNone/>
            </a:pPr>
            <a:r>
              <a:rPr lang="ja-JP" altLang="en-US" dirty="0"/>
              <a:t>②計画させてみる</a:t>
            </a:r>
            <a:endParaRPr lang="en-US" altLang="ja-JP" dirty="0"/>
          </a:p>
          <a:p>
            <a:pPr marL="0" indent="0">
              <a:buNone/>
            </a:pPr>
            <a:r>
              <a:rPr lang="ja-JP" altLang="en-US" dirty="0"/>
              <a:t>　・留学生に大阪を案内する計画を</a:t>
            </a:r>
            <a:endParaRPr lang="en-US" altLang="ja-JP" dirty="0"/>
          </a:p>
          <a:p>
            <a:pPr marL="0" indent="0">
              <a:buNone/>
            </a:pPr>
            <a:r>
              <a:rPr kumimoji="1" lang="ja-JP" altLang="en-US" dirty="0"/>
              <a:t>③文章を作成させてみる</a:t>
            </a:r>
            <a:endParaRPr kumimoji="1" lang="en-US" altLang="ja-JP" dirty="0"/>
          </a:p>
          <a:p>
            <a:pPr marL="0" indent="0">
              <a:buNone/>
            </a:pPr>
            <a:r>
              <a:rPr lang="ja-JP" altLang="en-US" dirty="0"/>
              <a:t>　・母の日に送る手紙</a:t>
            </a:r>
            <a:endParaRPr kumimoji="1" lang="en-US" altLang="ja-JP" dirty="0"/>
          </a:p>
          <a:p>
            <a:pPr marL="0" indent="0">
              <a:buNone/>
            </a:pPr>
            <a:r>
              <a:rPr lang="ja-JP" altLang="en-US" dirty="0"/>
              <a:t>④イラストを描かせてみる</a:t>
            </a:r>
            <a:endParaRPr lang="en-US" altLang="ja-JP" dirty="0"/>
          </a:p>
          <a:p>
            <a:pPr marL="0" indent="0">
              <a:buNone/>
            </a:pPr>
            <a:r>
              <a:rPr kumimoji="1" lang="ja-JP" altLang="en-US" dirty="0"/>
              <a:t>⑤写真を作らせてみる</a:t>
            </a:r>
            <a:endParaRPr kumimoji="1" lang="en-US" altLang="ja-JP" dirty="0"/>
          </a:p>
          <a:p>
            <a:pPr marL="0" indent="0">
              <a:buNone/>
            </a:pPr>
            <a:r>
              <a:rPr lang="ja-JP" altLang="en-US" dirty="0"/>
              <a:t>⑥動画を作らせてみる</a:t>
            </a:r>
            <a:endParaRPr kumimoji="1" lang="en-US" altLang="ja-JP" dirty="0"/>
          </a:p>
        </p:txBody>
      </p:sp>
    </p:spTree>
    <p:extLst>
      <p:ext uri="{BB962C8B-B14F-4D97-AF65-F5344CB8AC3E}">
        <p14:creationId xmlns:p14="http://schemas.microsoft.com/office/powerpoint/2010/main" val="3918910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ECCC3C-EF63-11BC-C345-7B2A18623B3E}"/>
              </a:ext>
            </a:extLst>
          </p:cNvPr>
          <p:cNvSpPr>
            <a:spLocks noGrp="1"/>
          </p:cNvSpPr>
          <p:nvPr>
            <p:ph type="title"/>
          </p:nvPr>
        </p:nvSpPr>
        <p:spPr>
          <a:xfrm>
            <a:off x="628650" y="365126"/>
            <a:ext cx="8105042" cy="1325563"/>
          </a:xfrm>
        </p:spPr>
        <p:txBody>
          <a:bodyPr/>
          <a:lstStyle/>
          <a:p>
            <a:r>
              <a:rPr kumimoji="1" lang="en-US" altLang="ja-JP" dirty="0">
                <a:solidFill>
                  <a:srgbClr val="FF0000"/>
                </a:solidFill>
              </a:rPr>
              <a:t>【</a:t>
            </a:r>
            <a:r>
              <a:rPr kumimoji="1" lang="ja-JP" altLang="en-US" dirty="0">
                <a:solidFill>
                  <a:srgbClr val="FF0000"/>
                </a:solidFill>
              </a:rPr>
              <a:t>ワーク</a:t>
            </a:r>
            <a:r>
              <a:rPr kumimoji="1" lang="en-US" altLang="ja-JP" dirty="0">
                <a:solidFill>
                  <a:srgbClr val="FF0000"/>
                </a:solidFill>
              </a:rPr>
              <a:t>】</a:t>
            </a:r>
            <a:r>
              <a:rPr kumimoji="1" lang="ja-JP" altLang="en-US" dirty="0">
                <a:solidFill>
                  <a:srgbClr val="FF0000"/>
                </a:solidFill>
              </a:rPr>
              <a:t>考えよう・調べよう</a:t>
            </a:r>
          </a:p>
        </p:txBody>
      </p:sp>
      <p:sp>
        <p:nvSpPr>
          <p:cNvPr id="3" name="コンテンツ プレースホルダー 2">
            <a:extLst>
              <a:ext uri="{FF2B5EF4-FFF2-40B4-BE49-F238E27FC236}">
                <a16:creationId xmlns:a16="http://schemas.microsoft.com/office/drawing/2014/main" id="{5ADA3A80-7E35-0E26-D57D-E941C46B1293}"/>
              </a:ext>
            </a:extLst>
          </p:cNvPr>
          <p:cNvSpPr>
            <a:spLocks noGrp="1"/>
          </p:cNvSpPr>
          <p:nvPr>
            <p:ph idx="1"/>
          </p:nvPr>
        </p:nvSpPr>
        <p:spPr/>
        <p:txBody>
          <a:bodyPr/>
          <a:lstStyle/>
          <a:p>
            <a:r>
              <a:rPr kumimoji="1" lang="ja-JP" altLang="en-US" dirty="0"/>
              <a:t>生成</a:t>
            </a:r>
            <a:r>
              <a:rPr kumimoji="1" lang="en-US" altLang="ja-JP" dirty="0"/>
              <a:t>AI</a:t>
            </a:r>
            <a:r>
              <a:rPr kumimoji="1" lang="ja-JP" altLang="en-US" dirty="0"/>
              <a:t>はどのようなことに活用できるだろう</a:t>
            </a:r>
            <a:endParaRPr kumimoji="1" lang="en-US" altLang="ja-JP" dirty="0"/>
          </a:p>
          <a:p>
            <a:endParaRPr lang="en-US" altLang="ja-JP" dirty="0"/>
          </a:p>
          <a:p>
            <a:endParaRPr kumimoji="1" lang="en-US" altLang="ja-JP" dirty="0"/>
          </a:p>
          <a:p>
            <a:endParaRPr lang="en-US" altLang="ja-JP" dirty="0"/>
          </a:p>
          <a:p>
            <a:r>
              <a:rPr kumimoji="1" lang="ja-JP" altLang="en-US" dirty="0"/>
              <a:t>生成</a:t>
            </a:r>
            <a:r>
              <a:rPr kumimoji="1" lang="en-US" altLang="ja-JP" dirty="0"/>
              <a:t>AI</a:t>
            </a:r>
            <a:r>
              <a:rPr lang="ja-JP" altLang="en-US" dirty="0"/>
              <a:t>の進化でどのような課題が出るだろう</a:t>
            </a:r>
            <a:endParaRPr kumimoji="1" lang="ja-JP" altLang="en-US" dirty="0"/>
          </a:p>
        </p:txBody>
      </p:sp>
    </p:spTree>
    <p:extLst>
      <p:ext uri="{BB962C8B-B14F-4D97-AF65-F5344CB8AC3E}">
        <p14:creationId xmlns:p14="http://schemas.microsoft.com/office/powerpoint/2010/main" val="13029488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560</TotalTime>
  <Words>824</Words>
  <Application>Microsoft Office PowerPoint</Application>
  <PresentationFormat>画面に合わせる (4:3)</PresentationFormat>
  <Paragraphs>106</Paragraphs>
  <Slides>17</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17</vt:i4>
      </vt:variant>
    </vt:vector>
  </HeadingPairs>
  <TitlesOfParts>
    <vt:vector size="21" baseType="lpstr">
      <vt:lpstr>Arial</vt:lpstr>
      <vt:lpstr>Calibri</vt:lpstr>
      <vt:lpstr>Calibri Light</vt:lpstr>
      <vt:lpstr>Office テーマ</vt:lpstr>
      <vt:lpstr>情報技術の進歩</vt:lpstr>
      <vt:lpstr>情報技術の進歩（ＡＩ）</vt:lpstr>
      <vt:lpstr>【知識の整理】</vt:lpstr>
      <vt:lpstr>ＡＩの仕組み</vt:lpstr>
      <vt:lpstr>生活や社会が変わる？</vt:lpstr>
      <vt:lpstr>生成AIでできることを 　　　　　見てみよう</vt:lpstr>
      <vt:lpstr>生成ＡＩの利用制限</vt:lpstr>
      <vt:lpstr>演示実習　生成ＡＩの利用</vt:lpstr>
      <vt:lpstr>【ワーク】考えよう・調べよう</vt:lpstr>
      <vt:lpstr>新しい技術は</vt:lpstr>
      <vt:lpstr>【ワーク】②話し合おう</vt:lpstr>
      <vt:lpstr>PowerPoint プレゼンテーション</vt:lpstr>
      <vt:lpstr>PowerPoint プレゼンテーション</vt:lpstr>
      <vt:lpstr>【知識の整理】 　②ＡＩ技術の限界</vt:lpstr>
      <vt:lpstr>【確認課題】①</vt:lpstr>
      <vt:lpstr>【確認課題】②考えよう</vt:lpstr>
      <vt:lpstr>【振り返り】</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Okamoto  Hiroyuki</dc:creator>
  <cp:lastModifiedBy>弘之 岡本</cp:lastModifiedBy>
  <cp:revision>13</cp:revision>
  <cp:lastPrinted>2024-05-13T03:52:59Z</cp:lastPrinted>
  <dcterms:created xsi:type="dcterms:W3CDTF">2024-05-11T22:05:52Z</dcterms:created>
  <dcterms:modified xsi:type="dcterms:W3CDTF">2024-07-21T10:18:58Z</dcterms:modified>
</cp:coreProperties>
</file>