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4" r:id="rId4"/>
    <p:sldId id="258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85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76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2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6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39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3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6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31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62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91343" y="243953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No.15</a:t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モデル化とシミュレーション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8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85982"/>
              </p:ext>
            </p:extLst>
          </p:nvPr>
        </p:nvGraphicFramePr>
        <p:xfrm>
          <a:off x="283029" y="581002"/>
          <a:ext cx="11800114" cy="4572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0011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①モデルとモデル化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・（　モデル　）＝表したいものの本質的な部分を強調し、それ以外を単純化したもの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・（　モデル化　）＝モデルを作ること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②表現によるモデルの分類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・（　</a:t>
                      </a:r>
                      <a:r>
                        <a:rPr lang="ja-JP" altLang="en-US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物理モデル</a:t>
                      </a:r>
                      <a:r>
                        <a:rPr lang="ja-JP" sz="2400" kern="100" dirty="0">
                          <a:effectLst/>
                        </a:rPr>
                        <a:t>　）＝物理的な模型や類似物として表現（例）地球儀、モデルハウス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・（　</a:t>
                      </a:r>
                      <a:r>
                        <a:rPr lang="ja-JP" altLang="en-US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論理モデル</a:t>
                      </a:r>
                      <a:r>
                        <a:rPr lang="ja-JP" sz="2400" kern="100" dirty="0">
                          <a:effectLst/>
                        </a:rPr>
                        <a:t>　）＝数式や論理式、図などで表現されたモデル（例）配置図、公式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・（　図的モデル　）＝対象を図で表現したもの（例）ベン図、家具の配置図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・（　数式モデル　）＝対象を数式で表現したもの（例）道のり＝速さ　</a:t>
                      </a:r>
                      <a:r>
                        <a:rPr lang="en-US" sz="2400" kern="100" dirty="0">
                          <a:effectLst/>
                        </a:rPr>
                        <a:t>×</a:t>
                      </a:r>
                      <a:r>
                        <a:rPr lang="ja-JP" sz="2400" kern="100" dirty="0">
                          <a:effectLst/>
                        </a:rPr>
                        <a:t>　時間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③モデル化とシミュレーション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・（　</a:t>
                      </a:r>
                      <a:r>
                        <a:rPr lang="ja-JP" altLang="en-US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シミュレーション</a:t>
                      </a:r>
                      <a:r>
                        <a:rPr lang="ja-JP" sz="2400" kern="100" dirty="0">
                          <a:effectLst/>
                        </a:rPr>
                        <a:t>　）＝現象の予測をするためにモデルを使って試してみること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976807"/>
              </p:ext>
            </p:extLst>
          </p:nvPr>
        </p:nvGraphicFramePr>
        <p:xfrm>
          <a:off x="-272141" y="5615645"/>
          <a:ext cx="11615056" cy="731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61505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モデルやコンピュータのプログラムを使えば簡単にシミュレーションを行うことができる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　</a:t>
                      </a:r>
                      <a:r>
                        <a:rPr lang="en-US" sz="2400" kern="100" dirty="0">
                          <a:effectLst/>
                        </a:rPr>
                        <a:t>→</a:t>
                      </a:r>
                      <a:r>
                        <a:rPr lang="ja-JP" sz="2400" kern="100" dirty="0">
                          <a:effectLst/>
                        </a:rPr>
                        <a:t>　将来や未知の事象を予想することが可能になる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下矢印 5"/>
          <p:cNvSpPr/>
          <p:nvPr/>
        </p:nvSpPr>
        <p:spPr>
          <a:xfrm>
            <a:off x="4669971" y="5215595"/>
            <a:ext cx="1513115" cy="3374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64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実習１　生涯賃金シミュレーション</a:t>
            </a:r>
            <a:endParaRPr kumimoji="1" lang="ja-JP" altLang="en-US" dirty="0"/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6" y="2696832"/>
            <a:ext cx="2666074" cy="2310597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26571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条件を決める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5042" y="1959428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結果を見る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23514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記録する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pic>
        <p:nvPicPr>
          <p:cNvPr id="7" name="図 6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850" y="2696832"/>
            <a:ext cx="3248478" cy="3829584"/>
          </a:xfrm>
          <a:prstGeom prst="rect">
            <a:avLst/>
          </a:prstGeom>
        </p:spPr>
      </p:pic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538" y="2696832"/>
            <a:ext cx="3731262" cy="3879972"/>
          </a:xfrm>
          <a:prstGeom prst="rect">
            <a:avLst/>
          </a:prstGeom>
        </p:spPr>
      </p:pic>
      <p:sp>
        <p:nvSpPr>
          <p:cNvPr id="9" name="右矢印 8"/>
          <p:cNvSpPr/>
          <p:nvPr/>
        </p:nvSpPr>
        <p:spPr>
          <a:xfrm>
            <a:off x="3298371" y="3820886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7426595" y="3852130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8086" y="5475514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条件を変えて</a:t>
            </a:r>
            <a:r>
              <a:rPr kumimoji="1" lang="en-US" altLang="ja-JP" sz="3600" dirty="0" smtClean="0"/>
              <a:t>4</a:t>
            </a:r>
            <a:r>
              <a:rPr kumimoji="1" lang="ja-JP" altLang="en-US" sz="3600" dirty="0" smtClean="0"/>
              <a:t>回記録する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1884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実習２　貯金計算シミュレーション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6571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条件を決める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5042" y="1959428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結果を見る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23514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記録する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298371" y="3820886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7426595" y="3852130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1" y="3135535"/>
            <a:ext cx="2971800" cy="1708608"/>
          </a:xfrm>
          <a:prstGeom prst="rect">
            <a:avLst/>
          </a:prstGeom>
        </p:spPr>
      </p:pic>
      <p:pic>
        <p:nvPicPr>
          <p:cNvPr id="12" name="図 11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786" y="2606208"/>
            <a:ext cx="3407542" cy="3609685"/>
          </a:xfrm>
          <a:prstGeom prst="rect">
            <a:avLst/>
          </a:prstGeom>
        </p:spPr>
      </p:pic>
      <p:pic>
        <p:nvPicPr>
          <p:cNvPr id="13" name="図 12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129" y="2748350"/>
            <a:ext cx="3706744" cy="304284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468086" y="5475514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条件を変えて</a:t>
            </a:r>
            <a:r>
              <a:rPr kumimoji="1" lang="en-US" altLang="ja-JP" sz="3600" dirty="0" smtClean="0"/>
              <a:t>4</a:t>
            </a:r>
            <a:r>
              <a:rPr kumimoji="1" lang="ja-JP" altLang="en-US" sz="3600" dirty="0" smtClean="0"/>
              <a:t>回記録する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60402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実習３　借金計算シミュレーション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6571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条件を決める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5042" y="1959428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結果を見る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23514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記録する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298371" y="3820886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7426595" y="3852130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8086" y="5475514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条件を変えて</a:t>
            </a:r>
            <a:r>
              <a:rPr kumimoji="1" lang="en-US" altLang="ja-JP" sz="3600" dirty="0" smtClean="0"/>
              <a:t>4</a:t>
            </a:r>
            <a:r>
              <a:rPr kumimoji="1" lang="ja-JP" altLang="en-US" sz="3600" dirty="0" smtClean="0"/>
              <a:t>回記録する</a:t>
            </a:r>
            <a:endParaRPr kumimoji="1" lang="ja-JP" altLang="en-US" sz="3600" dirty="0"/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1" y="3177858"/>
            <a:ext cx="2915057" cy="1709827"/>
          </a:xfrm>
          <a:prstGeom prst="rect">
            <a:avLst/>
          </a:prstGeom>
        </p:spPr>
      </p:pic>
      <p:pic>
        <p:nvPicPr>
          <p:cNvPr id="7" name="図 6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181" y="2605759"/>
            <a:ext cx="3483546" cy="3691634"/>
          </a:xfrm>
          <a:prstGeom prst="rect">
            <a:avLst/>
          </a:prstGeom>
        </p:spPr>
      </p:pic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483" y="2692625"/>
            <a:ext cx="3982006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14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実習４　釣銭計算シミュレーション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6571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条件を決める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5042" y="1959428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結果を見る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23514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記録する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298371" y="3820886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7426595" y="3852130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8086" y="5475514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条件を変えて</a:t>
            </a:r>
            <a:r>
              <a:rPr kumimoji="1" lang="en-US" altLang="ja-JP" sz="3600" dirty="0" smtClean="0"/>
              <a:t>4</a:t>
            </a:r>
            <a:r>
              <a:rPr kumimoji="1" lang="ja-JP" altLang="en-US" sz="3600" dirty="0" smtClean="0"/>
              <a:t>回記録する</a:t>
            </a:r>
            <a:endParaRPr kumimoji="1" lang="ja-JP" altLang="en-US" sz="3600" dirty="0"/>
          </a:p>
        </p:txBody>
      </p:sp>
      <p:pic>
        <p:nvPicPr>
          <p:cNvPr id="11" name="図 10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1" y="2997645"/>
            <a:ext cx="2971743" cy="2262463"/>
          </a:xfrm>
          <a:prstGeom prst="rect">
            <a:avLst/>
          </a:prstGeom>
        </p:spPr>
      </p:pic>
      <p:pic>
        <p:nvPicPr>
          <p:cNvPr id="12" name="図 11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557" y="3323934"/>
            <a:ext cx="3362794" cy="2075380"/>
          </a:xfrm>
          <a:prstGeom prst="rect">
            <a:avLst/>
          </a:prstGeom>
        </p:spPr>
      </p:pic>
      <p:pic>
        <p:nvPicPr>
          <p:cNvPr id="13" name="図 12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538" y="2997645"/>
            <a:ext cx="4001058" cy="335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5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実習５　待ち時間シミュレーション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6571" y="1959429"/>
            <a:ext cx="600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再計算「数式→再計算実行」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23101" y="1970315"/>
            <a:ext cx="2035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記録する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343570" y="3705958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1" y="2605759"/>
            <a:ext cx="6000672" cy="404948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6760029" y="1959429"/>
            <a:ext cx="283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結果確認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8290789" y="3705957"/>
            <a:ext cx="576943" cy="126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804" y="2605759"/>
            <a:ext cx="866896" cy="4010585"/>
          </a:xfrm>
          <a:prstGeom prst="rect">
            <a:avLst/>
          </a:prstGeom>
        </p:spPr>
      </p:pic>
      <p:sp>
        <p:nvSpPr>
          <p:cNvPr id="8" name="円/楕円 7"/>
          <p:cNvSpPr/>
          <p:nvPr/>
        </p:nvSpPr>
        <p:spPr>
          <a:xfrm>
            <a:off x="7453252" y="5442857"/>
            <a:ext cx="433448" cy="2721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/>
          </a:p>
        </p:txBody>
      </p:sp>
      <p:pic>
        <p:nvPicPr>
          <p:cNvPr id="17" name="図 16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821" y="2841759"/>
            <a:ext cx="2495636" cy="2381680"/>
          </a:xfrm>
          <a:prstGeom prst="rect">
            <a:avLst/>
          </a:prstGeom>
        </p:spPr>
      </p:pic>
      <p:cxnSp>
        <p:nvCxnSpPr>
          <p:cNvPr id="19" name="直線矢印コネクタ 18"/>
          <p:cNvCxnSpPr>
            <a:stCxn id="8" idx="6"/>
          </p:cNvCxnSpPr>
          <p:nvPr/>
        </p:nvCxnSpPr>
        <p:spPr>
          <a:xfrm flipV="1">
            <a:off x="7886700" y="4593771"/>
            <a:ext cx="1703615" cy="98515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8534400" y="5442857"/>
            <a:ext cx="3233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待ち時間のうち、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番長い待ち時間を記録する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2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調査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ネット上のシミュレーションを調べよう</a:t>
            </a:r>
            <a:endParaRPr kumimoji="1" lang="ja-JP" altLang="en-US" dirty="0"/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86" y="1599976"/>
            <a:ext cx="9831172" cy="3200847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331328" y="4998239"/>
            <a:ext cx="113272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2000" kern="100" dirty="0" smtClean="0">
                <a:effectLst/>
                <a:latin typeface="+mn-ea"/>
                <a:cs typeface="Segoe UI Symbol" panose="020B0502040204020203" pitchFamily="34" charset="0"/>
              </a:rPr>
              <a:t>☞</a:t>
            </a:r>
            <a:r>
              <a:rPr lang="ja-JP" altLang="ja-JP" sz="2000" kern="100" dirty="0" smtClean="0">
                <a:effectLst/>
                <a:latin typeface="+mn-ea"/>
                <a:cs typeface="Segoe UI Symbol" panose="020B0502040204020203" pitchFamily="34" charset="0"/>
              </a:rPr>
              <a:t>困ったら以下のサイトを調べてみよう。</a:t>
            </a:r>
            <a:endParaRPr lang="ja-JP" altLang="ja-JP" sz="2000" kern="100" dirty="0" smtClean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effectLst/>
                <a:latin typeface="+mn-ea"/>
                <a:cs typeface="Times New Roman" panose="02020603050405020304" pitchFamily="18" charset="0"/>
              </a:rPr>
              <a:t>　　・自分の住んでいる市町村のハザードマップ　</a:t>
            </a:r>
            <a:r>
              <a:rPr lang="en-US" altLang="ja-JP" sz="2000" kern="100" dirty="0" smtClean="0">
                <a:effectLst/>
                <a:latin typeface="+mn-ea"/>
                <a:cs typeface="Times New Roman" panose="02020603050405020304" pitchFamily="18" charset="0"/>
              </a:rPr>
              <a:t>→</a:t>
            </a:r>
            <a:r>
              <a:rPr lang="ja-JP" altLang="ja-JP" sz="2000" kern="100" dirty="0" smtClean="0">
                <a:effectLst/>
                <a:latin typeface="+mn-ea"/>
                <a:cs typeface="Times New Roman" panose="02020603050405020304" pitchFamily="18" charset="0"/>
              </a:rPr>
              <a:t>自宅がどのような災害の危険があるかわかる</a:t>
            </a: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effectLst/>
                <a:latin typeface="+mn-ea"/>
                <a:cs typeface="Times New Roman" panose="02020603050405020304" pitchFamily="18" charset="0"/>
              </a:rPr>
              <a:t>　　・天体シミュレーション　→月の満ち欠けと月と地球の位置関係がわかる</a:t>
            </a:r>
          </a:p>
          <a:p>
            <a:pPr algn="just">
              <a:spcAft>
                <a:spcPts val="0"/>
              </a:spcAft>
            </a:pPr>
            <a:r>
              <a:rPr lang="ja-JP" altLang="ja-JP" sz="2000" kern="100" dirty="0" smtClean="0">
                <a:effectLst/>
                <a:latin typeface="+mn-ea"/>
                <a:cs typeface="Times New Roman" panose="02020603050405020304" pitchFamily="18" charset="0"/>
              </a:rPr>
              <a:t>　　・住宅ローンシミュレーション　</a:t>
            </a:r>
            <a:r>
              <a:rPr lang="en-US" altLang="ja-JP" sz="2000" kern="100" dirty="0" smtClean="0">
                <a:effectLst/>
                <a:latin typeface="+mn-ea"/>
                <a:cs typeface="Times New Roman" panose="02020603050405020304" pitchFamily="18" charset="0"/>
              </a:rPr>
              <a:t>→</a:t>
            </a:r>
            <a:r>
              <a:rPr lang="ja-JP" altLang="ja-JP" sz="2000" kern="100" dirty="0" smtClean="0">
                <a:effectLst/>
                <a:latin typeface="+mn-ea"/>
                <a:cs typeface="Times New Roman" panose="02020603050405020304" pitchFamily="18" charset="0"/>
              </a:rPr>
              <a:t>借りた場合、月々の支払いや利子がいくら必要かわかる</a:t>
            </a:r>
            <a:endParaRPr lang="ja-JP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24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振り返り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200" y="1785257"/>
            <a:ext cx="102978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No.14</a:t>
            </a:r>
            <a:r>
              <a:rPr kumimoji="1" lang="ja-JP" altLang="en-US" sz="2800" dirty="0" smtClean="0"/>
              <a:t>の実習・学習（シミュレーション）で学んだこと・気づいたこと・考えたことを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行以上書きましょう</a:t>
            </a:r>
            <a:endParaRPr kumimoji="1" lang="ja-JP" altLang="en-US" sz="28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030514" y="3451980"/>
          <a:ext cx="1001848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18486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84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150</Words>
  <Application>Microsoft Office PowerPoint</Application>
  <PresentationFormat>ワイド画面</PresentationFormat>
  <Paragraphs>50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ＭＳ Ｐゴシック</vt:lpstr>
      <vt:lpstr>ＭＳ 明朝</vt:lpstr>
      <vt:lpstr>Arial</vt:lpstr>
      <vt:lpstr>Calibri</vt:lpstr>
      <vt:lpstr>Calibri Light</vt:lpstr>
      <vt:lpstr>Century</vt:lpstr>
      <vt:lpstr>Segoe UI Symbol</vt:lpstr>
      <vt:lpstr>Times New Roman</vt:lpstr>
      <vt:lpstr>Office テーマ</vt:lpstr>
      <vt:lpstr>No.15 モデル化とシミュレーション</vt:lpstr>
      <vt:lpstr>PowerPoint プレゼンテーション</vt:lpstr>
      <vt:lpstr>実習１　生涯賃金シミュレーション</vt:lpstr>
      <vt:lpstr>実習２　貯金計算シミュレーション</vt:lpstr>
      <vt:lpstr>実習３　借金計算シミュレーション</vt:lpstr>
      <vt:lpstr>実習４　釣銭計算シミュレーション</vt:lpstr>
      <vt:lpstr>実習５　待ち時間シミュレーション</vt:lpstr>
      <vt:lpstr>【調査】ネット上のシミュレーションを調べよう</vt:lpstr>
      <vt:lpstr>振り返り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Okamoto Hiroyuki</dc:creator>
  <cp:lastModifiedBy>岡本 弘之</cp:lastModifiedBy>
  <cp:revision>10</cp:revision>
  <dcterms:created xsi:type="dcterms:W3CDTF">2023-01-17T02:08:11Z</dcterms:created>
  <dcterms:modified xsi:type="dcterms:W3CDTF">2023-03-07T03:38:52Z</dcterms:modified>
</cp:coreProperties>
</file>