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68" r:id="rId5"/>
    <p:sldId id="262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170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F25-982E-4958-B4AB-97EEC04E3205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89FF-EFA1-4F23-96F9-D9A1B6583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19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F25-982E-4958-B4AB-97EEC04E3205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89FF-EFA1-4F23-96F9-D9A1B6583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350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F25-982E-4958-B4AB-97EEC04E3205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89FF-EFA1-4F23-96F9-D9A1B6583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36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F25-982E-4958-B4AB-97EEC04E3205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89FF-EFA1-4F23-96F9-D9A1B6583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46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F25-982E-4958-B4AB-97EEC04E3205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89FF-EFA1-4F23-96F9-D9A1B6583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02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F25-982E-4958-B4AB-97EEC04E3205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89FF-EFA1-4F23-96F9-D9A1B6583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18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F25-982E-4958-B4AB-97EEC04E3205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89FF-EFA1-4F23-96F9-D9A1B6583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428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F25-982E-4958-B4AB-97EEC04E3205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89FF-EFA1-4F23-96F9-D9A1B6583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44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F25-982E-4958-B4AB-97EEC04E3205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89FF-EFA1-4F23-96F9-D9A1B6583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70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F25-982E-4958-B4AB-97EEC04E3205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89FF-EFA1-4F23-96F9-D9A1B6583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819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F25-982E-4958-B4AB-97EEC04E3205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789FF-EFA1-4F23-96F9-D9A1B6583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8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9AF25-982E-4958-B4AB-97EEC04E3205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789FF-EFA1-4F23-96F9-D9A1B6583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38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742849"/>
            <a:ext cx="7772400" cy="2387600"/>
          </a:xfrm>
        </p:spPr>
        <p:txBody>
          <a:bodyPr>
            <a:normAutofit/>
          </a:bodyPr>
          <a:lstStyle/>
          <a:p>
            <a:r>
              <a:rPr kumimoji="1" lang="ja-JP" altLang="en-US" sz="7200" dirty="0" smtClean="0">
                <a:solidFill>
                  <a:srgbClr val="FF0000"/>
                </a:solidFill>
              </a:rPr>
              <a:t>コンピュータと</a:t>
            </a:r>
            <a:r>
              <a:rPr kumimoji="1" lang="en-US" altLang="ja-JP" sz="7200" dirty="0" smtClean="0">
                <a:solidFill>
                  <a:srgbClr val="FF0000"/>
                </a:solidFill>
              </a:rPr>
              <a:t/>
            </a:r>
            <a:br>
              <a:rPr kumimoji="1" lang="en-US" altLang="ja-JP" sz="7200" dirty="0" smtClean="0">
                <a:solidFill>
                  <a:srgbClr val="FF0000"/>
                </a:solidFill>
              </a:rPr>
            </a:br>
            <a:r>
              <a:rPr kumimoji="1" lang="ja-JP" altLang="en-US" sz="7200" dirty="0" smtClean="0">
                <a:solidFill>
                  <a:srgbClr val="FF0000"/>
                </a:solidFill>
              </a:rPr>
              <a:t>アルゴリズム</a:t>
            </a:r>
            <a:endParaRPr kumimoji="1" lang="ja-JP" altLang="en-US" sz="7200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4528456"/>
            <a:ext cx="6858000" cy="729343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情報</a:t>
            </a:r>
            <a:r>
              <a:rPr kumimoji="1" lang="en-US" altLang="ja-JP" sz="4000" dirty="0" smtClean="0"/>
              <a:t>Ⅰ</a:t>
            </a:r>
            <a:r>
              <a:rPr kumimoji="1" lang="ja-JP" altLang="en-US" sz="4000" dirty="0" smtClean="0"/>
              <a:t>　</a:t>
            </a:r>
            <a:r>
              <a:rPr kumimoji="1" lang="en-US" altLang="ja-JP" sz="4000" dirty="0" smtClean="0"/>
              <a:t>No.13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90535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コンピュータのしくみ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16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知識の整理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202292"/>
              </p:ext>
            </p:extLst>
          </p:nvPr>
        </p:nvGraphicFramePr>
        <p:xfrm>
          <a:off x="190500" y="1487238"/>
          <a:ext cx="8763000" cy="48463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76300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①コンピュータの構成</a:t>
                      </a:r>
                      <a:endParaRPr lang="ja-JP" sz="18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</a:rPr>
                        <a:t>　１）</a:t>
                      </a: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altLang="en-US" sz="2400" kern="100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ハードウェア</a:t>
                      </a: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r>
                        <a:rPr lang="ja-JP" sz="1800" kern="100" dirty="0">
                          <a:effectLst/>
                          <a:latin typeface="+mn-ea"/>
                          <a:ea typeface="+mn-ea"/>
                        </a:rPr>
                        <a:t>＝コンピュータのうち装置のこと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　　・コンピュータ内部の動作のしくみ</a:t>
                      </a:r>
                      <a:endParaRPr lang="ja-JP" sz="18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　　　演算・制御　（　</a:t>
                      </a: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CPU</a:t>
                      </a: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・中央演算処理装置　）＝各装置の制御とデータの演算を行う</a:t>
                      </a:r>
                      <a:endParaRPr lang="ja-JP" sz="18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　　　　</a:t>
                      </a: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↑</a:t>
                      </a: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　 </a:t>
                      </a: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↓</a:t>
                      </a:r>
                      <a:endParaRPr lang="ja-JP" sz="18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</a:rPr>
                        <a:t>　　　記　　　憶　（　メインメモリ・主記憶装置　）＝データのやり取りのため一時的</a:t>
                      </a: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</a:rPr>
                        <a:t>に</a:t>
                      </a: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</a:rPr>
                        <a:t>記憶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533400"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↑</a:t>
                      </a: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　　</a:t>
                      </a: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↓</a:t>
                      </a: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　　　</a:t>
                      </a:r>
                      <a:endParaRPr lang="ja-JP" sz="18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　　　入力・出力　（　入力装置・出力装置　）（例）キーボード、マウス、ディスプレイ</a:t>
                      </a:r>
                      <a:endParaRPr lang="ja-JP" sz="18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8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・周辺機器との接続規格（インターフェイス）＝（例）</a:t>
                      </a: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USB</a:t>
                      </a: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Wifi</a:t>
                      </a: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Bluetooth</a:t>
                      </a: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など</a:t>
                      </a:r>
                      <a:endParaRPr lang="ja-JP" sz="18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</a:rPr>
                        <a:t>２）</a:t>
                      </a: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altLang="en-US" sz="2400" kern="100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ソフトウェア</a:t>
                      </a: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r>
                        <a:rPr lang="ja-JP" sz="1800" kern="100" dirty="0">
                          <a:effectLst/>
                          <a:latin typeface="+mn-ea"/>
                          <a:ea typeface="+mn-ea"/>
                        </a:rPr>
                        <a:t>＝コンピュータを動かす命令や手順を記述したプログラム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　　　・（　</a:t>
                      </a: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OS</a:t>
                      </a: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・基本ソフトウェア　）（例）</a:t>
                      </a: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Windows</a:t>
                      </a: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iOS</a:t>
                      </a: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Android</a:t>
                      </a: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など</a:t>
                      </a:r>
                      <a:endParaRPr lang="ja-JP" sz="18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　　　　　＝ソフトとハードの仲介、デバイスドライバ（周辺機器の制御）、</a:t>
                      </a: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CPU</a:t>
                      </a: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・メモリの管理</a:t>
                      </a:r>
                      <a:endParaRPr lang="ja-JP" sz="18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00050"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　　　　</a:t>
                      </a: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↓</a:t>
                      </a: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　　　</a:t>
                      </a:r>
                      <a:r>
                        <a:rPr lang="en-US" sz="1800" kern="100">
                          <a:effectLst/>
                          <a:latin typeface="+mn-ea"/>
                          <a:ea typeface="+mn-ea"/>
                        </a:rPr>
                        <a:t>↑</a:t>
                      </a:r>
                      <a:endParaRPr lang="ja-JP" sz="18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+mn-ea"/>
                          <a:ea typeface="+mn-ea"/>
                        </a:rPr>
                        <a:t>　　　・（アプリケーションソフトウェア）（例）文書作成ソフトウェア、表計算ソフトウェアなど</a:t>
                      </a:r>
                      <a:endParaRPr lang="ja-JP" sz="18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00050"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</a:rPr>
                        <a:t>　　＝特定の目的実現のために設計・開発されたソフトウェア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41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角丸四角形 23"/>
          <p:cNvSpPr/>
          <p:nvPr/>
        </p:nvSpPr>
        <p:spPr>
          <a:xfrm>
            <a:off x="6106886" y="2608756"/>
            <a:ext cx="2144484" cy="176543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406494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コンピュータの性能はどこでみる？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4" name="コンテンツ プレースホルダー 3" descr="画面の領域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49" y="1771196"/>
            <a:ext cx="5380265" cy="4945411"/>
          </a:xfrm>
        </p:spPr>
      </p:pic>
      <p:sp>
        <p:nvSpPr>
          <p:cNvPr id="5" name="角丸四角形 4"/>
          <p:cNvSpPr/>
          <p:nvPr/>
        </p:nvSpPr>
        <p:spPr>
          <a:xfrm>
            <a:off x="628649" y="5812971"/>
            <a:ext cx="3050722" cy="4572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628649" y="5366535"/>
            <a:ext cx="3050722" cy="26137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28689" y="5331621"/>
            <a:ext cx="757724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ＯＳ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21322" y="3005392"/>
            <a:ext cx="1035931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</a:rPr>
              <a:t>ＣＰＵ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21322" y="3649511"/>
            <a:ext cx="1460475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</a:rPr>
              <a:t>ﾒｲﾝﾒﾓﾘ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221322" y="5975903"/>
            <a:ext cx="1934140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ｱﾌﾟﾘｹｰｼｮﾝ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26628" y="2355163"/>
            <a:ext cx="1577429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chemeClr val="bg1"/>
                </a:solidFill>
              </a:rPr>
              <a:t>ﾊｰﾄﾞｳｪｱ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831896" y="4397829"/>
            <a:ext cx="1177018" cy="1872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/>
          <p:cNvCxnSpPr>
            <a:stCxn id="8" idx="1"/>
          </p:cNvCxnSpPr>
          <p:nvPr/>
        </p:nvCxnSpPr>
        <p:spPr>
          <a:xfrm flipH="1">
            <a:off x="3679371" y="3267002"/>
            <a:ext cx="2541951" cy="258783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H="1">
            <a:off x="3418114" y="3887822"/>
            <a:ext cx="2810576" cy="234969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7" idx="1"/>
          </p:cNvCxnSpPr>
          <p:nvPr/>
        </p:nvCxnSpPr>
        <p:spPr>
          <a:xfrm flipH="1" flipV="1">
            <a:off x="3679370" y="5497224"/>
            <a:ext cx="2549319" cy="9600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H="1">
            <a:off x="3679370" y="6268771"/>
            <a:ext cx="2556429" cy="29384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角丸四角形 22"/>
          <p:cNvSpPr/>
          <p:nvPr/>
        </p:nvSpPr>
        <p:spPr>
          <a:xfrm>
            <a:off x="622737" y="6455228"/>
            <a:ext cx="3050722" cy="26137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/>
          <p:cNvSpPr/>
          <p:nvPr/>
        </p:nvSpPr>
        <p:spPr>
          <a:xfrm>
            <a:off x="6106885" y="4831290"/>
            <a:ext cx="2144485" cy="179467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97698" y="4681555"/>
            <a:ext cx="1577429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chemeClr val="bg1"/>
                </a:solidFill>
              </a:rPr>
              <a:t>ｿﾌﾄｳｪｱ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73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アルゴリズムと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プログラミング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81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【</a:t>
            </a:r>
            <a:r>
              <a:rPr kumimoji="1" lang="ja-JP" altLang="en-US" dirty="0" smtClean="0">
                <a:solidFill>
                  <a:srgbClr val="FF0000"/>
                </a:solidFill>
              </a:rPr>
              <a:t>実習１</a:t>
            </a:r>
            <a:r>
              <a:rPr kumimoji="1" lang="en-US" altLang="ja-JP" dirty="0" smtClean="0">
                <a:solidFill>
                  <a:srgbClr val="FF0000"/>
                </a:solidFill>
              </a:rPr>
              <a:t>】</a:t>
            </a:r>
            <a:r>
              <a:rPr kumimoji="1" lang="ja-JP" altLang="en-US" dirty="0" smtClean="0">
                <a:solidFill>
                  <a:srgbClr val="FF0000"/>
                </a:solidFill>
              </a:rPr>
              <a:t>アルゴロジックを体験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5686" y="2035629"/>
            <a:ext cx="3352800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アルゴロジック２</a:t>
            </a:r>
            <a:endParaRPr kumimoji="1" lang="ja-JP" altLang="en-US" sz="3600" dirty="0"/>
          </a:p>
        </p:txBody>
      </p:sp>
      <p:sp>
        <p:nvSpPr>
          <p:cNvPr id="6" name="正方形/長方形 5"/>
          <p:cNvSpPr/>
          <p:nvPr/>
        </p:nvSpPr>
        <p:spPr>
          <a:xfrm>
            <a:off x="3668486" y="2035629"/>
            <a:ext cx="1023257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検索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pic>
        <p:nvPicPr>
          <p:cNvPr id="7" name="図 6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02" y="3143789"/>
            <a:ext cx="5626969" cy="202910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8" name="図 7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006" y="3143789"/>
            <a:ext cx="3080866" cy="3590183"/>
          </a:xfrm>
          <a:prstGeom prst="rect">
            <a:avLst/>
          </a:prstGeom>
        </p:spPr>
      </p:pic>
      <p:sp>
        <p:nvSpPr>
          <p:cNvPr id="9" name="下カーブ矢印 8"/>
          <p:cNvSpPr/>
          <p:nvPr/>
        </p:nvSpPr>
        <p:spPr>
          <a:xfrm>
            <a:off x="4561114" y="2919541"/>
            <a:ext cx="2013857" cy="705402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50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【</a:t>
            </a:r>
            <a:r>
              <a:rPr kumimoji="1" lang="ja-JP" altLang="en-US" dirty="0" smtClean="0">
                <a:solidFill>
                  <a:srgbClr val="FF0000"/>
                </a:solidFill>
              </a:rPr>
              <a:t>記録</a:t>
            </a:r>
            <a:r>
              <a:rPr kumimoji="1" lang="en-US" altLang="ja-JP" dirty="0" smtClean="0">
                <a:solidFill>
                  <a:srgbClr val="FF0000"/>
                </a:solidFill>
              </a:rPr>
              <a:t>】</a:t>
            </a:r>
            <a:r>
              <a:rPr kumimoji="1" lang="ja-JP" altLang="en-US" dirty="0" smtClean="0">
                <a:solidFill>
                  <a:srgbClr val="FF0000"/>
                </a:solidFill>
              </a:rPr>
              <a:t>進んだところを記録しよう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881941"/>
              </p:ext>
            </p:extLst>
          </p:nvPr>
        </p:nvGraphicFramePr>
        <p:xfrm>
          <a:off x="351132" y="2017261"/>
          <a:ext cx="8441736" cy="1828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6393"/>
                <a:gridCol w="493350"/>
                <a:gridCol w="1629365"/>
                <a:gridCol w="480379"/>
                <a:gridCol w="1849164"/>
                <a:gridCol w="457200"/>
                <a:gridCol w="1402256"/>
                <a:gridCol w="513629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順次処理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繰り返し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分岐処理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応用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移動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Ｕターン２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ＩＦを使う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十字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右に曲がる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無限ループ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Ｕターン３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知恵の輪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方向転換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四角の旗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ＥＬＳＥを使う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うずまき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Ｕターン１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十字回廊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ＩＦを使う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八方向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90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知識の整理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833771"/>
              </p:ext>
            </p:extLst>
          </p:nvPr>
        </p:nvGraphicFramePr>
        <p:xfrm>
          <a:off x="281486" y="1690689"/>
          <a:ext cx="8623027" cy="47548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623027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①アルゴリズム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・</a:t>
                      </a:r>
                      <a:r>
                        <a:rPr lang="ja-JP" sz="2400" kern="100" dirty="0" smtClean="0">
                          <a:effectLst/>
                        </a:rPr>
                        <a:t>（</a:t>
                      </a:r>
                      <a:r>
                        <a:rPr lang="ja-JP" altLang="en-US" sz="2400" kern="100" dirty="0" smtClean="0">
                          <a:effectLst/>
                        </a:rPr>
                        <a:t>　</a:t>
                      </a:r>
                      <a:r>
                        <a:rPr lang="ja-JP" altLang="en-US" sz="2400" kern="100" dirty="0" smtClean="0">
                          <a:solidFill>
                            <a:srgbClr val="FF0000"/>
                          </a:solidFill>
                          <a:effectLst/>
                        </a:rPr>
                        <a:t>アルゴリズム</a:t>
                      </a:r>
                      <a:r>
                        <a:rPr lang="ja-JP" sz="2400" kern="100" dirty="0">
                          <a:effectLst/>
                        </a:rPr>
                        <a:t>　）＝何かを行う時の処理手順のこと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　　↓　この手順をもとにプログラミング言語で表現</a:t>
                      </a:r>
                      <a:r>
                        <a:rPr lang="ja-JP" sz="2400" kern="100" dirty="0" smtClean="0">
                          <a:effectLst/>
                        </a:rPr>
                        <a:t>する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　　　　　　　　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ja-JP" altLang="en-US" sz="2400" kern="100" dirty="0" smtClean="0">
                          <a:effectLst/>
                        </a:rPr>
                        <a:t>　　　　　</a:t>
                      </a:r>
                      <a:r>
                        <a:rPr lang="ja-JP" sz="2400" kern="100" dirty="0" smtClean="0">
                          <a:effectLst/>
                        </a:rPr>
                        <a:t>＝</a:t>
                      </a:r>
                      <a:r>
                        <a:rPr lang="ja-JP" sz="2400" kern="100" dirty="0">
                          <a:effectLst/>
                        </a:rPr>
                        <a:t>　手順は重要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・（　プログラム　）＝アルゴリズムをコンピュータが処理できる</a:t>
                      </a:r>
                      <a:r>
                        <a:rPr lang="ja-JP" sz="2400" kern="100" dirty="0" smtClean="0">
                          <a:effectLst/>
                        </a:rPr>
                        <a:t>よう</a:t>
                      </a:r>
                      <a:r>
                        <a:rPr lang="ja-JP" altLang="en-US" sz="2400" kern="100" dirty="0" smtClean="0">
                          <a:effectLst/>
                        </a:rPr>
                        <a:t>　　　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　　　　　　　　　　　　　</a:t>
                      </a:r>
                      <a:r>
                        <a:rPr lang="ja-JP" sz="2400" kern="100" dirty="0" smtClean="0">
                          <a:effectLst/>
                        </a:rPr>
                        <a:t>に</a:t>
                      </a:r>
                      <a:r>
                        <a:rPr lang="ja-JP" sz="2400" kern="100" dirty="0">
                          <a:effectLst/>
                        </a:rPr>
                        <a:t>プログラミング言語で</a:t>
                      </a:r>
                      <a:r>
                        <a:rPr lang="ja-JP" sz="2400" kern="100" dirty="0" smtClean="0">
                          <a:effectLst/>
                        </a:rPr>
                        <a:t>記述</a:t>
                      </a:r>
                      <a:r>
                        <a:rPr lang="ja-JP" altLang="ja-JP" sz="2400" kern="100" dirty="0" smtClean="0">
                          <a:effectLst/>
                        </a:rPr>
                        <a:t>したもの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39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②アルゴリズムの基本構造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・（　順次構造　</a:t>
                      </a:r>
                      <a:r>
                        <a:rPr lang="ja-JP" sz="2400" kern="100" dirty="0" smtClean="0">
                          <a:effectLst/>
                        </a:rPr>
                        <a:t>）</a:t>
                      </a:r>
                      <a:r>
                        <a:rPr lang="ja-JP" altLang="en-US" sz="2400" kern="100" dirty="0" smtClean="0">
                          <a:effectLst/>
                        </a:rPr>
                        <a:t>＝順番に処理する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　・</a:t>
                      </a:r>
                      <a:r>
                        <a:rPr lang="ja-JP" sz="2400" kern="100" dirty="0" smtClean="0">
                          <a:effectLst/>
                        </a:rPr>
                        <a:t>（</a:t>
                      </a:r>
                      <a:r>
                        <a:rPr lang="ja-JP" sz="2400" kern="100" dirty="0">
                          <a:effectLst/>
                        </a:rPr>
                        <a:t>　反復構造　</a:t>
                      </a:r>
                      <a:r>
                        <a:rPr lang="ja-JP" sz="2400" kern="100" dirty="0" smtClean="0">
                          <a:effectLst/>
                        </a:rPr>
                        <a:t>）</a:t>
                      </a:r>
                      <a:r>
                        <a:rPr lang="ja-JP" altLang="en-US" sz="2400" kern="100" dirty="0" smtClean="0">
                          <a:effectLst/>
                        </a:rPr>
                        <a:t>＝同じことを繰り返す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　・</a:t>
                      </a:r>
                      <a:r>
                        <a:rPr lang="ja-JP" sz="2400" kern="100" dirty="0" smtClean="0">
                          <a:effectLst/>
                        </a:rPr>
                        <a:t>（</a:t>
                      </a:r>
                      <a:r>
                        <a:rPr lang="ja-JP" sz="2400" kern="100" dirty="0">
                          <a:effectLst/>
                        </a:rPr>
                        <a:t>　分岐構造　</a:t>
                      </a:r>
                      <a:r>
                        <a:rPr lang="ja-JP" sz="2400" kern="100" dirty="0" smtClean="0">
                          <a:effectLst/>
                        </a:rPr>
                        <a:t>）</a:t>
                      </a:r>
                      <a:r>
                        <a:rPr lang="ja-JP" altLang="en-US" sz="2400" kern="100" dirty="0" smtClean="0">
                          <a:effectLst/>
                        </a:rPr>
                        <a:t>＝条件により処理を変え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③アルゴリズムの表現方法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　・（　</a:t>
                      </a:r>
                      <a:r>
                        <a:rPr lang="ja-JP" altLang="en-US" sz="2400" kern="100" dirty="0" smtClean="0">
                          <a:solidFill>
                            <a:srgbClr val="FF0000"/>
                          </a:solidFill>
                          <a:effectLst/>
                        </a:rPr>
                        <a:t>フローチャート</a:t>
                      </a:r>
                      <a:r>
                        <a:rPr lang="ja-JP" altLang="en-US" sz="2400" kern="100" dirty="0" smtClean="0">
                          <a:effectLst/>
                        </a:rPr>
                        <a:t>　）、アクティビティ図、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　　　画面遷移図</a:t>
                      </a:r>
                      <a:endParaRPr lang="en-US" altLang="ja-JP" sz="2400" kern="100" dirty="0" smtClean="0"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図 3" descr="画面の領域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52" t="-1725" r="2021"/>
          <a:stretch/>
        </p:blipFill>
        <p:spPr>
          <a:xfrm>
            <a:off x="5999687" y="4060372"/>
            <a:ext cx="3035453" cy="269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11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振り返り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590701"/>
              </p:ext>
            </p:extLst>
          </p:nvPr>
        </p:nvGraphicFramePr>
        <p:xfrm>
          <a:off x="751114" y="2725057"/>
          <a:ext cx="7903029" cy="283464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7903029"/>
              </a:tblGrid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751114" y="1589314"/>
            <a:ext cx="7903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smtClean="0"/>
              <a:t>No.13</a:t>
            </a:r>
            <a:r>
              <a:rPr kumimoji="1" lang="ja-JP" altLang="en-US" sz="2800" smtClean="0"/>
              <a:t>の</a:t>
            </a:r>
            <a:r>
              <a:rPr kumimoji="1" lang="ja-JP" altLang="en-US" sz="2800" dirty="0" smtClean="0"/>
              <a:t>学習・実習で学んだこと・気づいたこと・考えたことを書きましょう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☞箇条書きで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行以上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7729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</TotalTime>
  <Words>164</Words>
  <Application>Microsoft Office PowerPoint</Application>
  <PresentationFormat>画面に合わせる (4:3)</PresentationFormat>
  <Paragraphs>97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コンピュータと アルゴリズム</vt:lpstr>
      <vt:lpstr>コンピュータのしくみ</vt:lpstr>
      <vt:lpstr>【知識の整理】</vt:lpstr>
      <vt:lpstr>コンピュータの性能はどこでみる？</vt:lpstr>
      <vt:lpstr>アルゴリズムと 　　　プログラミング</vt:lpstr>
      <vt:lpstr>【実習１】アルゴロジックを体験</vt:lpstr>
      <vt:lpstr>【記録】進んだところを記録しよう</vt:lpstr>
      <vt:lpstr>【知識の整理】</vt:lpstr>
      <vt:lpstr>【振り返り】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コンピュータと アルゴリズム</dc:title>
  <dc:creator>Okamoto Hiroyuki</dc:creator>
  <cp:lastModifiedBy>Assumption</cp:lastModifiedBy>
  <cp:revision>15</cp:revision>
  <dcterms:created xsi:type="dcterms:W3CDTF">2022-11-14T02:54:36Z</dcterms:created>
  <dcterms:modified xsi:type="dcterms:W3CDTF">2023-03-07T05:27:00Z</dcterms:modified>
</cp:coreProperties>
</file>