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7" r:id="rId5"/>
    <p:sldId id="268" r:id="rId6"/>
    <p:sldId id="269" r:id="rId7"/>
    <p:sldId id="263" r:id="rId8"/>
    <p:sldId id="265" r:id="rId9"/>
    <p:sldId id="275" r:id="rId10"/>
    <p:sldId id="270" r:id="rId11"/>
    <p:sldId id="271" r:id="rId12"/>
    <p:sldId id="273" r:id="rId13"/>
    <p:sldId id="272" r:id="rId14"/>
    <p:sldId id="276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5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AE1C-7024-44BD-8759-2C11D0E38A64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015D-B3C0-4C02-9F28-001EAAA47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22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AE1C-7024-44BD-8759-2C11D0E38A64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015D-B3C0-4C02-9F28-001EAAA47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2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AE1C-7024-44BD-8759-2C11D0E38A64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015D-B3C0-4C02-9F28-001EAAA47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64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AE1C-7024-44BD-8759-2C11D0E38A64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015D-B3C0-4C02-9F28-001EAAA47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28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AE1C-7024-44BD-8759-2C11D0E38A64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015D-B3C0-4C02-9F28-001EAAA47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48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AE1C-7024-44BD-8759-2C11D0E38A64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015D-B3C0-4C02-9F28-001EAAA47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70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AE1C-7024-44BD-8759-2C11D0E38A64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015D-B3C0-4C02-9F28-001EAAA47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83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AE1C-7024-44BD-8759-2C11D0E38A64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015D-B3C0-4C02-9F28-001EAAA47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25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AE1C-7024-44BD-8759-2C11D0E38A64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015D-B3C0-4C02-9F28-001EAAA47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52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AE1C-7024-44BD-8759-2C11D0E38A64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015D-B3C0-4C02-9F28-001EAAA47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48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AE1C-7024-44BD-8759-2C11D0E38A64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015D-B3C0-4C02-9F28-001EAAA47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83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BAE1C-7024-44BD-8759-2C11D0E38A64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5015D-B3C0-4C02-9F28-001EAAA47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48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8000" dirty="0" smtClean="0">
                <a:solidFill>
                  <a:srgbClr val="FF0000"/>
                </a:solidFill>
              </a:rPr>
              <a:t>情報科　</a:t>
            </a:r>
            <a:r>
              <a:rPr kumimoji="1" lang="en-US" altLang="ja-JP" sz="8000" dirty="0" smtClean="0">
                <a:solidFill>
                  <a:srgbClr val="FF0000"/>
                </a:solidFill>
              </a:rPr>
              <a:t>No.10</a:t>
            </a:r>
            <a:endParaRPr kumimoji="1" lang="ja-JP" altLang="en-US" sz="8000" dirty="0">
              <a:solidFill>
                <a:srgbClr val="FF00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946358"/>
            <a:ext cx="9144000" cy="1311442"/>
          </a:xfrm>
        </p:spPr>
        <p:txBody>
          <a:bodyPr>
            <a:normAutofit/>
          </a:bodyPr>
          <a:lstStyle/>
          <a:p>
            <a:r>
              <a:rPr kumimoji="1" lang="ja-JP" altLang="en-US" sz="4400" dirty="0" smtClean="0">
                <a:solidFill>
                  <a:srgbClr val="FF0000"/>
                </a:solidFill>
              </a:rPr>
              <a:t>情報デザイン①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62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3002915" y="3761264"/>
          <a:ext cx="6186170" cy="480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617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ja-JP" sz="105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ja-JP" sz="105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840020"/>
              </p:ext>
            </p:extLst>
          </p:nvPr>
        </p:nvGraphicFramePr>
        <p:xfrm>
          <a:off x="606474" y="3300831"/>
          <a:ext cx="10655084" cy="34137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346905"/>
                <a:gridCol w="8308179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サイト名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（アドレス）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r>
                        <a:rPr lang="ja-JP" altLang="en-US" sz="2400" kern="100" dirty="0" smtClean="0">
                          <a:effectLst/>
                        </a:rPr>
                        <a:t>クックパッド</a:t>
                      </a:r>
                      <a:endParaRPr lang="ja-JP" sz="2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（</a:t>
                      </a:r>
                      <a:r>
                        <a:rPr lang="en-US" sz="2400" kern="100" dirty="0">
                          <a:effectLst/>
                        </a:rPr>
                        <a:t>https://</a:t>
                      </a:r>
                      <a:r>
                        <a:rPr lang="en-US" sz="2400" kern="100" dirty="0" smtClean="0">
                          <a:effectLst/>
                        </a:rPr>
                        <a:t>www.</a:t>
                      </a:r>
                      <a:r>
                        <a:rPr lang="en-US" altLang="ja-JP" sz="2400" kern="100" dirty="0" smtClean="0">
                          <a:effectLst/>
                        </a:rPr>
                        <a:t>cookpad.com</a:t>
                      </a:r>
                      <a:r>
                        <a:rPr lang="ja-JP" sz="2400" kern="100" dirty="0" smtClean="0">
                          <a:effectLst/>
                        </a:rPr>
                        <a:t>）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レシピ名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ja-JP" sz="16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ja-JP" sz="16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分析・工夫している点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（例）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・写真の撮り方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・手順の書き方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ja-JP" sz="16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ja-JP" sz="16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4633" y="469631"/>
            <a:ext cx="11418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【実習１】自分が作ろうと思う料理・お菓子の候補を書きだしてみる。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☞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1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つ以上</a:t>
            </a:r>
            <a:endParaRPr kumimoji="0" lang="ja-JP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4633" y="1967142"/>
            <a:ext cx="121879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実習２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】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実習１の料理・お菓子の作り方について、クックパッドなどで書き方を調べ分析する。</a:t>
            </a:r>
            <a:endParaRPr kumimoji="0" lang="ja-JP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いつくかのページを見て、いちばん工夫している思うページで以下のことを分析する。</a:t>
            </a:r>
            <a:endParaRPr kumimoji="0" lang="ja-JP" alt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148341"/>
              </p:ext>
            </p:extLst>
          </p:nvPr>
        </p:nvGraphicFramePr>
        <p:xfrm>
          <a:off x="606474" y="1002509"/>
          <a:ext cx="10655084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655084"/>
              </a:tblGrid>
              <a:tr h="370840"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1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885358"/>
              </p:ext>
            </p:extLst>
          </p:nvPr>
        </p:nvGraphicFramePr>
        <p:xfrm>
          <a:off x="945574" y="4101046"/>
          <a:ext cx="10048008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4499"/>
                <a:gridCol w="3308474"/>
                <a:gridCol w="1762289"/>
                <a:gridCol w="326274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制作予定日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　第</a:t>
                      </a:r>
                      <a:r>
                        <a:rPr lang="en-US" sz="2400" kern="100" dirty="0">
                          <a:effectLst/>
                        </a:rPr>
                        <a:t>1</a:t>
                      </a:r>
                      <a:r>
                        <a:rPr lang="ja-JP" sz="2400" kern="100" dirty="0">
                          <a:effectLst/>
                        </a:rPr>
                        <a:t>候補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制作予定日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　第２候補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51452" y="778040"/>
            <a:ext cx="1088909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【実習３】実際に自分で料理・お菓子を家で制作する。</a:t>
            </a:r>
            <a:endParaRPr kumimoji="0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・制作するときは、①材料の写真（</a:t>
            </a: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1</a:t>
            </a:r>
            <a:r>
              <a:rPr kumimoji="0" lang="ja-JP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枚）</a:t>
            </a:r>
            <a:endParaRPr kumimoji="0" lang="en-US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kumimoji="0" lang="ja-JP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②途中段階の写真（複数）　③完成写真（</a:t>
            </a: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1</a:t>
            </a:r>
            <a:r>
              <a:rPr kumimoji="0" lang="ja-JP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枚）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</a:t>
            </a:r>
            <a:r>
              <a:rPr kumimoji="0" lang="ja-JP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iPad</a:t>
            </a:r>
            <a:r>
              <a:rPr kumimoji="0" lang="ja-JP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で撮影しておく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・細かな時間。グラム数など、材料と作り方を</a:t>
            </a:r>
            <a:endParaRPr kumimoji="0" lang="en-US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kumimoji="0" lang="ja-JP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途中段階でもメモしておく。</a:t>
            </a:r>
            <a:endParaRPr kumimoji="0" lang="ja-JP" alt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95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Ｗｅｂページの制作条件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5245" y="1946787"/>
            <a:ext cx="2834148" cy="3139321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5"/>
                </a:solidFill>
              </a:rPr>
              <a:t>Page1</a:t>
            </a:r>
          </a:p>
          <a:p>
            <a:endParaRPr lang="en-US" altLang="ja-JP" sz="2000" dirty="0"/>
          </a:p>
          <a:p>
            <a:r>
              <a:rPr kumimoji="1" lang="ja-JP" altLang="en-US" sz="2000" dirty="0" smtClean="0"/>
              <a:t>　　　　　　タイトル</a:t>
            </a:r>
            <a:endParaRPr kumimoji="1" lang="en-US" altLang="ja-JP" sz="2000" dirty="0" smtClean="0"/>
          </a:p>
          <a:p>
            <a:endParaRPr lang="en-US" altLang="ja-JP" sz="2000" dirty="0"/>
          </a:p>
          <a:p>
            <a:r>
              <a:rPr kumimoji="1" lang="ja-JP" altLang="en-US" sz="2000" dirty="0" smtClean="0"/>
              <a:t>　　　　　　完成写真</a:t>
            </a:r>
            <a:endParaRPr kumimoji="1" lang="en-US" altLang="ja-JP" sz="2000" dirty="0" smtClean="0"/>
          </a:p>
          <a:p>
            <a:endParaRPr lang="en-US" altLang="ja-JP" sz="2000" dirty="0"/>
          </a:p>
          <a:p>
            <a:r>
              <a:rPr kumimoji="1" lang="ja-JP" altLang="en-US" sz="2000" dirty="0" smtClean="0"/>
              <a:t>　　　　　　組番名前</a:t>
            </a:r>
            <a:endParaRPr kumimoji="1" lang="en-US" altLang="ja-JP" sz="2000" dirty="0" smtClean="0"/>
          </a:p>
          <a:p>
            <a:endParaRPr lang="en-US" altLang="ja-JP" sz="2000" dirty="0"/>
          </a:p>
          <a:p>
            <a:r>
              <a:rPr kumimoji="1" lang="ja-JP" altLang="en-US" sz="2000" dirty="0" smtClean="0"/>
              <a:t>　　　　ボタン　　ボタン</a:t>
            </a:r>
            <a:endParaRPr kumimoji="1" lang="en-US" altLang="ja-JP" sz="2000" dirty="0" smtClean="0"/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　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56471" y="1946787"/>
            <a:ext cx="2834148" cy="3139321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5"/>
                </a:solidFill>
              </a:rPr>
              <a:t>Page2</a:t>
            </a:r>
          </a:p>
          <a:p>
            <a:endParaRPr lang="en-US" altLang="ja-JP" sz="2000" dirty="0" smtClean="0"/>
          </a:p>
          <a:p>
            <a:r>
              <a:rPr kumimoji="1" lang="ja-JP" altLang="en-US" sz="2000" dirty="0" smtClean="0"/>
              <a:t>　　　　　　タイトル</a:t>
            </a:r>
            <a:endParaRPr kumimoji="1" lang="en-US" altLang="ja-JP" sz="2000" dirty="0" smtClean="0"/>
          </a:p>
          <a:p>
            <a:endParaRPr lang="en-US" altLang="ja-JP" sz="2000" dirty="0" smtClean="0"/>
          </a:p>
          <a:p>
            <a:r>
              <a:rPr kumimoji="1" lang="ja-JP" altLang="en-US" sz="2000" dirty="0" smtClean="0"/>
              <a:t>　　　　　　材料写真</a:t>
            </a:r>
            <a:endParaRPr kumimoji="1" lang="en-US" altLang="ja-JP" sz="2000" dirty="0" smtClean="0"/>
          </a:p>
          <a:p>
            <a:endParaRPr lang="en-US" altLang="ja-JP" sz="2000" dirty="0" smtClean="0"/>
          </a:p>
          <a:p>
            <a:r>
              <a:rPr kumimoji="1" lang="ja-JP" altLang="en-US" sz="2000" dirty="0" smtClean="0"/>
              <a:t>　　　　　　材料一覧</a:t>
            </a:r>
            <a:endParaRPr kumimoji="1" lang="en-US" altLang="ja-JP" sz="2000" dirty="0" smtClean="0"/>
          </a:p>
          <a:p>
            <a:endParaRPr lang="en-US" altLang="ja-JP" sz="2000" dirty="0" smtClean="0"/>
          </a:p>
          <a:p>
            <a:r>
              <a:rPr kumimoji="1" lang="ja-JP" altLang="en-US" sz="2000" dirty="0" smtClean="0"/>
              <a:t>　　　　ボタン　　ボタン</a:t>
            </a:r>
            <a:endParaRPr kumimoji="1" lang="en-US" altLang="ja-JP" sz="2000" dirty="0" smtClean="0"/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　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19652" y="1946787"/>
            <a:ext cx="2834148" cy="3139321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5"/>
                </a:solidFill>
              </a:rPr>
              <a:t>Page3</a:t>
            </a:r>
          </a:p>
          <a:p>
            <a:endParaRPr lang="en-US" altLang="ja-JP" sz="2000" dirty="0"/>
          </a:p>
          <a:p>
            <a:r>
              <a:rPr kumimoji="1" lang="ja-JP" altLang="en-US" sz="2000" dirty="0" smtClean="0"/>
              <a:t>　　　　　　タイトル</a:t>
            </a:r>
            <a:endParaRPr kumimoji="1" lang="en-US" altLang="ja-JP" sz="2000" dirty="0" smtClean="0"/>
          </a:p>
          <a:p>
            <a:endParaRPr lang="en-US" altLang="ja-JP" sz="2000" dirty="0"/>
          </a:p>
          <a:p>
            <a:r>
              <a:rPr kumimoji="1" lang="ja-JP" altLang="en-US" sz="2000" dirty="0" smtClean="0"/>
              <a:t>　　　　</a:t>
            </a:r>
            <a:endParaRPr kumimoji="1" lang="en-US" altLang="ja-JP" sz="2000" dirty="0" smtClean="0"/>
          </a:p>
          <a:p>
            <a:endParaRPr lang="en-US" altLang="ja-JP" sz="2000" dirty="0"/>
          </a:p>
          <a:p>
            <a:r>
              <a:rPr kumimoji="1" lang="ja-JP" altLang="en-US" sz="2000" dirty="0" smtClean="0"/>
              <a:t>　　　　　　</a:t>
            </a:r>
            <a:endParaRPr kumimoji="1" lang="en-US" altLang="ja-JP" sz="2000" dirty="0" smtClean="0"/>
          </a:p>
          <a:p>
            <a:endParaRPr lang="en-US" altLang="ja-JP" sz="2000" dirty="0"/>
          </a:p>
          <a:p>
            <a:r>
              <a:rPr kumimoji="1" lang="ja-JP" altLang="en-US" sz="2000" dirty="0" smtClean="0"/>
              <a:t>　　　　ボタン　　ボタン</a:t>
            </a:r>
            <a:endParaRPr kumimoji="1" lang="en-US" altLang="ja-JP" sz="2000" dirty="0" smtClean="0"/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　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5245" y="5085168"/>
            <a:ext cx="2553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ボタンは</a:t>
            </a:r>
            <a:r>
              <a:rPr kumimoji="1" lang="en-US" altLang="ja-JP" dirty="0" smtClean="0"/>
              <a:t>Page2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Page3</a:t>
            </a:r>
            <a:r>
              <a:rPr kumimoji="1" lang="ja-JP" altLang="en-US" dirty="0" err="1" smtClean="0"/>
              <a:t>への</a:t>
            </a:r>
            <a:r>
              <a:rPr kumimoji="1" lang="ja-JP" altLang="en-US" dirty="0" smtClean="0"/>
              <a:t>リンクボタンを作る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12558" y="5065208"/>
            <a:ext cx="2553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ボタンは</a:t>
            </a:r>
            <a:r>
              <a:rPr kumimoji="1" lang="en-US" altLang="ja-JP" dirty="0" smtClean="0"/>
              <a:t>Page1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Page3</a:t>
            </a:r>
          </a:p>
          <a:p>
            <a:r>
              <a:rPr kumimoji="1" lang="ja-JP" altLang="en-US" dirty="0" err="1" smtClean="0"/>
              <a:t>への</a:t>
            </a:r>
            <a:r>
              <a:rPr kumimoji="1" lang="ja-JP" altLang="en-US" dirty="0" smtClean="0"/>
              <a:t>リンクボタンを作る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799871" y="5065208"/>
            <a:ext cx="2553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ボタンは</a:t>
            </a:r>
            <a:r>
              <a:rPr kumimoji="1" lang="en-US" altLang="ja-JP" dirty="0" smtClean="0"/>
              <a:t>Page2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Page3</a:t>
            </a:r>
          </a:p>
          <a:p>
            <a:r>
              <a:rPr kumimoji="1" lang="ja-JP" altLang="en-US" dirty="0" err="1" smtClean="0"/>
              <a:t>への</a:t>
            </a:r>
            <a:r>
              <a:rPr kumimoji="1" lang="ja-JP" altLang="en-US" dirty="0" smtClean="0"/>
              <a:t>リンクボタンを作る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799870" y="5967638"/>
            <a:ext cx="2553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作り方・写真は表を組んで重ならないようにする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5245" y="5967638"/>
            <a:ext cx="25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タイトル</a:t>
            </a:r>
            <a:r>
              <a:rPr lang="ja-JP" altLang="en-US" dirty="0" smtClean="0"/>
              <a:t>はロゴで作る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8915400" y="3043989"/>
            <a:ext cx="54142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写</a:t>
            </a:r>
            <a:endParaRPr kumimoji="1" lang="ja-JP" altLang="en-US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8915400" y="3484754"/>
            <a:ext cx="54142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/>
              <a:t>写</a:t>
            </a:r>
            <a:endParaRPr lang="ja-JP" altLang="en-US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9455463" y="3043989"/>
            <a:ext cx="541421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文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455462" y="3484754"/>
            <a:ext cx="541421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文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995524" y="3043989"/>
            <a:ext cx="54142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/>
              <a:t>写</a:t>
            </a:r>
            <a:endParaRPr lang="ja-JP" altLang="en-US" b="1" dirty="0"/>
          </a:p>
        </p:txBody>
      </p:sp>
      <p:sp>
        <p:nvSpPr>
          <p:cNvPr id="16" name="正方形/長方形 15"/>
          <p:cNvSpPr/>
          <p:nvPr/>
        </p:nvSpPr>
        <p:spPr>
          <a:xfrm>
            <a:off x="9995524" y="3484754"/>
            <a:ext cx="54142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/>
              <a:t>写</a:t>
            </a:r>
            <a:endParaRPr lang="ja-JP" altLang="en-US" b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10544255" y="3043204"/>
            <a:ext cx="541421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文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0541669" y="3484754"/>
            <a:ext cx="541421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文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49872"/>
              </p:ext>
            </p:extLst>
          </p:nvPr>
        </p:nvGraphicFramePr>
        <p:xfrm>
          <a:off x="8588663" y="1995055"/>
          <a:ext cx="3396673" cy="47174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96673"/>
              </a:tblGrid>
              <a:tr h="471747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408708" y="331462"/>
            <a:ext cx="9067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【実習４】自分が作るページの企画を企画書に書きだしてみる</a:t>
            </a:r>
            <a:r>
              <a:rPr lang="ja-JP" altLang="ja-JP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ja-JP" alt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597775"/>
              </p:ext>
            </p:extLst>
          </p:nvPr>
        </p:nvGraphicFramePr>
        <p:xfrm>
          <a:off x="758128" y="927378"/>
          <a:ext cx="7543661" cy="55473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479651"/>
                <a:gridCol w="6064010"/>
              </a:tblGrid>
              <a:tr h="2675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r>
                        <a:rPr lang="ja-JP" sz="1800" kern="100" dirty="0" smtClean="0">
                          <a:effectLst/>
                        </a:rPr>
                        <a:t>レシピ</a:t>
                      </a:r>
                      <a:r>
                        <a:rPr lang="ja-JP" altLang="en-US" sz="1800" kern="100" dirty="0" smtClean="0">
                          <a:effectLst/>
                        </a:rPr>
                        <a:t>名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/>
                </a:tc>
              </a:tr>
              <a:tr h="3729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選んだ</a:t>
                      </a:r>
                      <a:r>
                        <a:rPr lang="ja-JP" sz="1800" kern="100" dirty="0">
                          <a:effectLst/>
                        </a:rPr>
                        <a:t>理由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（例）自分の得意料理で、みんなおいしいと言ってくれるから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/>
                </a:tc>
              </a:tr>
              <a:tr h="319690">
                <a:tc>
                  <a:txBody>
                    <a:bodyPr/>
                    <a:lstStyle/>
                    <a:p>
                      <a:pPr marL="133350" indent="-133350"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コンセプト</a:t>
                      </a:r>
                      <a:r>
                        <a:rPr lang="ja-JP" sz="1800" kern="100" dirty="0" smtClean="0">
                          <a:effectLst/>
                        </a:rPr>
                        <a:t>と</a:t>
                      </a:r>
                      <a:endParaRPr lang="en-US" altLang="ja-JP" sz="1800" kern="100" dirty="0" smtClean="0">
                        <a:effectLst/>
                      </a:endParaRPr>
                    </a:p>
                    <a:p>
                      <a:pPr marL="133350" indent="-133350" algn="just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　　</a:t>
                      </a:r>
                      <a:r>
                        <a:rPr lang="ja-JP" sz="1800" kern="100" dirty="0" smtClean="0">
                          <a:effectLst/>
                        </a:rPr>
                        <a:t>ターゲット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/>
                </a:tc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・今まで料理やお菓子を作ったことがない初心者の中高生が、このページを見て実際に制作できるように、わかりやすく作成する。</a:t>
                      </a:r>
                      <a:endParaRPr lang="ja-JP" sz="1800" kern="100" dirty="0">
                        <a:effectLst/>
                      </a:endParaRPr>
                    </a:p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/>
                </a:tc>
              </a:tr>
              <a:tr h="5036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Web</a:t>
                      </a:r>
                      <a:r>
                        <a:rPr lang="ja-JP" sz="1800" kern="100" dirty="0">
                          <a:effectLst/>
                        </a:rPr>
                        <a:t>ページ</a:t>
                      </a:r>
                      <a:r>
                        <a:rPr lang="ja-JP" sz="1800" kern="100" dirty="0" smtClean="0">
                          <a:effectLst/>
                        </a:rPr>
                        <a:t>の</a:t>
                      </a:r>
                      <a:endParaRPr lang="en-US" altLang="ja-JP" sz="18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　　　</a:t>
                      </a:r>
                      <a:r>
                        <a:rPr lang="ja-JP" sz="1800" kern="100" dirty="0" smtClean="0">
                          <a:effectLst/>
                        </a:rPr>
                        <a:t>ねらい</a:t>
                      </a: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（例）写真を細かくとって、視覚的に作り方をわかりやすく</a:t>
                      </a:r>
                      <a:r>
                        <a:rPr lang="ja-JP" sz="1600" kern="100" dirty="0" smtClean="0">
                          <a:effectLst/>
                        </a:rPr>
                        <a:t>伝えたい</a:t>
                      </a:r>
                      <a:endParaRPr lang="en-US" altLang="ja-JP" sz="16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/>
                </a:tc>
              </a:tr>
              <a:tr h="1170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8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絵コンテ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　　　　　　　　　＜絵コンテ＞　　　　　　　　　　＜内容・メモ＞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Page1</a:t>
                      </a:r>
                      <a:r>
                        <a:rPr lang="ja-JP" sz="1600" kern="100" dirty="0">
                          <a:effectLst/>
                        </a:rPr>
                        <a:t>（表紙）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・タイトル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・完成写真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・組番</a:t>
                      </a:r>
                      <a:r>
                        <a:rPr lang="ja-JP" sz="1600" kern="100" dirty="0" smtClean="0">
                          <a:effectLst/>
                        </a:rPr>
                        <a:t>名前</a:t>
                      </a:r>
                      <a:endParaRPr lang="ja-JP" sz="1800" kern="100" dirty="0">
                        <a:effectLst/>
                      </a:endParaRPr>
                    </a:p>
                  </a:txBody>
                  <a:tcPr marL="53282" marR="53282" marT="0" marB="0"/>
                </a:tc>
              </a:tr>
              <a:tr h="852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</a:endParaRPr>
                    </a:p>
                  </a:txBody>
                  <a:tcPr marL="53282" marR="532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Page2</a:t>
                      </a:r>
                      <a:r>
                        <a:rPr lang="ja-JP" sz="1600" kern="100" dirty="0">
                          <a:effectLst/>
                        </a:rPr>
                        <a:t>（材料）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・タイトル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・材料の写真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・材料の</a:t>
                      </a:r>
                      <a:r>
                        <a:rPr lang="ja-JP" sz="1600" kern="100" dirty="0" smtClean="0">
                          <a:effectLst/>
                        </a:rPr>
                        <a:t>一覧</a:t>
                      </a: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/>
                </a:tc>
              </a:tr>
              <a:tr h="852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Page3</a:t>
                      </a:r>
                      <a:r>
                        <a:rPr lang="ja-JP" sz="1600" kern="100" dirty="0">
                          <a:effectLst/>
                        </a:rPr>
                        <a:t>（作り方）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・タイトル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・途中段階の写真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・作り方の</a:t>
                      </a:r>
                      <a:r>
                        <a:rPr lang="ja-JP" sz="1600" kern="100" dirty="0" smtClean="0">
                          <a:effectLst/>
                        </a:rPr>
                        <a:t>文章</a:t>
                      </a: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/>
                </a:tc>
              </a:tr>
            </a:tbl>
          </a:graphicData>
        </a:graphic>
      </p:graphicFrame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3957137" y="3549313"/>
            <a:ext cx="1152274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7" name="正方形/長方形 6"/>
          <p:cNvSpPr>
            <a:spLocks noChangeArrowheads="1"/>
          </p:cNvSpPr>
          <p:nvPr/>
        </p:nvSpPr>
        <p:spPr bwMode="auto">
          <a:xfrm>
            <a:off x="3957137" y="4573900"/>
            <a:ext cx="1152274" cy="8884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3957137" y="5550478"/>
            <a:ext cx="1152274" cy="8884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894618" y="2524991"/>
            <a:ext cx="2795155" cy="2847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80318" y="2080552"/>
            <a:ext cx="279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絵コンテの書き方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476509" y="2847109"/>
            <a:ext cx="162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ホットケーキ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663545" y="3366655"/>
            <a:ext cx="14339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完成写真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549245" y="4235346"/>
            <a:ext cx="1662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K1A40</a:t>
            </a:r>
            <a:r>
              <a:rPr kumimoji="1" lang="ja-JP" altLang="en-US" sz="1600" dirty="0" smtClean="0"/>
              <a:t>番〇〇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611590" y="4796260"/>
            <a:ext cx="6754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ﾎﾞﾀﾝ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515599" y="4796260"/>
            <a:ext cx="6754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ﾎﾞﾀﾝ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56963" y="5891646"/>
            <a:ext cx="273281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背景はオレンジ系</a:t>
            </a:r>
            <a:endParaRPr kumimoji="1" lang="en-US" altLang="ja-JP" dirty="0" smtClean="0"/>
          </a:p>
          <a:p>
            <a:r>
              <a:rPr lang="ja-JP" altLang="en-US" dirty="0"/>
              <a:t>ボタン</a:t>
            </a:r>
            <a:r>
              <a:rPr lang="ja-JP" altLang="en-US" dirty="0" smtClean="0"/>
              <a:t>は淡い色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80318" y="5522314"/>
            <a:ext cx="279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内容・メモの書き方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636881" y="1153342"/>
            <a:ext cx="191239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ここは全員同じ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書かなくてよい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8069687" y="1637403"/>
            <a:ext cx="567194" cy="4444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187551" y="2847109"/>
            <a:ext cx="44077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自分が工夫しようと思っている点を書く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51602" y="3826764"/>
            <a:ext cx="2652598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料理の作り方や材料を書くのではなく、ページの設計図をメモする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・全体の色、文字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・ボタンの形・色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・写真の大きさ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・作り方の写真と文字の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レイアウトなど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5167139" y="2265218"/>
            <a:ext cx="3727479" cy="15979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4087404" y="3929663"/>
            <a:ext cx="96543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配置の設計図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簡単</a:t>
            </a:r>
            <a:r>
              <a:rPr lang="ja-JP" altLang="en-US" dirty="0" smtClean="0">
                <a:solidFill>
                  <a:srgbClr val="FF0000"/>
                </a:solidFill>
              </a:rPr>
              <a:t>に</a:t>
            </a:r>
            <a:r>
              <a:rPr lang="ja-JP" altLang="en-US" dirty="0">
                <a:solidFill>
                  <a:srgbClr val="FF0000"/>
                </a:solidFill>
              </a:rPr>
              <a:t>書</a:t>
            </a:r>
            <a:r>
              <a:rPr lang="ja-JP" altLang="en-US" dirty="0" smtClean="0">
                <a:solidFill>
                  <a:srgbClr val="FF0000"/>
                </a:solidFill>
              </a:rPr>
              <a:t>く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10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①制作手順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973882"/>
              </p:ext>
            </p:extLst>
          </p:nvPr>
        </p:nvGraphicFramePr>
        <p:xfrm>
          <a:off x="329516" y="1690688"/>
          <a:ext cx="11582397" cy="344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0799"/>
                <a:gridCol w="3860799"/>
                <a:gridCol w="3860799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ページ１を作る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ページ２を作る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ページ３を作る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①背景を設定する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②タイトルを作る（ロゴ）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③完成写真を入れる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④名前を書く（文字）</a:t>
                      </a:r>
                      <a:endParaRPr kumimoji="1" lang="en-US" altLang="ja-JP" sz="2800" dirty="0" smtClean="0"/>
                    </a:p>
                    <a:p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⑤ボタンを作る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⑥リンクを設定する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①背景を設定する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②タイトルを作る（文字）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③材料の写真を入れる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④材料一覧を書く（文字）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smtClean="0"/>
                        <a:t>⑤</a:t>
                      </a:r>
                      <a:r>
                        <a:rPr kumimoji="1" lang="ja-JP" altLang="en-US" sz="2800" dirty="0" smtClean="0"/>
                        <a:t>ボタンを作る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⑥リンクを設定する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①背景を設定する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②タイトルを作る（文字）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③表の枠を作る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④写真を入れる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⑤作り方を書く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⑥ボタンを作る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⑦リンクを設定する</a:t>
                      </a:r>
                      <a:endParaRPr kumimoji="1" lang="ja-JP" alt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88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情報デザインとは？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1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知識の整理</a:t>
            </a:r>
            <a:r>
              <a:rPr lang="en-US" altLang="ja-JP" dirty="0"/>
              <a:t>】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091481"/>
              </p:ext>
            </p:extLst>
          </p:nvPr>
        </p:nvGraphicFramePr>
        <p:xfrm>
          <a:off x="180474" y="1690688"/>
          <a:ext cx="11766884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66884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solidFill>
                            <a:schemeClr val="tx1"/>
                          </a:solidFill>
                          <a:effectLst/>
                        </a:rPr>
                        <a:t>①</a:t>
                      </a:r>
                      <a:r>
                        <a:rPr lang="ja-JP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ja-JP" altLang="en-US" sz="2800" kern="100" dirty="0" smtClean="0">
                          <a:solidFill>
                            <a:srgbClr val="FF0000"/>
                          </a:solidFill>
                          <a:effectLst/>
                        </a:rPr>
                        <a:t>情報デザイン</a:t>
                      </a:r>
                      <a:r>
                        <a:rPr lang="ja-JP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solidFill>
                            <a:schemeClr val="tx1"/>
                          </a:solidFill>
                          <a:effectLst/>
                        </a:rPr>
                        <a:t>　　＝社会や身の回りの</a:t>
                      </a:r>
                      <a:r>
                        <a:rPr lang="ja-JP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問題</a:t>
                      </a:r>
                      <a:r>
                        <a:rPr lang="ja-JP" altLang="en-US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を</a:t>
                      </a:r>
                      <a:r>
                        <a:rPr lang="ja-JP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デザイン</a:t>
                      </a:r>
                      <a:r>
                        <a:rPr lang="ja-JP" sz="2800" kern="100" dirty="0">
                          <a:solidFill>
                            <a:schemeClr val="tx1"/>
                          </a:solidFill>
                          <a:effectLst/>
                        </a:rPr>
                        <a:t>を通して解決</a:t>
                      </a:r>
                      <a:r>
                        <a:rPr lang="ja-JP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する表現方法</a:t>
                      </a:r>
                      <a:r>
                        <a:rPr lang="ja-JP" altLang="en-US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・</a:t>
                      </a:r>
                      <a:r>
                        <a:rPr lang="ja-JP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技術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solidFill>
                            <a:schemeClr val="tx1"/>
                          </a:solidFill>
                          <a:effectLst/>
                        </a:rPr>
                        <a:t>②情報デザインで使われる手法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33350"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solidFill>
                            <a:schemeClr val="tx1"/>
                          </a:solidFill>
                          <a:effectLst/>
                        </a:rPr>
                        <a:t>１）</a:t>
                      </a:r>
                      <a:r>
                        <a:rPr lang="ja-JP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ja-JP" altLang="en-US" sz="2800" kern="100" dirty="0" smtClean="0">
                          <a:solidFill>
                            <a:srgbClr val="FF0000"/>
                          </a:solidFill>
                          <a:effectLst/>
                        </a:rPr>
                        <a:t>抽象化</a:t>
                      </a:r>
                      <a:r>
                        <a:rPr lang="ja-JP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r>
                        <a:rPr lang="ja-JP" sz="2800" kern="100" dirty="0">
                          <a:solidFill>
                            <a:schemeClr val="tx1"/>
                          </a:solidFill>
                          <a:effectLst/>
                        </a:rPr>
                        <a:t>＝余分な情報を取り除き、要点を</a:t>
                      </a:r>
                      <a:r>
                        <a:rPr lang="ja-JP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シンプル</a:t>
                      </a:r>
                      <a:r>
                        <a:rPr lang="ja-JP" altLang="en-US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に</a:t>
                      </a:r>
                      <a:r>
                        <a:rPr lang="ja-JP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表現</a:t>
                      </a:r>
                      <a:r>
                        <a:rPr lang="ja-JP" sz="2800" kern="100" dirty="0">
                          <a:solidFill>
                            <a:schemeClr val="tx1"/>
                          </a:solidFill>
                          <a:effectLst/>
                        </a:rPr>
                        <a:t>する</a:t>
                      </a:r>
                      <a:r>
                        <a:rPr lang="ja-JP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手法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33350"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solidFill>
                            <a:schemeClr val="tx1"/>
                          </a:solidFill>
                          <a:effectLst/>
                        </a:rPr>
                        <a:t>２）</a:t>
                      </a:r>
                      <a:r>
                        <a:rPr lang="ja-JP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ja-JP" altLang="en-US" sz="2800" kern="100" dirty="0" smtClean="0">
                          <a:solidFill>
                            <a:srgbClr val="FF0000"/>
                          </a:solidFill>
                          <a:effectLst/>
                        </a:rPr>
                        <a:t>可視化</a:t>
                      </a:r>
                      <a:r>
                        <a:rPr lang="ja-JP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r>
                        <a:rPr lang="ja-JP" sz="2800" kern="100" dirty="0">
                          <a:solidFill>
                            <a:schemeClr val="tx1"/>
                          </a:solidFill>
                          <a:effectLst/>
                        </a:rPr>
                        <a:t>＝データを</a:t>
                      </a:r>
                      <a:r>
                        <a:rPr lang="ja-JP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表</a:t>
                      </a:r>
                      <a:r>
                        <a:rPr lang="ja-JP" altLang="en-US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・</a:t>
                      </a:r>
                      <a:r>
                        <a:rPr lang="ja-JP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グラフ</a:t>
                      </a:r>
                      <a:r>
                        <a:rPr lang="ja-JP" sz="2800" kern="100" dirty="0">
                          <a:solidFill>
                            <a:schemeClr val="tx1"/>
                          </a:solidFill>
                          <a:effectLst/>
                        </a:rPr>
                        <a:t>にする、図解する</a:t>
                      </a:r>
                      <a:r>
                        <a:rPr lang="ja-JP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など表現</a:t>
                      </a:r>
                      <a:r>
                        <a:rPr lang="ja-JP" sz="2800" kern="100" dirty="0">
                          <a:solidFill>
                            <a:schemeClr val="tx1"/>
                          </a:solidFill>
                          <a:effectLst/>
                        </a:rPr>
                        <a:t>する手法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33350"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solidFill>
                            <a:schemeClr val="tx1"/>
                          </a:solidFill>
                          <a:effectLst/>
                        </a:rPr>
                        <a:t>３）</a:t>
                      </a:r>
                      <a:r>
                        <a:rPr lang="ja-JP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ja-JP" altLang="en-US" sz="2800" kern="100" dirty="0" smtClean="0">
                          <a:solidFill>
                            <a:srgbClr val="FF0000"/>
                          </a:solidFill>
                          <a:effectLst/>
                        </a:rPr>
                        <a:t>構造化</a:t>
                      </a:r>
                      <a:r>
                        <a:rPr lang="ja-JP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r>
                        <a:rPr lang="ja-JP" sz="2800" kern="100" dirty="0">
                          <a:solidFill>
                            <a:schemeClr val="tx1"/>
                          </a:solidFill>
                          <a:effectLst/>
                        </a:rPr>
                        <a:t>＝情報をある基準に沿って整理する</a:t>
                      </a:r>
                      <a:r>
                        <a:rPr lang="ja-JP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手法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33350"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solidFill>
                            <a:schemeClr val="tx1"/>
                          </a:solidFill>
                          <a:effectLst/>
                        </a:rPr>
                        <a:t>　　　　＋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33350" algn="just">
                        <a:spcAft>
                          <a:spcPts val="0"/>
                        </a:spcAft>
                      </a:pPr>
                      <a:r>
                        <a:rPr lang="ja-JP" altLang="en-US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　　</a:t>
                      </a:r>
                      <a:r>
                        <a:rPr lang="ja-JP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ja-JP" altLang="en-US" sz="2800" kern="100" dirty="0" smtClean="0">
                          <a:solidFill>
                            <a:srgbClr val="FF0000"/>
                          </a:solidFill>
                          <a:effectLst/>
                        </a:rPr>
                        <a:t>ユニバーサルデザイン</a:t>
                      </a:r>
                      <a:r>
                        <a:rPr lang="ja-JP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en-US" altLang="ja-JP" sz="28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33350" algn="just">
                        <a:spcAft>
                          <a:spcPts val="0"/>
                        </a:spcAft>
                      </a:pPr>
                      <a:r>
                        <a:rPr lang="ja-JP" altLang="en-US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　　　</a:t>
                      </a:r>
                      <a:r>
                        <a:rPr lang="ja-JP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＝</a:t>
                      </a:r>
                      <a:r>
                        <a:rPr lang="ja-JP" sz="2800" kern="100" dirty="0">
                          <a:solidFill>
                            <a:schemeClr val="tx1"/>
                          </a:solidFill>
                          <a:effectLst/>
                        </a:rPr>
                        <a:t>年齢・言語・文化・障害の有無に関わらず伝わるよう工夫したデザイン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9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dirty="0"/>
              <a:t>【実習</a:t>
            </a:r>
            <a:r>
              <a:rPr lang="ja-JP" altLang="ja-JP" dirty="0" smtClean="0"/>
              <a:t>】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ja-JP" altLang="ja-JP" dirty="0" smtClean="0"/>
              <a:t>情報</a:t>
            </a:r>
            <a:r>
              <a:rPr lang="ja-JP" altLang="ja-JP" dirty="0"/>
              <a:t>をわかりやすく伝えるための</a:t>
            </a:r>
            <a:r>
              <a:rPr lang="ja-JP" altLang="ja-JP" dirty="0" smtClean="0"/>
              <a:t>手法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81480"/>
          </a:xfrm>
        </p:spPr>
        <p:txBody>
          <a:bodyPr/>
          <a:lstStyle/>
          <a:p>
            <a:pPr marL="0" indent="0">
              <a:buNone/>
            </a:pPr>
            <a:r>
              <a:rPr lang="ja-JP" altLang="ja-JP" dirty="0"/>
              <a:t>①犬と猫の特徴について、共通点とちがいについてベン図で整理しなさい。</a:t>
            </a:r>
            <a:r>
              <a:rPr lang="en-US" altLang="ja-JP" dirty="0"/>
              <a:t>☞</a:t>
            </a:r>
            <a:r>
              <a:rPr lang="ja-JP" altLang="ja-JP" dirty="0"/>
              <a:t>各</a:t>
            </a:r>
            <a:r>
              <a:rPr lang="en-US" altLang="ja-JP" dirty="0"/>
              <a:t>2</a:t>
            </a:r>
            <a:r>
              <a:rPr lang="ja-JP" altLang="ja-JP" dirty="0"/>
              <a:t>項目以上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973179" y="3200401"/>
            <a:ext cx="4632158" cy="326055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4289258" y="3200401"/>
            <a:ext cx="4632158" cy="326055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89873" y="2759306"/>
            <a:ext cx="1919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犬の特徴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74944" y="2751241"/>
            <a:ext cx="1919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猫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の特徴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48725" y="3970421"/>
            <a:ext cx="13475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哺乳類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85070" y="3970421"/>
            <a:ext cx="1586164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群れない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23361" y="3970421"/>
            <a:ext cx="1586164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群れる</a:t>
            </a:r>
            <a:endParaRPr kumimoji="1" lang="ja-JP" altLang="en-US" sz="2800" dirty="0"/>
          </a:p>
        </p:txBody>
      </p:sp>
      <p:sp>
        <p:nvSpPr>
          <p:cNvPr id="12" name="線吹き出し 1 (枠付き) 11"/>
          <p:cNvSpPr/>
          <p:nvPr/>
        </p:nvSpPr>
        <p:spPr>
          <a:xfrm>
            <a:off x="9201149" y="6055515"/>
            <a:ext cx="1846845" cy="697832"/>
          </a:xfrm>
          <a:prstGeom prst="borderCallout1">
            <a:avLst>
              <a:gd name="adj1" fmla="val 48060"/>
              <a:gd name="adj2" fmla="val 1478"/>
              <a:gd name="adj3" fmla="val -90948"/>
              <a:gd name="adj4" fmla="val -71924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/>
              <a:t>ここは</a:t>
            </a:r>
            <a:endParaRPr kumimoji="1" lang="en-US" altLang="ja-JP" sz="2000" b="1" dirty="0" smtClean="0"/>
          </a:p>
          <a:p>
            <a:pPr algn="ctr"/>
            <a:r>
              <a:rPr kumimoji="1" lang="ja-JP" altLang="en-US" sz="2000" b="1" dirty="0" smtClean="0"/>
              <a:t>猫だけの特徴</a:t>
            </a:r>
            <a:endParaRPr kumimoji="1" lang="ja-JP" altLang="en-US" sz="2000" b="1" dirty="0"/>
          </a:p>
        </p:txBody>
      </p:sp>
      <p:sp>
        <p:nvSpPr>
          <p:cNvPr id="13" name="線吹き出し 1 (枠付き) 12"/>
          <p:cNvSpPr/>
          <p:nvPr/>
        </p:nvSpPr>
        <p:spPr>
          <a:xfrm>
            <a:off x="378998" y="5763127"/>
            <a:ext cx="1846845" cy="697832"/>
          </a:xfrm>
          <a:prstGeom prst="borderCallout1">
            <a:avLst>
              <a:gd name="adj1" fmla="val -46767"/>
              <a:gd name="adj2" fmla="val 138286"/>
              <a:gd name="adj3" fmla="val 43535"/>
              <a:gd name="adj4" fmla="val 100715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/>
              <a:t>ここは</a:t>
            </a:r>
            <a:endParaRPr kumimoji="1" lang="en-US" altLang="ja-JP" sz="2000" b="1" dirty="0" smtClean="0"/>
          </a:p>
          <a:p>
            <a:pPr algn="ctr"/>
            <a:r>
              <a:rPr lang="ja-JP" altLang="en-US" sz="2000" b="1" dirty="0"/>
              <a:t>犬</a:t>
            </a:r>
            <a:r>
              <a:rPr kumimoji="1" lang="ja-JP" altLang="en-US" sz="2000" b="1" dirty="0" smtClean="0"/>
              <a:t>だけの特徴</a:t>
            </a:r>
            <a:endParaRPr kumimoji="1" lang="ja-JP" altLang="en-US" sz="2000" b="1" dirty="0"/>
          </a:p>
        </p:txBody>
      </p:sp>
      <p:sp>
        <p:nvSpPr>
          <p:cNvPr id="14" name="線吹き出し 1 (枠付き) 13"/>
          <p:cNvSpPr/>
          <p:nvPr/>
        </p:nvSpPr>
        <p:spPr>
          <a:xfrm>
            <a:off x="3294652" y="6055515"/>
            <a:ext cx="1846845" cy="697832"/>
          </a:xfrm>
          <a:prstGeom prst="borderCallout1">
            <a:avLst>
              <a:gd name="adj1" fmla="val -88147"/>
              <a:gd name="adj2" fmla="val 125257"/>
              <a:gd name="adj3" fmla="val 43535"/>
              <a:gd name="adj4" fmla="val 100715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/>
              <a:t>ここは</a:t>
            </a:r>
            <a:endParaRPr kumimoji="1" lang="en-US" altLang="ja-JP" sz="2000" b="1" dirty="0" smtClean="0"/>
          </a:p>
          <a:p>
            <a:pPr algn="ctr"/>
            <a:r>
              <a:rPr lang="ja-JP" altLang="en-US" sz="2000" b="1" dirty="0" smtClean="0"/>
              <a:t>犬・猫の共通</a:t>
            </a:r>
            <a:endParaRPr kumimoji="1" lang="ja-JP" altLang="en-US" sz="20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613232" y="2999137"/>
            <a:ext cx="2346158" cy="181588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ベン図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/>
              <a:t>要素の共通点</a:t>
            </a:r>
            <a:r>
              <a:rPr lang="ja-JP" altLang="en-US" sz="2800" dirty="0" smtClean="0"/>
              <a:t>と相違点が明確に分かる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85070" y="4895519"/>
            <a:ext cx="1586164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23361" y="4914683"/>
            <a:ext cx="1586164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48725" y="4914683"/>
            <a:ext cx="1344529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9888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 smtClean="0"/>
              <a:t>【実習】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ja-JP" altLang="ja-JP" dirty="0" smtClean="0"/>
              <a:t>情報をわかりやすく伝えるための手法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04164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②</a:t>
            </a:r>
            <a:r>
              <a:rPr lang="ja-JP" altLang="ja-JP" dirty="0"/>
              <a:t>次の文章を図解しなさい。</a:t>
            </a:r>
          </a:p>
          <a:p>
            <a:pPr marL="0" indent="0">
              <a:buNone/>
            </a:pPr>
            <a:r>
              <a:rPr lang="ja-JP" altLang="ja-JP" dirty="0"/>
              <a:t>　「駅からまっすぐの道を</a:t>
            </a:r>
            <a:r>
              <a:rPr lang="en-US" altLang="ja-JP" dirty="0"/>
              <a:t>200M</a:t>
            </a:r>
            <a:r>
              <a:rPr lang="ja-JP" altLang="ja-JP" dirty="0"/>
              <a:t>進むと右手に花屋があり、そこの交差点を右に曲がります</a:t>
            </a:r>
            <a:r>
              <a:rPr lang="ja-JP" altLang="ja-JP" dirty="0" smtClean="0"/>
              <a:t>。右</a:t>
            </a:r>
            <a:r>
              <a:rPr lang="ja-JP" altLang="ja-JP" dirty="0"/>
              <a:t>に曲がって</a:t>
            </a:r>
            <a:r>
              <a:rPr lang="en-US" altLang="ja-JP" dirty="0"/>
              <a:t>3</a:t>
            </a:r>
            <a:r>
              <a:rPr lang="ja-JP" altLang="ja-JP" dirty="0"/>
              <a:t>つ目の信号を超えて左にある赤いマンションの</a:t>
            </a:r>
            <a:r>
              <a:rPr lang="en-US" altLang="ja-JP" dirty="0"/>
              <a:t>2</a:t>
            </a:r>
            <a:r>
              <a:rPr lang="ja-JP" altLang="ja-JP" dirty="0"/>
              <a:t>階が私の家です。」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56611" y="3746593"/>
            <a:ext cx="637673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駅</a:t>
            </a:r>
            <a:endParaRPr kumimoji="1" lang="ja-JP" altLang="en-US" sz="32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2394284" y="3986081"/>
            <a:ext cx="3864140" cy="1203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56217" y="4112589"/>
            <a:ext cx="105877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花屋</a:t>
            </a:r>
            <a:endParaRPr kumimoji="1" lang="ja-JP" altLang="en-US" sz="3200" b="1" dirty="0"/>
          </a:p>
        </p:txBody>
      </p:sp>
      <p:sp>
        <p:nvSpPr>
          <p:cNvPr id="7" name="正方形/長方形 6"/>
          <p:cNvSpPr/>
          <p:nvPr/>
        </p:nvSpPr>
        <p:spPr>
          <a:xfrm rot="5400000">
            <a:off x="4518045" y="4926741"/>
            <a:ext cx="2502187" cy="1082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279855" y="5816784"/>
            <a:ext cx="978569" cy="112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279855" y="5384891"/>
            <a:ext cx="978569" cy="112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279855" y="4952998"/>
            <a:ext cx="978569" cy="112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23281" y="5911895"/>
            <a:ext cx="2719137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赤いマンション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2898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 smtClean="0"/>
              <a:t>【実習】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ja-JP" altLang="ja-JP" dirty="0" smtClean="0"/>
              <a:t>情報をわかりやすく伝えるための手法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524005"/>
              </p:ext>
            </p:extLst>
          </p:nvPr>
        </p:nvGraphicFramePr>
        <p:xfrm>
          <a:off x="1510998" y="3207185"/>
          <a:ext cx="9726496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3248"/>
                <a:gridCol w="4863248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</a:rPr>
                        <a:t>①あいうえお順　</a:t>
                      </a:r>
                      <a:endParaRPr lang="ja-JP" sz="2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</a:rPr>
                        <a:t>②各階ごとに</a:t>
                      </a:r>
                      <a:endParaRPr lang="ja-JP" sz="2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800" kern="100" dirty="0" smtClean="0">
                          <a:effectLst/>
                        </a:rPr>
                        <a:t>音楽室</a:t>
                      </a:r>
                      <a:endParaRPr lang="en-US" altLang="ja-JP" sz="28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800" kern="100" dirty="0" smtClean="0">
                          <a:effectLst/>
                        </a:rPr>
                        <a:t>コンピュータ室</a:t>
                      </a:r>
                      <a:endParaRPr lang="en-US" altLang="ja-JP" sz="28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800" kern="100" dirty="0" smtClean="0">
                          <a:effectLst/>
                        </a:rPr>
                        <a:t>職員室</a:t>
                      </a:r>
                      <a:endParaRPr lang="en-US" altLang="ja-JP" sz="28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800" kern="100" dirty="0" smtClean="0">
                          <a:effectLst/>
                        </a:rPr>
                        <a:t>生物化学室</a:t>
                      </a:r>
                      <a:endParaRPr lang="en-US" altLang="ja-JP" sz="28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800" kern="100" dirty="0" smtClean="0">
                          <a:effectLst/>
                        </a:rPr>
                        <a:t>図書室</a:t>
                      </a: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ja-JP" sz="2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r>
                        <a:rPr lang="ja-JP" altLang="en-US" sz="2800" kern="100" dirty="0" smtClean="0">
                          <a:effectLst/>
                        </a:rPr>
                        <a:t>美術室</a:t>
                      </a:r>
                      <a:endParaRPr lang="ja-JP" sz="2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ja-JP" sz="2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800" kern="100" dirty="0" smtClean="0">
                          <a:effectLst/>
                        </a:rPr>
                        <a:t>１階　職員室　美術室</a:t>
                      </a:r>
                      <a:endParaRPr lang="en-US" altLang="ja-JP" sz="28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28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800" kern="100" dirty="0" smtClean="0">
                          <a:effectLst/>
                        </a:rPr>
                        <a:t>２階　生物化学室　コンピュータ</a:t>
                      </a:r>
                      <a:endParaRPr lang="en-US" altLang="ja-JP" sz="28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28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800" kern="100" dirty="0" smtClean="0">
                          <a:effectLst/>
                        </a:rPr>
                        <a:t>３階　図書室　音楽室</a:t>
                      </a:r>
                      <a:endParaRPr lang="en-US" altLang="ja-JP" sz="28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28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2800" kern="100" dirty="0" smtClean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1971883"/>
            <a:ext cx="110329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③学校の次の特別教室を、次のルールに従って整理してください。　　　　</a:t>
            </a:r>
            <a:r>
              <a:rPr kumimoji="0" lang="ja-JP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endParaRPr kumimoji="0" lang="en-US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kumimoji="0" lang="ja-JP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職員室、美術室、生物化学室、コンピュータ室、図書室、音楽室</a:t>
            </a:r>
            <a:endParaRPr kumimoji="0" lang="ja-JP" altLang="ja-JP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8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情報デザイン実習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3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dirty="0" smtClean="0">
                <a:solidFill>
                  <a:srgbClr val="FF0000"/>
                </a:solidFill>
              </a:rPr>
              <a:t>【課題】</a:t>
            </a:r>
            <a:r>
              <a:rPr lang="ja-JP" altLang="en-US" dirty="0" smtClean="0">
                <a:solidFill>
                  <a:srgbClr val="FF0000"/>
                </a:solidFill>
              </a:rPr>
              <a:t>情報デザイン実習</a:t>
            </a:r>
            <a:r>
              <a:rPr lang="en-US" altLang="ja-JP" dirty="0" smtClean="0">
                <a:solidFill>
                  <a:srgbClr val="FF0000"/>
                </a:solidFill>
              </a:rPr>
              <a:t/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ja-JP" altLang="en-US" dirty="0" smtClean="0">
                <a:solidFill>
                  <a:srgbClr val="FF0000"/>
                </a:solidFill>
              </a:rPr>
              <a:t>　「料理の作り方を紹介するＷｅｂを作ろう」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53453" y="2018131"/>
            <a:ext cx="11309684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ja-JP" dirty="0" smtClean="0"/>
              <a:t>①</a:t>
            </a:r>
            <a:r>
              <a:rPr lang="ja-JP" altLang="ja-JP" dirty="0"/>
              <a:t>連休中に家で自分で何か料理（お菓子）を制作し</a:t>
            </a:r>
            <a:r>
              <a:rPr lang="ja-JP" altLang="ja-JP" dirty="0" smtClean="0"/>
              <a:t>、途中</a:t>
            </a:r>
            <a:r>
              <a:rPr lang="ja-JP" altLang="ja-JP" dirty="0"/>
              <a:t>段階を撮影・記録する。</a:t>
            </a:r>
          </a:p>
          <a:p>
            <a:pPr marL="0" indent="0">
              <a:buNone/>
            </a:pPr>
            <a:r>
              <a:rPr lang="ja-JP" altLang="ja-JP" dirty="0"/>
              <a:t>　　・制作するものは例えばホットケーキ、たこ焼きのような簡単なもので構わない</a:t>
            </a:r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ja-JP" altLang="ja-JP" dirty="0" smtClean="0"/>
              <a:t>・</a:t>
            </a:r>
            <a:r>
              <a:rPr lang="ja-JP" altLang="ja-JP" dirty="0"/>
              <a:t>「お湯を入れて終わり」、「あたためて終わり」では不十分で、「作り方」の</a:t>
            </a:r>
            <a:r>
              <a:rPr lang="ja-JP" altLang="ja-JP" dirty="0" smtClean="0"/>
              <a:t>手順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ja-JP" dirty="0" smtClean="0"/>
              <a:t>を書けるよう</a:t>
            </a:r>
            <a:r>
              <a:rPr lang="ja-JP" altLang="ja-JP" dirty="0"/>
              <a:t>なものとする。</a:t>
            </a:r>
          </a:p>
          <a:p>
            <a:pPr marL="0" indent="0">
              <a:buNone/>
            </a:pPr>
            <a:r>
              <a:rPr lang="ja-JP" altLang="ja-JP" dirty="0"/>
              <a:t>　　</a:t>
            </a:r>
            <a:r>
              <a:rPr lang="ja-JP" altLang="ja-JP" dirty="0" smtClean="0"/>
              <a:t>・</a:t>
            </a:r>
            <a:r>
              <a:rPr lang="ja-JP" altLang="ja-JP" dirty="0"/>
              <a:t>自分一人で作らなくても、家族と一緒に作ったものでもかまわない。</a:t>
            </a:r>
          </a:p>
          <a:p>
            <a:pPr marL="0" indent="0">
              <a:buNone/>
            </a:pPr>
            <a:r>
              <a:rPr lang="ja-JP" altLang="ja-JP" dirty="0" smtClean="0"/>
              <a:t>②</a:t>
            </a:r>
            <a:r>
              <a:rPr lang="ja-JP" altLang="ja-JP" dirty="0"/>
              <a:t>①で作った料理・お菓子の作り方を伝える</a:t>
            </a:r>
            <a:r>
              <a:rPr lang="en-US" altLang="ja-JP" dirty="0"/>
              <a:t>WEB</a:t>
            </a:r>
            <a:r>
              <a:rPr lang="ja-JP" altLang="ja-JP" dirty="0"/>
              <a:t>ページを制作する。</a:t>
            </a:r>
          </a:p>
          <a:p>
            <a:pPr marL="0" indent="0">
              <a:buNone/>
            </a:pPr>
            <a:r>
              <a:rPr lang="ja-JP" altLang="ja-JP" dirty="0"/>
              <a:t>　　・Ｐ１で出来上がり写真、Ｐ２で材料、Ｐ３に作り方を掲載する。</a:t>
            </a:r>
          </a:p>
          <a:p>
            <a:pPr marL="0" indent="0">
              <a:buNone/>
            </a:pPr>
            <a:r>
              <a:rPr lang="ja-JP" altLang="ja-JP" dirty="0"/>
              <a:t>　　・アプリの操作は授業の中で説明する。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34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6" y="1860491"/>
            <a:ext cx="3898621" cy="4588436"/>
          </a:xfrm>
          <a:prstGeom prst="rect">
            <a:avLst/>
          </a:prstGeom>
        </p:spPr>
      </p:pic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54" y="1860492"/>
            <a:ext cx="3418283" cy="4696720"/>
          </a:xfrm>
          <a:prstGeom prst="rect">
            <a:avLst/>
          </a:prstGeom>
        </p:spPr>
      </p:pic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274" y="1860491"/>
            <a:ext cx="4383501" cy="482876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418348" y="5498432"/>
            <a:ext cx="553453" cy="204536"/>
          </a:xfrm>
          <a:prstGeom prst="rect">
            <a:avLst/>
          </a:prstGeom>
          <a:solidFill>
            <a:srgbClr val="FFD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Ｗｅｂページ完成イメージ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4716" y="1590924"/>
            <a:ext cx="198521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Page1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　完成写真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10789" y="1589765"/>
            <a:ext cx="198521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Page2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　材料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32294" y="1589765"/>
            <a:ext cx="198521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Page3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　作り方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12" name="図 11" descr="画面の領域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12" r="-162"/>
          <a:stretch/>
        </p:blipFill>
        <p:spPr>
          <a:xfrm>
            <a:off x="7820838" y="6032916"/>
            <a:ext cx="3925711" cy="6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707</Words>
  <Application>Microsoft Office PowerPoint</Application>
  <PresentationFormat>ワイド画面</PresentationFormat>
  <Paragraphs>226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ＭＳ Ｐゴシック</vt:lpstr>
      <vt:lpstr>ＭＳ ゴシック</vt:lpstr>
      <vt:lpstr>ＭＳ 明朝</vt:lpstr>
      <vt:lpstr>Arial</vt:lpstr>
      <vt:lpstr>Calibri</vt:lpstr>
      <vt:lpstr>Calibri Light</vt:lpstr>
      <vt:lpstr>Century</vt:lpstr>
      <vt:lpstr>Times New Roman</vt:lpstr>
      <vt:lpstr>Office テーマ</vt:lpstr>
      <vt:lpstr>情報科　No.10</vt:lpstr>
      <vt:lpstr>情報デザインとは？</vt:lpstr>
      <vt:lpstr>【知識の整理】</vt:lpstr>
      <vt:lpstr>【実習】 　情報をわかりやすく伝えるための手法</vt:lpstr>
      <vt:lpstr>【実習】 　情報をわかりやすく伝えるための手法</vt:lpstr>
      <vt:lpstr>【実習】 　情報をわかりやすく伝えるための手法</vt:lpstr>
      <vt:lpstr>情報デザイン実習</vt:lpstr>
      <vt:lpstr>【課題】情報デザイン実習 　「料理の作り方を紹介するＷｅｂを作ろう」</vt:lpstr>
      <vt:lpstr>Ｗｅｂページ完成イメージ</vt:lpstr>
      <vt:lpstr>PowerPoint プレゼンテーション</vt:lpstr>
      <vt:lpstr>PowerPoint プレゼンテーション</vt:lpstr>
      <vt:lpstr>Ｗｅｂページの制作条件</vt:lpstr>
      <vt:lpstr>PowerPoint プレゼンテーション</vt:lpstr>
      <vt:lpstr>①制作手順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情報科　No.10</dc:title>
  <dc:creator>Okamoto Hiroyuki</dc:creator>
  <cp:lastModifiedBy>Assumption</cp:lastModifiedBy>
  <cp:revision>38</cp:revision>
  <dcterms:created xsi:type="dcterms:W3CDTF">2022-09-06T03:06:57Z</dcterms:created>
  <dcterms:modified xsi:type="dcterms:W3CDTF">2023-03-07T05:28:40Z</dcterms:modified>
</cp:coreProperties>
</file>